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5" r:id="rId14"/>
    <p:sldId id="274" r:id="rId15"/>
    <p:sldId id="268" r:id="rId16"/>
    <p:sldId id="269" r:id="rId17"/>
    <p:sldId id="270" r:id="rId18"/>
    <p:sldId id="271" r:id="rId19"/>
    <p:sldId id="272" r:id="rId20"/>
    <p:sldId id="273"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3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B17846-431A-4B37-9587-D88026ECB6A0}" type="datetimeFigureOut">
              <a:rPr lang="it-IT" smtClean="0"/>
              <a:t>14/03/2022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5236E3-F67E-484F-8A8D-B9070676937E}" type="slidenum">
              <a:rPr lang="it-IT" smtClean="0"/>
              <a:t>‹N›</a:t>
            </a:fld>
            <a:endParaRPr lang="it-IT"/>
          </a:p>
        </p:txBody>
      </p:sp>
    </p:spTree>
    <p:extLst>
      <p:ext uri="{BB962C8B-B14F-4D97-AF65-F5344CB8AC3E}">
        <p14:creationId xmlns:p14="http://schemas.microsoft.com/office/powerpoint/2010/main" val="814104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8BB4E65-8B44-46B7-8800-BF477C96AAD5}" type="datetime1">
              <a:rPr lang="it-IT" smtClean="0"/>
              <a:t>14/03/2022</a:t>
            </a:fld>
            <a:endParaRPr lang="it-IT"/>
          </a:p>
        </p:txBody>
      </p:sp>
      <p:sp>
        <p:nvSpPr>
          <p:cNvPr id="5" name="Segnaposto piè di pagina 4"/>
          <p:cNvSpPr>
            <a:spLocks noGrp="1"/>
          </p:cNvSpPr>
          <p:nvPr>
            <p:ph type="ftr" sz="quarter" idx="11"/>
          </p:nvPr>
        </p:nvSpPr>
        <p:spPr/>
        <p:txBody>
          <a:bodyPr/>
          <a:lstStyle/>
          <a:p>
            <a:r>
              <a:rPr lang="it-IT" smtClean="0"/>
              <a:t>Psicologia AA 2021 2022 Facteo Torino Prof. Gallizia Carlo Alberto</a:t>
            </a:r>
            <a:endParaRPr lang="it-IT"/>
          </a:p>
        </p:txBody>
      </p:sp>
      <p:sp>
        <p:nvSpPr>
          <p:cNvPr id="6" name="Segnaposto numero diapositiva 5"/>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61245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24D0304-D02F-4EAD-8184-085F872C8536}" type="datetime1">
              <a:rPr lang="it-IT" smtClean="0"/>
              <a:t>14/03/2022</a:t>
            </a:fld>
            <a:endParaRPr lang="it-IT"/>
          </a:p>
        </p:txBody>
      </p:sp>
      <p:sp>
        <p:nvSpPr>
          <p:cNvPr id="5" name="Segnaposto piè di pagina 4"/>
          <p:cNvSpPr>
            <a:spLocks noGrp="1"/>
          </p:cNvSpPr>
          <p:nvPr>
            <p:ph type="ftr" sz="quarter" idx="11"/>
          </p:nvPr>
        </p:nvSpPr>
        <p:spPr/>
        <p:txBody>
          <a:bodyPr/>
          <a:lstStyle/>
          <a:p>
            <a:r>
              <a:rPr lang="it-IT" smtClean="0"/>
              <a:t>Psicologia AA 2021 2022 Facteo Torino Prof. Gallizia Carlo Alberto</a:t>
            </a:r>
            <a:endParaRPr lang="it-IT"/>
          </a:p>
        </p:txBody>
      </p:sp>
      <p:sp>
        <p:nvSpPr>
          <p:cNvPr id="6" name="Segnaposto numero diapositiva 5"/>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2286620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3C3E44F-2530-4C23-8D28-CE97C7BD8F28}" type="datetime1">
              <a:rPr lang="it-IT" smtClean="0"/>
              <a:t>14/03/2022</a:t>
            </a:fld>
            <a:endParaRPr lang="it-IT"/>
          </a:p>
        </p:txBody>
      </p:sp>
      <p:sp>
        <p:nvSpPr>
          <p:cNvPr id="5" name="Segnaposto piè di pagina 4"/>
          <p:cNvSpPr>
            <a:spLocks noGrp="1"/>
          </p:cNvSpPr>
          <p:nvPr>
            <p:ph type="ftr" sz="quarter" idx="11"/>
          </p:nvPr>
        </p:nvSpPr>
        <p:spPr/>
        <p:txBody>
          <a:bodyPr/>
          <a:lstStyle/>
          <a:p>
            <a:r>
              <a:rPr lang="it-IT" smtClean="0"/>
              <a:t>Psicologia AA 2021 2022 Facteo Torino Prof. Gallizia Carlo Alberto</a:t>
            </a:r>
            <a:endParaRPr lang="it-IT"/>
          </a:p>
        </p:txBody>
      </p:sp>
      <p:sp>
        <p:nvSpPr>
          <p:cNvPr id="6" name="Segnaposto numero diapositiva 5"/>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3616453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4547EEC-B157-4527-9784-D0E3AF0B1BB0}" type="datetime1">
              <a:rPr lang="it-IT" smtClean="0"/>
              <a:t>14/03/2022</a:t>
            </a:fld>
            <a:endParaRPr lang="it-IT"/>
          </a:p>
        </p:txBody>
      </p:sp>
      <p:sp>
        <p:nvSpPr>
          <p:cNvPr id="5" name="Segnaposto piè di pagina 4"/>
          <p:cNvSpPr>
            <a:spLocks noGrp="1"/>
          </p:cNvSpPr>
          <p:nvPr>
            <p:ph type="ftr" sz="quarter" idx="11"/>
          </p:nvPr>
        </p:nvSpPr>
        <p:spPr/>
        <p:txBody>
          <a:bodyPr/>
          <a:lstStyle/>
          <a:p>
            <a:r>
              <a:rPr lang="it-IT" smtClean="0"/>
              <a:t>Psicologia AA 2021 2022 Facteo Torino Prof. Gallizia Carlo Alberto</a:t>
            </a:r>
            <a:endParaRPr lang="it-IT"/>
          </a:p>
        </p:txBody>
      </p:sp>
      <p:sp>
        <p:nvSpPr>
          <p:cNvPr id="6" name="Segnaposto numero diapositiva 5"/>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25590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C77926A3-A0E4-4885-A268-2C85DBC1EFC7}" type="datetime1">
              <a:rPr lang="it-IT" smtClean="0"/>
              <a:t>14/03/2022</a:t>
            </a:fld>
            <a:endParaRPr lang="it-IT"/>
          </a:p>
        </p:txBody>
      </p:sp>
      <p:sp>
        <p:nvSpPr>
          <p:cNvPr id="5" name="Segnaposto piè di pagina 4"/>
          <p:cNvSpPr>
            <a:spLocks noGrp="1"/>
          </p:cNvSpPr>
          <p:nvPr>
            <p:ph type="ftr" sz="quarter" idx="11"/>
          </p:nvPr>
        </p:nvSpPr>
        <p:spPr/>
        <p:txBody>
          <a:bodyPr/>
          <a:lstStyle/>
          <a:p>
            <a:r>
              <a:rPr lang="it-IT" smtClean="0"/>
              <a:t>Psicologia AA 2021 2022 Facteo Torino Prof. Gallizia Carlo Alberto</a:t>
            </a:r>
            <a:endParaRPr lang="it-IT"/>
          </a:p>
        </p:txBody>
      </p:sp>
      <p:sp>
        <p:nvSpPr>
          <p:cNvPr id="6" name="Segnaposto numero diapositiva 5"/>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3415588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493346D-2053-47D2-A7ED-07A9CABEAAC1}" type="datetime1">
              <a:rPr lang="it-IT" smtClean="0"/>
              <a:t>14/03/2022</a:t>
            </a:fld>
            <a:endParaRPr lang="it-IT"/>
          </a:p>
        </p:txBody>
      </p:sp>
      <p:sp>
        <p:nvSpPr>
          <p:cNvPr id="6" name="Segnaposto piè di pagina 5"/>
          <p:cNvSpPr>
            <a:spLocks noGrp="1"/>
          </p:cNvSpPr>
          <p:nvPr>
            <p:ph type="ftr" sz="quarter" idx="11"/>
          </p:nvPr>
        </p:nvSpPr>
        <p:spPr/>
        <p:txBody>
          <a:bodyPr/>
          <a:lstStyle/>
          <a:p>
            <a:r>
              <a:rPr lang="it-IT" smtClean="0"/>
              <a:t>Psicologia AA 2021 2022 Facteo Torino Prof. Gallizia Carlo Alberto</a:t>
            </a:r>
            <a:endParaRPr lang="it-IT"/>
          </a:p>
        </p:txBody>
      </p:sp>
      <p:sp>
        <p:nvSpPr>
          <p:cNvPr id="7" name="Segnaposto numero diapositiva 6"/>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3836732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6D75B08-1A99-4CE7-A007-87B916B977FD}" type="datetime1">
              <a:rPr lang="it-IT" smtClean="0"/>
              <a:t>14/03/2022</a:t>
            </a:fld>
            <a:endParaRPr lang="it-IT"/>
          </a:p>
        </p:txBody>
      </p:sp>
      <p:sp>
        <p:nvSpPr>
          <p:cNvPr id="8" name="Segnaposto piè di pagina 7"/>
          <p:cNvSpPr>
            <a:spLocks noGrp="1"/>
          </p:cNvSpPr>
          <p:nvPr>
            <p:ph type="ftr" sz="quarter" idx="11"/>
          </p:nvPr>
        </p:nvSpPr>
        <p:spPr/>
        <p:txBody>
          <a:bodyPr/>
          <a:lstStyle/>
          <a:p>
            <a:r>
              <a:rPr lang="it-IT" smtClean="0"/>
              <a:t>Psicologia AA 2021 2022 Facteo Torino Prof. Gallizia Carlo Alberto</a:t>
            </a:r>
            <a:endParaRPr lang="it-IT"/>
          </a:p>
        </p:txBody>
      </p:sp>
      <p:sp>
        <p:nvSpPr>
          <p:cNvPr id="9" name="Segnaposto numero diapositiva 8"/>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2760225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0B2FC5F-09A1-4B8D-BB5D-D662BC24EE83}" type="datetime1">
              <a:rPr lang="it-IT" smtClean="0"/>
              <a:t>14/03/2022</a:t>
            </a:fld>
            <a:endParaRPr lang="it-IT"/>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1804271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F4AED95-DE88-4477-A878-2E796FCF3E48}" type="datetime1">
              <a:rPr lang="it-IT" smtClean="0"/>
              <a:t>14/03/2022</a:t>
            </a:fld>
            <a:endParaRPr lang="it-IT"/>
          </a:p>
        </p:txBody>
      </p:sp>
      <p:sp>
        <p:nvSpPr>
          <p:cNvPr id="3" name="Segnaposto piè di pagina 2"/>
          <p:cNvSpPr>
            <a:spLocks noGrp="1"/>
          </p:cNvSpPr>
          <p:nvPr>
            <p:ph type="ftr" sz="quarter" idx="11"/>
          </p:nvPr>
        </p:nvSpPr>
        <p:spPr/>
        <p:txBody>
          <a:bodyPr/>
          <a:lstStyle/>
          <a:p>
            <a:r>
              <a:rPr lang="it-IT" smtClean="0"/>
              <a:t>Psicologia AA 2021 2022 Facteo Torino Prof. Gallizia Carlo Alberto</a:t>
            </a:r>
            <a:endParaRPr lang="it-IT"/>
          </a:p>
        </p:txBody>
      </p:sp>
      <p:sp>
        <p:nvSpPr>
          <p:cNvPr id="4" name="Segnaposto numero diapositiva 3"/>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1228339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3E3AB4B-3202-43E4-8BFD-246B5DBF1663}" type="datetime1">
              <a:rPr lang="it-IT" smtClean="0"/>
              <a:t>14/03/2022</a:t>
            </a:fld>
            <a:endParaRPr lang="it-IT"/>
          </a:p>
        </p:txBody>
      </p:sp>
      <p:sp>
        <p:nvSpPr>
          <p:cNvPr id="6" name="Segnaposto piè di pagina 5"/>
          <p:cNvSpPr>
            <a:spLocks noGrp="1"/>
          </p:cNvSpPr>
          <p:nvPr>
            <p:ph type="ftr" sz="quarter" idx="11"/>
          </p:nvPr>
        </p:nvSpPr>
        <p:spPr/>
        <p:txBody>
          <a:bodyPr/>
          <a:lstStyle/>
          <a:p>
            <a:r>
              <a:rPr lang="it-IT" smtClean="0"/>
              <a:t>Psicologia AA 2021 2022 Facteo Torino Prof. Gallizia Carlo Alberto</a:t>
            </a:r>
            <a:endParaRPr lang="it-IT"/>
          </a:p>
        </p:txBody>
      </p:sp>
      <p:sp>
        <p:nvSpPr>
          <p:cNvPr id="7" name="Segnaposto numero diapositiva 6"/>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2470316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8DB85D42-5C84-45BB-A8E2-9FE47B080298}" type="datetime1">
              <a:rPr lang="it-IT" smtClean="0"/>
              <a:t>14/03/2022</a:t>
            </a:fld>
            <a:endParaRPr lang="it-IT"/>
          </a:p>
        </p:txBody>
      </p:sp>
      <p:sp>
        <p:nvSpPr>
          <p:cNvPr id="6" name="Segnaposto piè di pagina 5"/>
          <p:cNvSpPr>
            <a:spLocks noGrp="1"/>
          </p:cNvSpPr>
          <p:nvPr>
            <p:ph type="ftr" sz="quarter" idx="11"/>
          </p:nvPr>
        </p:nvSpPr>
        <p:spPr/>
        <p:txBody>
          <a:bodyPr/>
          <a:lstStyle/>
          <a:p>
            <a:r>
              <a:rPr lang="it-IT" smtClean="0"/>
              <a:t>Psicologia AA 2021 2022 Facteo Torino Prof. Gallizia Carlo Alberto</a:t>
            </a:r>
            <a:endParaRPr lang="it-IT"/>
          </a:p>
        </p:txBody>
      </p:sp>
      <p:sp>
        <p:nvSpPr>
          <p:cNvPr id="7" name="Segnaposto numero diapositiva 6"/>
          <p:cNvSpPr>
            <a:spLocks noGrp="1"/>
          </p:cNvSpPr>
          <p:nvPr>
            <p:ph type="sldNum" sz="quarter" idx="12"/>
          </p:nvPr>
        </p:nvSpPr>
        <p:spPr/>
        <p:txBody>
          <a:bodyPr/>
          <a:lstStyle/>
          <a:p>
            <a:fld id="{8BBC9614-2D2C-4A71-B207-1F6B802B9EAF}" type="slidenum">
              <a:rPr lang="it-IT" smtClean="0"/>
              <a:t>‹N›</a:t>
            </a:fld>
            <a:endParaRPr lang="it-IT"/>
          </a:p>
        </p:txBody>
      </p:sp>
    </p:spTree>
    <p:extLst>
      <p:ext uri="{BB962C8B-B14F-4D97-AF65-F5344CB8AC3E}">
        <p14:creationId xmlns:p14="http://schemas.microsoft.com/office/powerpoint/2010/main" val="3683335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956BD-F28C-4346-A86B-26F080B4A02B}" type="datetime1">
              <a:rPr lang="it-IT" smtClean="0"/>
              <a:t>14/03/2022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Psicologia AA 2021 2022 Facteo Torino Prof. Gallizia Carlo Alberto</a:t>
            </a: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C9614-2D2C-4A71-B207-1F6B802B9EAF}" type="slidenum">
              <a:rPr lang="it-IT" smtClean="0"/>
              <a:t>‹N›</a:t>
            </a:fld>
            <a:endParaRPr lang="it-IT"/>
          </a:p>
        </p:txBody>
      </p:sp>
    </p:spTree>
    <p:extLst>
      <p:ext uri="{BB962C8B-B14F-4D97-AF65-F5344CB8AC3E}">
        <p14:creationId xmlns:p14="http://schemas.microsoft.com/office/powerpoint/2010/main" val="654692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Dopo Freud…sviluppi del pensiero psicoanalitico.</a:t>
            </a:r>
            <a:endParaRPr lang="it-IT" dirty="0"/>
          </a:p>
        </p:txBody>
      </p:sp>
      <p:sp>
        <p:nvSpPr>
          <p:cNvPr id="3" name="Sottotitolo 2"/>
          <p:cNvSpPr>
            <a:spLocks noGrp="1"/>
          </p:cNvSpPr>
          <p:nvPr>
            <p:ph type="subTitle" idx="1"/>
          </p:nvPr>
        </p:nvSpPr>
        <p:spPr/>
        <p:txBody>
          <a:bodyPr/>
          <a:lstStyle/>
          <a:p>
            <a:endParaRPr lang="it-IT"/>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a:t>
            </a:fld>
            <a:endParaRPr lang="it-IT"/>
          </a:p>
        </p:txBody>
      </p:sp>
    </p:spTree>
    <p:extLst>
      <p:ext uri="{BB962C8B-B14F-4D97-AF65-F5344CB8AC3E}">
        <p14:creationId xmlns:p14="http://schemas.microsoft.com/office/powerpoint/2010/main" val="645968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Ferenczi</a:t>
            </a:r>
            <a:r>
              <a:rPr lang="it-IT" dirty="0" smtClean="0"/>
              <a:t>: </a:t>
            </a:r>
            <a:r>
              <a:rPr lang="it-IT" dirty="0" err="1" smtClean="0"/>
              <a:t>spoilt</a:t>
            </a:r>
            <a:r>
              <a:rPr lang="it-IT" dirty="0" smtClean="0"/>
              <a:t> </a:t>
            </a:r>
            <a:r>
              <a:rPr lang="it-IT" dirty="0" err="1" smtClean="0"/>
              <a:t>children</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dirty="0" smtClean="0"/>
              <a:t>Una delle definizioni di cui siamo debitori a </a:t>
            </a:r>
            <a:r>
              <a:rPr lang="it-IT" dirty="0" err="1" smtClean="0"/>
              <a:t>Ferenczi</a:t>
            </a:r>
            <a:r>
              <a:rPr lang="it-IT" dirty="0" smtClean="0"/>
              <a:t> è quella di </a:t>
            </a:r>
            <a:r>
              <a:rPr lang="it-IT" dirty="0" err="1" smtClean="0"/>
              <a:t>spoilt</a:t>
            </a:r>
            <a:r>
              <a:rPr lang="it-IT" dirty="0" smtClean="0"/>
              <a:t> </a:t>
            </a:r>
            <a:r>
              <a:rPr lang="it-IT" dirty="0" err="1" smtClean="0"/>
              <a:t>children</a:t>
            </a:r>
            <a:r>
              <a:rPr lang="it-IT" dirty="0" smtClean="0"/>
              <a:t>, bambini deprivati,  che non hanno subito un trauma puntuale e specifico ma continuato e ripetuto.</a:t>
            </a:r>
          </a:p>
          <a:p>
            <a:pPr algn="just"/>
            <a:r>
              <a:rPr lang="it-IT" dirty="0" smtClean="0"/>
              <a:t>Sono bambini </a:t>
            </a:r>
            <a:r>
              <a:rPr lang="it-IT" dirty="0" err="1" smtClean="0"/>
              <a:t>iper</a:t>
            </a:r>
            <a:r>
              <a:rPr lang="it-IT" dirty="0" smtClean="0"/>
              <a:t>-responsabilizzati, privati della possibilità di essere bambini perché obbligati a essere piccoli adulti, quasi genitori dei loro genitori. La loro vita apparentemente è governata da razionalità ed efficienza, da buona educazione e adeguata formalità, ma all’interno racchiudono un abisso di tristezza che impedisce loro di essere veramente felici e di vivere appieno.</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10</a:t>
            </a:fld>
            <a:endParaRPr lang="it-IT"/>
          </a:p>
        </p:txBody>
      </p:sp>
    </p:spTree>
    <p:extLst>
      <p:ext uri="{BB962C8B-B14F-4D97-AF65-F5344CB8AC3E}">
        <p14:creationId xmlns:p14="http://schemas.microsoft.com/office/powerpoint/2010/main" val="2051122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La confusione delle lingue.</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Con un breve articolo «la confusione delle lingue tra adulti e bambini» </a:t>
            </a:r>
            <a:r>
              <a:rPr lang="it-IT" dirty="0" err="1" smtClean="0"/>
              <a:t>Ferenczi</a:t>
            </a:r>
            <a:r>
              <a:rPr lang="it-IT" dirty="0" smtClean="0"/>
              <a:t> mette in luce la piaga dell’abuso sessuale  infantile cercandone una chiave di lettura esplicativa.</a:t>
            </a:r>
          </a:p>
          <a:p>
            <a:pPr algn="just"/>
            <a:r>
              <a:rPr lang="it-IT" dirty="0" smtClean="0"/>
              <a:t>Partendo dalla distinzione tra affettività e sessualità </a:t>
            </a:r>
            <a:r>
              <a:rPr lang="it-IT" dirty="0" err="1" smtClean="0"/>
              <a:t>Ferenczi</a:t>
            </a:r>
            <a:r>
              <a:rPr lang="it-IT" dirty="0" smtClean="0"/>
              <a:t> evidenzia come adulti e bambini siano su due canali comunicativi diversi e afferma con forza come l’abuso parta sempre per colpa dell’adulto non del bambino. </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11</a:t>
            </a:fld>
            <a:endParaRPr lang="it-IT"/>
          </a:p>
        </p:txBody>
      </p:sp>
    </p:spTree>
    <p:extLst>
      <p:ext uri="{BB962C8B-B14F-4D97-AF65-F5344CB8AC3E}">
        <p14:creationId xmlns:p14="http://schemas.microsoft.com/office/powerpoint/2010/main" val="386694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Confusione delle lingue</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Il bambino cerca l’adulto in quanto ha bisogno dell’affetto, della vicinanza fisica, del contatto con il corpo dell’adulto per ricevere accudimento.</a:t>
            </a:r>
          </a:p>
          <a:p>
            <a:r>
              <a:rPr lang="it-IT" dirty="0" smtClean="0"/>
              <a:t>L’adulto </a:t>
            </a:r>
            <a:r>
              <a:rPr lang="it-IT" dirty="0" err="1" smtClean="0"/>
              <a:t>abusatore</a:t>
            </a:r>
            <a:r>
              <a:rPr lang="it-IT" dirty="0" smtClean="0"/>
              <a:t> (e perverso potremmo dire) scambia l’avvicinamento del bambino come un segnale di seduzione in quanto legge su un piano sessuale la richiesta di affetto. Questa lettura distorta fa sentire l’adulto giustificato ad agire l’abuso per di più accusando la vittima di averlo provocato.</a:t>
            </a:r>
          </a:p>
          <a:p>
            <a:r>
              <a:rPr lang="it-IT" dirty="0" smtClean="0"/>
              <a:t>Siamo nel 1932…. Cosa è cambiato dopo 90 anni?</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12</a:t>
            </a:fld>
            <a:endParaRPr lang="it-IT"/>
          </a:p>
        </p:txBody>
      </p:sp>
    </p:spTree>
    <p:extLst>
      <p:ext uri="{BB962C8B-B14F-4D97-AF65-F5344CB8AC3E}">
        <p14:creationId xmlns:p14="http://schemas.microsoft.com/office/powerpoint/2010/main" val="4151744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Mt 18,6-10</a:t>
            </a:r>
            <a:br>
              <a:rPr lang="it-IT" dirty="0" smtClean="0"/>
            </a:br>
            <a:endParaRPr lang="it-IT" dirty="0"/>
          </a:p>
        </p:txBody>
      </p:sp>
      <p:sp>
        <p:nvSpPr>
          <p:cNvPr id="3" name="Segnaposto contenuto 2"/>
          <p:cNvSpPr>
            <a:spLocks noGrp="1"/>
          </p:cNvSpPr>
          <p:nvPr>
            <p:ph idx="1"/>
          </p:nvPr>
        </p:nvSpPr>
        <p:spPr/>
        <p:txBody>
          <a:bodyPr/>
          <a:lstStyle/>
          <a:p>
            <a:pPr algn="just"/>
            <a:r>
              <a:rPr lang="it-IT" dirty="0" smtClean="0"/>
              <a:t>Chi invece scandalizza anche solo uno di questi piccoli che credono in me, sarebbe meglio per lui che gli fosse appesa al collo una macina girata da asino, e fosse gettato negli abissi del mare. Guai al mondo per gli scandali! E’ inevitabile che avvengano scandali, ma guai all’uomo per colpa del quale avviene lo scandalo. </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13</a:t>
            </a:fld>
            <a:endParaRPr lang="it-IT"/>
          </a:p>
        </p:txBody>
      </p:sp>
    </p:spTree>
    <p:extLst>
      <p:ext uri="{BB962C8B-B14F-4D97-AF65-F5344CB8AC3E}">
        <p14:creationId xmlns:p14="http://schemas.microsoft.com/office/powerpoint/2010/main" val="4106862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Ansa 7/11/2017</a:t>
            </a:r>
            <a:endParaRPr lang="it-IT"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95537" y="1881981"/>
            <a:ext cx="4352925" cy="396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egnaposto piè di pagina 2"/>
          <p:cNvSpPr>
            <a:spLocks noGrp="1"/>
          </p:cNvSpPr>
          <p:nvPr>
            <p:ph type="ftr" sz="quarter" idx="11"/>
          </p:nvPr>
        </p:nvSpPr>
        <p:spPr/>
        <p:txBody>
          <a:bodyPr/>
          <a:lstStyle/>
          <a:p>
            <a:r>
              <a:rPr lang="it-IT" smtClean="0"/>
              <a:t>Psicologia AA 2021 2022 Facteo Torino Prof. Gallizia Carlo Alberto</a:t>
            </a:r>
            <a:endParaRPr lang="it-IT"/>
          </a:p>
        </p:txBody>
      </p:sp>
      <p:sp>
        <p:nvSpPr>
          <p:cNvPr id="4" name="Segnaposto numero diapositiva 3"/>
          <p:cNvSpPr>
            <a:spLocks noGrp="1"/>
          </p:cNvSpPr>
          <p:nvPr>
            <p:ph type="sldNum" sz="quarter" idx="12"/>
          </p:nvPr>
        </p:nvSpPr>
        <p:spPr/>
        <p:txBody>
          <a:bodyPr/>
          <a:lstStyle/>
          <a:p>
            <a:fld id="{8BBC9614-2D2C-4A71-B207-1F6B802B9EAF}" type="slidenum">
              <a:rPr lang="it-IT" smtClean="0"/>
              <a:t>14</a:t>
            </a:fld>
            <a:endParaRPr lang="it-IT"/>
          </a:p>
        </p:txBody>
      </p:sp>
    </p:spTree>
    <p:extLst>
      <p:ext uri="{BB962C8B-B14F-4D97-AF65-F5344CB8AC3E}">
        <p14:creationId xmlns:p14="http://schemas.microsoft.com/office/powerpoint/2010/main" val="2808318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Kohut</a:t>
            </a:r>
            <a:endParaRPr lang="it-IT" dirty="0"/>
          </a:p>
        </p:txBody>
      </p:sp>
      <p:sp>
        <p:nvSpPr>
          <p:cNvPr id="3" name="Segnaposto contenuto 2"/>
          <p:cNvSpPr>
            <a:spLocks noGrp="1"/>
          </p:cNvSpPr>
          <p:nvPr>
            <p:ph idx="1"/>
          </p:nvPr>
        </p:nvSpPr>
        <p:spPr/>
        <p:txBody>
          <a:bodyPr>
            <a:normAutofit fontScale="92500"/>
          </a:bodyPr>
          <a:lstStyle/>
          <a:p>
            <a:pPr algn="just"/>
            <a:r>
              <a:rPr lang="it-IT" dirty="0" smtClean="0"/>
              <a:t>Heinz </a:t>
            </a:r>
            <a:r>
              <a:rPr lang="it-IT" dirty="0" err="1" smtClean="0"/>
              <a:t>Kohut</a:t>
            </a:r>
            <a:r>
              <a:rPr lang="it-IT" dirty="0" smtClean="0"/>
              <a:t> fu uno dei grandi protagonisti della terza generazione di analisti, simbolicamente racconta che il giorno della fuga di Freud, egli , giovane studente di medicina, corse in stazione per salutare il maestro il quale rispose al suo gesto sollevando il cappello.</a:t>
            </a:r>
          </a:p>
          <a:p>
            <a:pPr algn="just"/>
            <a:r>
              <a:rPr lang="it-IT" dirty="0" smtClean="0"/>
              <a:t>Quarant’anni dopo </a:t>
            </a:r>
            <a:r>
              <a:rPr lang="it-IT" dirty="0" err="1" smtClean="0"/>
              <a:t>Kohut</a:t>
            </a:r>
            <a:r>
              <a:rPr lang="it-IT" dirty="0" smtClean="0"/>
              <a:t> diventerà presidente della associazione psicoanalitica internazionale fino alla sua morte nel 1981.</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15</a:t>
            </a:fld>
            <a:endParaRPr lang="it-IT"/>
          </a:p>
        </p:txBody>
      </p:sp>
    </p:spTree>
    <p:extLst>
      <p:ext uri="{BB962C8B-B14F-4D97-AF65-F5344CB8AC3E}">
        <p14:creationId xmlns:p14="http://schemas.microsoft.com/office/powerpoint/2010/main" val="2809815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Il narcisismo.</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err="1" smtClean="0"/>
              <a:t>Kohut</a:t>
            </a:r>
            <a:r>
              <a:rPr lang="it-IT" dirty="0" smtClean="0"/>
              <a:t> per primo propose una lettura del narcisismo parzialmente alternativo a quello proposto da Freud.</a:t>
            </a:r>
          </a:p>
          <a:p>
            <a:pPr algn="just"/>
            <a:r>
              <a:rPr lang="it-IT" dirty="0" smtClean="0"/>
              <a:t>Freud vedeva il bambino come innatamente concentrato su di sé e sull’amore di sé, prospettiva accolta e portata agli estremi dalla Melanie Klein che ci descrive un piccolo essere umano onnipotente, narcisista e potenzialmente invidioso e distruttivo nei confronti della madre, tanto da giungere alla nota formulazione «poveri genitori cosa via hanno fatto i vostri figli….».</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16</a:t>
            </a:fld>
            <a:endParaRPr lang="it-IT"/>
          </a:p>
        </p:txBody>
      </p:sp>
    </p:spTree>
    <p:extLst>
      <p:ext uri="{BB962C8B-B14F-4D97-AF65-F5344CB8AC3E}">
        <p14:creationId xmlns:p14="http://schemas.microsoft.com/office/powerpoint/2010/main" val="3116295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Kohut</a:t>
            </a:r>
            <a:r>
              <a:rPr lang="it-IT" dirty="0" smtClean="0"/>
              <a:t> e il narcisismo</a:t>
            </a:r>
            <a:endParaRPr lang="it-IT" dirty="0"/>
          </a:p>
        </p:txBody>
      </p:sp>
      <p:sp>
        <p:nvSpPr>
          <p:cNvPr id="3" name="Segnaposto contenuto 2"/>
          <p:cNvSpPr>
            <a:spLocks noGrp="1"/>
          </p:cNvSpPr>
          <p:nvPr>
            <p:ph idx="1"/>
          </p:nvPr>
        </p:nvSpPr>
        <p:spPr/>
        <p:txBody>
          <a:bodyPr/>
          <a:lstStyle/>
          <a:p>
            <a:pPr algn="just"/>
            <a:r>
              <a:rPr lang="it-IT" dirty="0" smtClean="0"/>
              <a:t>Per </a:t>
            </a:r>
            <a:r>
              <a:rPr lang="it-IT" dirty="0" err="1" smtClean="0"/>
              <a:t>Kohut</a:t>
            </a:r>
            <a:r>
              <a:rPr lang="it-IT" dirty="0" smtClean="0"/>
              <a:t> il narcisismo è regolazione della autostima: uno dei temi centrali della esistenza di ognuno di noi. </a:t>
            </a:r>
          </a:p>
          <a:p>
            <a:pPr marL="0" indent="0" algn="just">
              <a:buNone/>
            </a:pPr>
            <a:r>
              <a:rPr lang="it-IT" dirty="0"/>
              <a:t> </a:t>
            </a:r>
            <a:r>
              <a:rPr lang="it-IT" dirty="0" smtClean="0"/>
              <a:t>   Per </a:t>
            </a:r>
            <a:r>
              <a:rPr lang="it-IT" dirty="0" err="1" smtClean="0"/>
              <a:t>Kohut</a:t>
            </a:r>
            <a:r>
              <a:rPr lang="it-IT" dirty="0" smtClean="0"/>
              <a:t> esso ha tre radici.</a:t>
            </a:r>
          </a:p>
          <a:p>
            <a:pPr algn="just"/>
            <a:r>
              <a:rPr lang="it-IT" dirty="0" smtClean="0">
                <a:solidFill>
                  <a:srgbClr val="FF0000"/>
                </a:solidFill>
              </a:rPr>
              <a:t>Il sé </a:t>
            </a:r>
            <a:r>
              <a:rPr lang="it-IT" dirty="0" err="1" smtClean="0">
                <a:solidFill>
                  <a:srgbClr val="FF0000"/>
                </a:solidFill>
              </a:rPr>
              <a:t>gradioso</a:t>
            </a:r>
            <a:endParaRPr lang="it-IT" dirty="0" smtClean="0">
              <a:solidFill>
                <a:srgbClr val="FF0000"/>
              </a:solidFill>
            </a:endParaRPr>
          </a:p>
          <a:p>
            <a:pPr algn="just"/>
            <a:r>
              <a:rPr lang="it-IT" dirty="0" smtClean="0">
                <a:solidFill>
                  <a:srgbClr val="FF0000"/>
                </a:solidFill>
              </a:rPr>
              <a:t>L’imago parentale idealizzata</a:t>
            </a:r>
          </a:p>
          <a:p>
            <a:pPr algn="just"/>
            <a:r>
              <a:rPr lang="it-IT" dirty="0" smtClean="0">
                <a:solidFill>
                  <a:srgbClr val="FF0000"/>
                </a:solidFill>
              </a:rPr>
              <a:t>Il bisogno di gemellarità </a:t>
            </a:r>
            <a:endParaRPr lang="it-IT" dirty="0">
              <a:solidFill>
                <a:srgbClr val="FF0000"/>
              </a:solidFill>
            </a:endParaRPr>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17</a:t>
            </a:fld>
            <a:endParaRPr lang="it-IT"/>
          </a:p>
        </p:txBody>
      </p:sp>
    </p:spTree>
    <p:extLst>
      <p:ext uri="{BB962C8B-B14F-4D97-AF65-F5344CB8AC3E}">
        <p14:creationId xmlns:p14="http://schemas.microsoft.com/office/powerpoint/2010/main" val="4178524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Da uomo colpevole a uomo tragico.</a:t>
            </a:r>
            <a:endParaRPr lang="it-IT" dirty="0"/>
          </a:p>
        </p:txBody>
      </p:sp>
      <p:sp>
        <p:nvSpPr>
          <p:cNvPr id="3" name="Segnaposto contenuto 2"/>
          <p:cNvSpPr>
            <a:spLocks noGrp="1"/>
          </p:cNvSpPr>
          <p:nvPr>
            <p:ph idx="1"/>
          </p:nvPr>
        </p:nvSpPr>
        <p:spPr/>
        <p:txBody>
          <a:bodyPr/>
          <a:lstStyle/>
          <a:p>
            <a:pPr algn="just"/>
            <a:r>
              <a:rPr lang="it-IT" dirty="0" err="1" smtClean="0"/>
              <a:t>Kohut</a:t>
            </a:r>
            <a:r>
              <a:rPr lang="it-IT" dirty="0" smtClean="0"/>
              <a:t> propone una lettura della dinamica edipica alternativa. Il problema di Edipo non è quello di un figlio che ha ucciso il padre e deve espiare la colpa ma è stato in primis la tragedia di un bambino non accolto, rifiutato dai genitori, espulso, non visto e riconosciuto.</a:t>
            </a:r>
          </a:p>
          <a:p>
            <a:pPr algn="just"/>
            <a:r>
              <a:rPr lang="it-IT" dirty="0" smtClean="0"/>
              <a:t>Se Edipo fosse stato accolto come figlio la sua storia e sarebbe stata diversa.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18</a:t>
            </a:fld>
            <a:endParaRPr lang="it-IT"/>
          </a:p>
        </p:txBody>
      </p:sp>
    </p:spTree>
    <p:extLst>
      <p:ext uri="{BB962C8B-B14F-4D97-AF65-F5344CB8AC3E}">
        <p14:creationId xmlns:p14="http://schemas.microsoft.com/office/powerpoint/2010/main" val="3309902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Ulisse e il semicerchio della salute mentale</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Per </a:t>
            </a:r>
            <a:r>
              <a:rPr lang="it-IT" dirty="0" err="1" smtClean="0"/>
              <a:t>Kohut</a:t>
            </a:r>
            <a:r>
              <a:rPr lang="it-IT" dirty="0" smtClean="0"/>
              <a:t> il mito di Edipo resta valido ma bisogna rispondere al mito con un altro mito.</a:t>
            </a:r>
          </a:p>
          <a:p>
            <a:pPr algn="just"/>
            <a:r>
              <a:rPr lang="it-IT" dirty="0" smtClean="0"/>
              <a:t>Ulisse è un giovane e astuto Re, ma è soprattutto un padre che ha una bella moglie e un figlio neonato. Alla chiamata alle armi degli altri greci risponde fingendosi pazzo. La delegazione greca lo trova mentre traina lui stesso l’aratro davanti ai buoi e sparge sale al posto di semi. Il capo della delegazione Palamede per smascherarlo getta il piccolo Telemaco davanti all’aratro e Ulisse devia salvando il figlio e tracciando un semicerchio in terra.</a:t>
            </a:r>
          </a:p>
          <a:p>
            <a:pPr algn="just"/>
            <a:r>
              <a:rPr lang="it-IT" dirty="0" smtClean="0"/>
              <a:t>Questa è  la normalità per </a:t>
            </a:r>
            <a:r>
              <a:rPr lang="it-IT" dirty="0" err="1" smtClean="0"/>
              <a:t>Kohut</a:t>
            </a:r>
            <a:r>
              <a:rPr lang="it-IT" dirty="0" smtClean="0"/>
              <a:t>, un padre che salva un figlio, una continuità generazionale che si mantiene viva, un figlio adulto, Telemaco, che onorerà il padre combattendo con lui contro i Proci usurpatori del trono.</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19</a:t>
            </a:fld>
            <a:endParaRPr lang="it-IT"/>
          </a:p>
        </p:txBody>
      </p:sp>
    </p:spTree>
    <p:extLst>
      <p:ext uri="{BB962C8B-B14F-4D97-AF65-F5344CB8AC3E}">
        <p14:creationId xmlns:p14="http://schemas.microsoft.com/office/powerpoint/2010/main" val="3913163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Freud e i suoi seguaci.</a:t>
            </a:r>
            <a:endParaRPr lang="it-IT" dirty="0"/>
          </a:p>
        </p:txBody>
      </p:sp>
      <p:sp>
        <p:nvSpPr>
          <p:cNvPr id="3" name="Segnaposto contenuto 2"/>
          <p:cNvSpPr>
            <a:spLocks noGrp="1"/>
          </p:cNvSpPr>
          <p:nvPr>
            <p:ph idx="1"/>
          </p:nvPr>
        </p:nvSpPr>
        <p:spPr/>
        <p:txBody>
          <a:bodyPr/>
          <a:lstStyle/>
          <a:p>
            <a:pPr algn="just"/>
            <a:r>
              <a:rPr lang="it-IT" dirty="0" smtClean="0"/>
              <a:t>La struttura del movimento psicoanalitico è stata fin da subito gerarchica, organizzata come una famiglia tradizionale che obbedisce a un patriarca.</a:t>
            </a:r>
          </a:p>
          <a:p>
            <a:pPr algn="just"/>
            <a:r>
              <a:rPr lang="it-IT" dirty="0" smtClean="0"/>
              <a:t>Il «padre» Freud proprio come descritto nelle sue opere si trovò ad avere rivalità «edipiche» con i suoi «figli».</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a:t>
            </a:fld>
            <a:endParaRPr lang="it-IT"/>
          </a:p>
        </p:txBody>
      </p:sp>
    </p:spTree>
    <p:extLst>
      <p:ext uri="{BB962C8B-B14F-4D97-AF65-F5344CB8AC3E}">
        <p14:creationId xmlns:p14="http://schemas.microsoft.com/office/powerpoint/2010/main" val="16542831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Kohut</a:t>
            </a:r>
            <a:r>
              <a:rPr lang="it-IT" dirty="0" smtClean="0"/>
              <a:t> e l’Empatia</a:t>
            </a:r>
            <a:endParaRPr lang="it-IT" dirty="0"/>
          </a:p>
        </p:txBody>
      </p:sp>
      <p:sp>
        <p:nvSpPr>
          <p:cNvPr id="3" name="Segnaposto contenuto 2"/>
          <p:cNvSpPr>
            <a:spLocks noGrp="1"/>
          </p:cNvSpPr>
          <p:nvPr>
            <p:ph idx="1"/>
          </p:nvPr>
        </p:nvSpPr>
        <p:spPr>
          <a:xfrm>
            <a:off x="467544" y="1556792"/>
            <a:ext cx="8229600" cy="4525963"/>
          </a:xfrm>
        </p:spPr>
        <p:txBody>
          <a:bodyPr>
            <a:normAutofit fontScale="85000" lnSpcReduction="20000"/>
          </a:bodyPr>
          <a:lstStyle/>
          <a:p>
            <a:pPr algn="just"/>
            <a:r>
              <a:rPr lang="it-IT" dirty="0" err="1" smtClean="0"/>
              <a:t>Kohut</a:t>
            </a:r>
            <a:r>
              <a:rPr lang="it-IT" dirty="0" smtClean="0"/>
              <a:t> fu tra gli autori che più utilizzarono il concetto di empatia, al giorno d’oggi usato e abusato in tutti i contesti, non solo quello psicologico.</a:t>
            </a:r>
          </a:p>
          <a:p>
            <a:pPr algn="just"/>
            <a:r>
              <a:rPr lang="it-IT" dirty="0" smtClean="0"/>
              <a:t>Per </a:t>
            </a:r>
            <a:r>
              <a:rPr lang="it-IT" dirty="0" err="1"/>
              <a:t>K</a:t>
            </a:r>
            <a:r>
              <a:rPr lang="it-IT" dirty="0" err="1" smtClean="0"/>
              <a:t>ohut</a:t>
            </a:r>
            <a:r>
              <a:rPr lang="it-IT" dirty="0" smtClean="0"/>
              <a:t> la empatia è uno strumento conoscitivo, è la capacità di sentire dentro di sé il vissuto dell’altro.</a:t>
            </a:r>
          </a:p>
          <a:p>
            <a:pPr algn="just"/>
            <a:r>
              <a:rPr lang="it-IT" dirty="0" smtClean="0"/>
              <a:t>L’empatia non è di per sé positiva, è l’uso che se ne fa che ne determina il valore.</a:t>
            </a:r>
          </a:p>
          <a:p>
            <a:pPr algn="just"/>
            <a:r>
              <a:rPr lang="it-IT" dirty="0" smtClean="0"/>
              <a:t>I nazisti delle SS, ricorda </a:t>
            </a:r>
            <a:r>
              <a:rPr lang="it-IT" dirty="0" err="1" smtClean="0"/>
              <a:t>Kohut</a:t>
            </a:r>
            <a:r>
              <a:rPr lang="it-IT" dirty="0" smtClean="0"/>
              <a:t>, erano fortemente empatici e usavano la loro capacità per infliggere dolore in maniera più crudele a gli ebrei.</a:t>
            </a:r>
          </a:p>
          <a:p>
            <a:pPr algn="just"/>
            <a:r>
              <a:rPr lang="it-IT" dirty="0" smtClean="0"/>
              <a:t>Quindi stiamo attenti alla forza della empatia e all’uso che se ne può fare.</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20</a:t>
            </a:fld>
            <a:endParaRPr lang="it-IT"/>
          </a:p>
        </p:txBody>
      </p:sp>
    </p:spTree>
    <p:extLst>
      <p:ext uri="{BB962C8B-B14F-4D97-AF65-F5344CB8AC3E}">
        <p14:creationId xmlns:p14="http://schemas.microsoft.com/office/powerpoint/2010/main" val="3657539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Daniel Stern</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Daniel Stern opera negli Stati Uniti ed è considerato uno dei fondatori del cosiddetto Boston Group, un gruppo appunto di psicoanalisti che gravitano attorno alla città di Boston, sia in qualità di clinici sia in qualità di ricercatori presso la Harvard </a:t>
            </a:r>
            <a:r>
              <a:rPr lang="it-IT" dirty="0" err="1" smtClean="0"/>
              <a:t>University</a:t>
            </a:r>
            <a:r>
              <a:rPr lang="it-IT" dirty="0" smtClean="0"/>
              <a:t>.</a:t>
            </a:r>
          </a:p>
          <a:p>
            <a:pPr algn="just"/>
            <a:r>
              <a:rPr lang="it-IT" dirty="0" smtClean="0"/>
              <a:t>Il gruppo di Boston decide di spingere sulla ricerca clinica reagendo alle provocazioni della teoria cognitiva e sistemica che accusavano la psicoanalisi di scarsa scientificità.</a:t>
            </a:r>
          </a:p>
          <a:p>
            <a:pPr algn="just"/>
            <a:r>
              <a:rPr lang="it-IT" dirty="0" smtClean="0"/>
              <a:t>Non si limitarono a studiare specifiche sequenze di comportamento tra madre e bambino come fece </a:t>
            </a:r>
            <a:r>
              <a:rPr lang="it-IT" dirty="0" err="1" smtClean="0"/>
              <a:t>Bowlby</a:t>
            </a:r>
            <a:r>
              <a:rPr lang="it-IT" dirty="0" smtClean="0"/>
              <a:t>, ma presero come materia di studio la interazione madre bambino dai primi istanti di vita fino a vederne le evoluzioni nella vita adulta.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21</a:t>
            </a:fld>
            <a:endParaRPr lang="it-IT"/>
          </a:p>
        </p:txBody>
      </p:sp>
    </p:spTree>
    <p:extLst>
      <p:ext uri="{BB962C8B-B14F-4D97-AF65-F5344CB8AC3E}">
        <p14:creationId xmlns:p14="http://schemas.microsoft.com/office/powerpoint/2010/main" val="6657561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Stern: </a:t>
            </a:r>
            <a:r>
              <a:rPr lang="it-IT" dirty="0" err="1" smtClean="0"/>
              <a:t>attunement</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Uno dei concetti chiave di Stern è l’</a:t>
            </a:r>
            <a:r>
              <a:rPr lang="it-IT" dirty="0" err="1" smtClean="0"/>
              <a:t>attunement</a:t>
            </a:r>
            <a:r>
              <a:rPr lang="it-IT" dirty="0" smtClean="0"/>
              <a:t> quella che in italiano può essere tradotta come sintonizzazione.</a:t>
            </a:r>
          </a:p>
          <a:p>
            <a:pPr algn="just"/>
            <a:r>
              <a:rPr lang="it-IT" dirty="0" smtClean="0"/>
              <a:t>Madre e bambino si devono sintonizzare costantemente come fossero una radio con il giusto segnale.</a:t>
            </a:r>
          </a:p>
          <a:p>
            <a:pPr algn="just"/>
            <a:r>
              <a:rPr lang="it-IT" dirty="0" smtClean="0"/>
              <a:t>Il processo è attivo e usa una modalità il più delle volte non verbale.</a:t>
            </a:r>
          </a:p>
          <a:p>
            <a:pPr algn="just"/>
            <a:r>
              <a:rPr lang="it-IT" dirty="0" smtClean="0"/>
              <a:t>Il processo di sintonizzazione è reciproco.</a:t>
            </a:r>
          </a:p>
          <a:p>
            <a:pPr marL="0" indent="0">
              <a:buNone/>
            </a:pP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22</a:t>
            </a:fld>
            <a:endParaRPr lang="it-IT"/>
          </a:p>
        </p:txBody>
      </p:sp>
    </p:spTree>
    <p:extLst>
      <p:ext uri="{BB962C8B-B14F-4D97-AF65-F5344CB8AC3E}">
        <p14:creationId xmlns:p14="http://schemas.microsoft.com/office/powerpoint/2010/main" val="362764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Conseguenze….</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smtClean="0"/>
              <a:t>Parlare di sintonizzazione tra madre e bambino significa che il loro rapporto non è basato su una fusione simbiotica iniziale.</a:t>
            </a:r>
          </a:p>
          <a:p>
            <a:pPr algn="just"/>
            <a:r>
              <a:rPr lang="it-IT" dirty="0" smtClean="0"/>
              <a:t>Inoltre la sintonizzazione non necessariamente è efficace </a:t>
            </a:r>
            <a:r>
              <a:rPr lang="it-IT" dirty="0" err="1" smtClean="0"/>
              <a:t>nè</a:t>
            </a:r>
            <a:r>
              <a:rPr lang="it-IT" dirty="0" smtClean="0"/>
              <a:t> arriva a buon fine e questo per un deficit o di una parte o dell’altra.</a:t>
            </a:r>
          </a:p>
          <a:p>
            <a:pPr algn="just"/>
            <a:r>
              <a:rPr lang="it-IT" dirty="0" smtClean="0"/>
              <a:t>La sintonizzazione è una sorta di tensione continua tra due soggetti </a:t>
            </a:r>
            <a:r>
              <a:rPr lang="it-IT" dirty="0" err="1" smtClean="0"/>
              <a:t>costitutivamente</a:t>
            </a:r>
            <a:r>
              <a:rPr lang="it-IT" dirty="0" smtClean="0"/>
              <a:t> definiti come entità autonome.</a:t>
            </a:r>
          </a:p>
          <a:p>
            <a:pPr algn="just"/>
            <a:r>
              <a:rPr lang="it-IT" dirty="0" smtClean="0"/>
              <a:t>Il bambino nasce con un innato desiderio di relazione per ottenere la sintonizzazione.</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23</a:t>
            </a:fld>
            <a:endParaRPr lang="it-IT"/>
          </a:p>
        </p:txBody>
      </p:sp>
    </p:spTree>
    <p:extLst>
      <p:ext uri="{BB962C8B-B14F-4D97-AF65-F5344CB8AC3E}">
        <p14:creationId xmlns:p14="http://schemas.microsoft.com/office/powerpoint/2010/main" val="7330186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SINTONIZZAZIONE E SVILUPPI.</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Il gruppo di Stern si spinse ben oltre la teorizzazione, inventando una metodologia per decodificare le sequenze interattive madre-bambino. Lo strumento di base era l’uso di telecamere doppie, una per il bambino e una per la madre e la analisi veniva condotta attraverso il montaggio sincronizzato dell’immagine di madre e bambino rallentate fino a 24 fotogrammi al secondo.</a:t>
            </a:r>
          </a:p>
          <a:p>
            <a:pPr algn="just"/>
            <a:r>
              <a:rPr lang="it-IT" dirty="0" smtClean="0"/>
              <a:t>Questo metodo permette di notare i segnali di interazione non verbale e inconsapevoli che specie tra madre e neonato permettono la codifica e decodifica della sintonizzazione affettiva o della rottura della sintonizzazione stessa</a:t>
            </a:r>
            <a:r>
              <a:rPr lang="it-IT" dirty="0" smtClean="0"/>
              <a:t>.</a:t>
            </a:r>
          </a:p>
          <a:p>
            <a:pPr algn="just"/>
            <a:r>
              <a:rPr lang="it-IT" dirty="0" smtClean="0"/>
              <a:t>L’ampio campo di interesse di questa corrente della psicoanalisi è anche chiamato </a:t>
            </a:r>
            <a:r>
              <a:rPr lang="it-IT" dirty="0" err="1" smtClean="0"/>
              <a:t>Infant</a:t>
            </a:r>
            <a:r>
              <a:rPr lang="it-IT" dirty="0" smtClean="0"/>
              <a:t> </a:t>
            </a:r>
            <a:r>
              <a:rPr lang="it-IT" dirty="0" err="1" smtClean="0"/>
              <a:t>Research</a:t>
            </a:r>
            <a:r>
              <a:rPr lang="it-IT" dirty="0" smtClean="0"/>
              <a:t>.</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24</a:t>
            </a:fld>
            <a:endParaRPr lang="it-IT"/>
          </a:p>
        </p:txBody>
      </p:sp>
    </p:spTree>
    <p:extLst>
      <p:ext uri="{BB962C8B-B14F-4D97-AF65-F5344CB8AC3E}">
        <p14:creationId xmlns:p14="http://schemas.microsoft.com/office/powerpoint/2010/main" val="2458827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Beebe</a:t>
            </a:r>
            <a:r>
              <a:rPr lang="it-IT" dirty="0" smtClean="0"/>
              <a:t> e </a:t>
            </a:r>
            <a:r>
              <a:rPr lang="it-IT" dirty="0" err="1" smtClean="0"/>
              <a:t>Lachmann</a:t>
            </a:r>
            <a:endParaRPr lang="it-IT" dirty="0"/>
          </a:p>
        </p:txBody>
      </p:sp>
      <p:sp>
        <p:nvSpPr>
          <p:cNvPr id="3" name="Segnaposto contenuto 2"/>
          <p:cNvSpPr>
            <a:spLocks noGrp="1"/>
          </p:cNvSpPr>
          <p:nvPr>
            <p:ph idx="1"/>
          </p:nvPr>
        </p:nvSpPr>
        <p:spPr/>
        <p:txBody>
          <a:bodyPr>
            <a:normAutofit fontScale="85000" lnSpcReduction="10000"/>
          </a:bodyPr>
          <a:lstStyle/>
          <a:p>
            <a:pPr algn="just"/>
            <a:r>
              <a:rPr lang="it-IT" dirty="0" smtClean="0"/>
              <a:t>Questi due </a:t>
            </a:r>
            <a:r>
              <a:rPr lang="it-IT" dirty="0" smtClean="0"/>
              <a:t>autori, </a:t>
            </a:r>
            <a:r>
              <a:rPr lang="it-IT" dirty="0" smtClean="0"/>
              <a:t>dopo uno studio di circa 30 </a:t>
            </a:r>
            <a:r>
              <a:rPr lang="it-IT" dirty="0" smtClean="0"/>
              <a:t>anni, </a:t>
            </a:r>
            <a:r>
              <a:rPr lang="it-IT" dirty="0" smtClean="0"/>
              <a:t>si sono spinti a una sistematizzazione teorica dei dati ottenuti dalla pratica.</a:t>
            </a:r>
          </a:p>
          <a:p>
            <a:pPr algn="just"/>
            <a:r>
              <a:rPr lang="it-IT" dirty="0" smtClean="0"/>
              <a:t>Il modello è definito da loro stessi come Modello Sistemico Diadico della coppia madre bambino.</a:t>
            </a:r>
          </a:p>
          <a:p>
            <a:pPr algn="just"/>
            <a:r>
              <a:rPr lang="it-IT" dirty="0" smtClean="0"/>
              <a:t>Madre e bambino sono attori interagenti in una coppia intesa come </a:t>
            </a:r>
            <a:r>
              <a:rPr lang="it-IT" dirty="0" smtClean="0"/>
              <a:t>focus </a:t>
            </a:r>
            <a:r>
              <a:rPr lang="it-IT" dirty="0" smtClean="0"/>
              <a:t>di studio nel suo insieme. Le interazioni sono costantemente reciproche e basate sul concetto sistemico di complessità ossia al variare di un elemento del sistema tutto il sistema si modifica nella sua interezza.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25</a:t>
            </a:fld>
            <a:endParaRPr lang="it-IT"/>
          </a:p>
        </p:txBody>
      </p:sp>
    </p:spTree>
    <p:extLst>
      <p:ext uri="{BB962C8B-B14F-4D97-AF65-F5344CB8AC3E}">
        <p14:creationId xmlns:p14="http://schemas.microsoft.com/office/powerpoint/2010/main" val="162146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Modello sistemico diadico della coppia madre bambino</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Per capire cosa succede dunque bisogna esaminare il bambino, la madre e la coppia madre bambino.</a:t>
            </a:r>
          </a:p>
          <a:p>
            <a:pPr algn="just"/>
            <a:r>
              <a:rPr lang="it-IT" dirty="0" smtClean="0"/>
              <a:t>Ogni membro della diade è spinto alla Autoregolazione e alla Regolazione Interattiva, ossia entrambi tendono a regolare da loro stessi la propria tensione interna e alternativamente a chiedere all’altro di regolare dall’esterno la tensione stessa.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26</a:t>
            </a:fld>
            <a:endParaRPr lang="it-IT"/>
          </a:p>
        </p:txBody>
      </p:sp>
    </p:spTree>
    <p:extLst>
      <p:ext uri="{BB962C8B-B14F-4D97-AF65-F5344CB8AC3E}">
        <p14:creationId xmlns:p14="http://schemas.microsoft.com/office/powerpoint/2010/main" val="886428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3 principi di salienza.</a:t>
            </a:r>
            <a:endParaRPr lang="it-IT" dirty="0"/>
          </a:p>
        </p:txBody>
      </p:sp>
      <p:sp>
        <p:nvSpPr>
          <p:cNvPr id="3" name="Segnaposto contenuto 2"/>
          <p:cNvSpPr>
            <a:spLocks noGrp="1"/>
          </p:cNvSpPr>
          <p:nvPr>
            <p:ph idx="1"/>
          </p:nvPr>
        </p:nvSpPr>
        <p:spPr/>
        <p:txBody>
          <a:bodyPr/>
          <a:lstStyle/>
          <a:p>
            <a:pPr algn="just"/>
            <a:r>
              <a:rPr lang="it-IT" dirty="0" smtClean="0"/>
              <a:t>Secondo </a:t>
            </a:r>
            <a:r>
              <a:rPr lang="it-IT" dirty="0" err="1" smtClean="0"/>
              <a:t>Beebe</a:t>
            </a:r>
            <a:r>
              <a:rPr lang="it-IT" dirty="0" smtClean="0"/>
              <a:t> e </a:t>
            </a:r>
            <a:r>
              <a:rPr lang="it-IT" dirty="0" err="1" smtClean="0"/>
              <a:t>Lachman</a:t>
            </a:r>
            <a:r>
              <a:rPr lang="it-IT" dirty="0" smtClean="0"/>
              <a:t> ci sono 3 principi di salienza che organizzano  la esperienza umana e dunque strutturano sul piano interno la organizzazione mentale. Essi sono</a:t>
            </a:r>
          </a:p>
          <a:p>
            <a:pPr algn="just"/>
            <a:r>
              <a:rPr lang="it-IT" dirty="0" smtClean="0"/>
              <a:t>Il principio di regolazione attesa</a:t>
            </a:r>
          </a:p>
          <a:p>
            <a:pPr algn="just"/>
            <a:r>
              <a:rPr lang="it-IT" dirty="0" smtClean="0"/>
              <a:t>Il principio di rottura e riparazione</a:t>
            </a:r>
          </a:p>
          <a:p>
            <a:pPr algn="just"/>
            <a:r>
              <a:rPr lang="it-IT" dirty="0" smtClean="0"/>
              <a:t>Il principio dei momenti affettivi intensi.</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27</a:t>
            </a:fld>
            <a:endParaRPr lang="it-IT"/>
          </a:p>
        </p:txBody>
      </p:sp>
    </p:spTree>
    <p:extLst>
      <p:ext uri="{BB962C8B-B14F-4D97-AF65-F5344CB8AC3E}">
        <p14:creationId xmlns:p14="http://schemas.microsoft.com/office/powerpoint/2010/main" val="21020795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principio di regolazione attesa</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a:t>I</a:t>
            </a:r>
            <a:r>
              <a:rPr lang="it-IT" dirty="0" smtClean="0"/>
              <a:t>l </a:t>
            </a:r>
            <a:r>
              <a:rPr lang="it-IT" dirty="0"/>
              <a:t>bambino tende a ricercare la regolazione reciproca con le figure che lo accudiscono, entrando costantemente in relazione e </a:t>
            </a:r>
            <a:r>
              <a:rPr lang="it-IT" dirty="0" smtClean="0"/>
              <a:t>cercando di sincronizzarsi </a:t>
            </a:r>
            <a:r>
              <a:rPr lang="it-IT" dirty="0"/>
              <a:t>e </a:t>
            </a:r>
            <a:r>
              <a:rPr lang="it-IT" dirty="0" smtClean="0"/>
              <a:t>imitare </a:t>
            </a:r>
            <a:r>
              <a:rPr lang="it-IT" dirty="0"/>
              <a:t>il comportamento di chi entra in contatto con lui</a:t>
            </a:r>
            <a:r>
              <a:rPr lang="it-IT" dirty="0" smtClean="0"/>
              <a:t>.</a:t>
            </a:r>
          </a:p>
          <a:p>
            <a:pPr algn="just"/>
            <a:r>
              <a:rPr lang="it-IT" dirty="0" smtClean="0"/>
              <a:t>Questa capacità è </a:t>
            </a:r>
            <a:r>
              <a:rPr lang="it-IT" dirty="0" err="1" smtClean="0"/>
              <a:t>pressochè</a:t>
            </a:r>
            <a:r>
              <a:rPr lang="it-IT" dirty="0" smtClean="0"/>
              <a:t> immediata alla nascita. Altri studiosi del Boston Group dimostreranno che a 42 minuti dalla nascita il bambino distingue il volto della madre dagli altri e riesce a imitare le espressioni facciali di un altro essere umano. La voce della madre addirittura viene distinta nella vita intrauterina. A pochi giorni dalla nascita il bambino riesce a distinguere il rosso  dagli altri colori.     </a:t>
            </a:r>
          </a:p>
          <a:p>
            <a:pPr algn="just"/>
            <a:r>
              <a:rPr lang="it-IT" dirty="0" smtClean="0"/>
              <a:t>Il neonato è potentemente in relazione da subito e da subito ha elevate capacità di decodifica del mondo pur senza averne conoscenza esplicita o memoria esplicita.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28</a:t>
            </a:fld>
            <a:endParaRPr lang="it-IT"/>
          </a:p>
        </p:txBody>
      </p:sp>
    </p:spTree>
    <p:extLst>
      <p:ext uri="{BB962C8B-B14F-4D97-AF65-F5344CB8AC3E}">
        <p14:creationId xmlns:p14="http://schemas.microsoft.com/office/powerpoint/2010/main" val="2151721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principio di rottura e riparazione.</a:t>
            </a:r>
            <a:endParaRPr lang="it-IT" dirty="0"/>
          </a:p>
        </p:txBody>
      </p:sp>
      <p:sp>
        <p:nvSpPr>
          <p:cNvPr id="3" name="Segnaposto contenuto 2"/>
          <p:cNvSpPr>
            <a:spLocks noGrp="1"/>
          </p:cNvSpPr>
          <p:nvPr>
            <p:ph idx="1"/>
          </p:nvPr>
        </p:nvSpPr>
        <p:spPr/>
        <p:txBody>
          <a:bodyPr>
            <a:normAutofit fontScale="92500"/>
          </a:bodyPr>
          <a:lstStyle/>
          <a:p>
            <a:pPr algn="just"/>
            <a:r>
              <a:rPr lang="it-IT" dirty="0" smtClean="0"/>
              <a:t>All’interno </a:t>
            </a:r>
            <a:r>
              <a:rPr lang="it-IT" dirty="0"/>
              <a:t>della diade madre e bambino la sintonizzazione non è mai perfetta ma assume un valore particolare la rottura di questa situazione di corrispondenza e ancora di più la riparazione del legame</a:t>
            </a:r>
            <a:r>
              <a:rPr lang="it-IT" dirty="0" smtClean="0"/>
              <a:t>.</a:t>
            </a:r>
          </a:p>
          <a:p>
            <a:pPr algn="just"/>
            <a:r>
              <a:rPr lang="it-IT" dirty="0" smtClean="0"/>
              <a:t>Il secondo tempo della relazione ossia la seconda opportunità di risintonizzarsi dopo la rottura è una esperienza costitutiva non solo del legame  con la madre ma della salute mentale.</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29</a:t>
            </a:fld>
            <a:endParaRPr lang="it-IT"/>
          </a:p>
        </p:txBody>
      </p:sp>
    </p:spTree>
    <p:extLst>
      <p:ext uri="{BB962C8B-B14F-4D97-AF65-F5344CB8AC3E}">
        <p14:creationId xmlns:p14="http://schemas.microsoft.com/office/powerpoint/2010/main" val="180928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Secessioni</a:t>
            </a:r>
            <a:endParaRPr lang="it-IT" dirty="0"/>
          </a:p>
        </p:txBody>
      </p:sp>
      <p:sp>
        <p:nvSpPr>
          <p:cNvPr id="3" name="Segnaposto contenuto 2"/>
          <p:cNvSpPr>
            <a:spLocks noGrp="1"/>
          </p:cNvSpPr>
          <p:nvPr>
            <p:ph idx="1"/>
          </p:nvPr>
        </p:nvSpPr>
        <p:spPr/>
        <p:txBody>
          <a:bodyPr/>
          <a:lstStyle/>
          <a:p>
            <a:r>
              <a:rPr lang="it-IT" dirty="0" smtClean="0"/>
              <a:t>Tra i grandi nomi che si distanziarono da Freud troviamo alcuni capiscuola di nuove correnti.</a:t>
            </a:r>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3</a:t>
            </a:fld>
            <a:endParaRPr lang="it-IT"/>
          </a:p>
        </p:txBody>
      </p:sp>
    </p:spTree>
    <p:extLst>
      <p:ext uri="{BB962C8B-B14F-4D97-AF65-F5344CB8AC3E}">
        <p14:creationId xmlns:p14="http://schemas.microsoft.com/office/powerpoint/2010/main" val="3333955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Il principio dei momenti affettivi intensi</a:t>
            </a:r>
            <a:endParaRPr lang="it-IT" dirty="0"/>
          </a:p>
        </p:txBody>
      </p:sp>
      <p:sp>
        <p:nvSpPr>
          <p:cNvPr id="3" name="Segnaposto contenuto 2"/>
          <p:cNvSpPr>
            <a:spLocks noGrp="1"/>
          </p:cNvSpPr>
          <p:nvPr>
            <p:ph idx="1"/>
          </p:nvPr>
        </p:nvSpPr>
        <p:spPr/>
        <p:txBody>
          <a:bodyPr/>
          <a:lstStyle/>
          <a:p>
            <a:pPr algn="just"/>
            <a:r>
              <a:rPr lang="it-IT" dirty="0"/>
              <a:t>T</a:t>
            </a:r>
            <a:r>
              <a:rPr lang="it-IT" dirty="0" smtClean="0"/>
              <a:t>utti </a:t>
            </a:r>
            <a:r>
              <a:rPr lang="it-IT" dirty="0"/>
              <a:t>i momenti segnati da una forte attivazione emotiva positiva o negativa segnano la relazione e si strutturano nella mente del </a:t>
            </a:r>
            <a:r>
              <a:rPr lang="it-IT" dirty="0" smtClean="0"/>
              <a:t>bambino lasciando un solco indelebile a livello esplicito o implicito.</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30</a:t>
            </a:fld>
            <a:endParaRPr lang="it-IT"/>
          </a:p>
        </p:txBody>
      </p:sp>
    </p:spTree>
    <p:extLst>
      <p:ext uri="{BB962C8B-B14F-4D97-AF65-F5344CB8AC3E}">
        <p14:creationId xmlns:p14="http://schemas.microsoft.com/office/powerpoint/2010/main" val="3037670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Principi di salienza e conseguenze.</a:t>
            </a:r>
            <a:endParaRPr lang="it-IT" dirty="0"/>
          </a:p>
        </p:txBody>
      </p:sp>
      <p:sp>
        <p:nvSpPr>
          <p:cNvPr id="3" name="Segnaposto contenuto 2"/>
          <p:cNvSpPr>
            <a:spLocks noGrp="1"/>
          </p:cNvSpPr>
          <p:nvPr>
            <p:ph idx="1"/>
          </p:nvPr>
        </p:nvSpPr>
        <p:spPr/>
        <p:txBody>
          <a:bodyPr>
            <a:normAutofit fontScale="70000" lnSpcReduction="20000"/>
          </a:bodyPr>
          <a:lstStyle/>
          <a:p>
            <a:pPr algn="just"/>
            <a:r>
              <a:rPr lang="it-IT" dirty="0"/>
              <a:t>Questi tre principi descrivono, è bene ricordarlo, interazioni precoci, </a:t>
            </a:r>
            <a:r>
              <a:rPr lang="it-IT" dirty="0" err="1"/>
              <a:t>presimboliche</a:t>
            </a:r>
            <a:r>
              <a:rPr lang="it-IT" dirty="0"/>
              <a:t>, preverbali e probabilmente permangono in maniera implicita in tutte le nostre interazioni non verbali con gli altri, nella nostra mimica e nei nostri moti inconsapevoli.</a:t>
            </a:r>
          </a:p>
          <a:p>
            <a:pPr algn="just"/>
            <a:r>
              <a:rPr lang="it-IT" dirty="0" err="1"/>
              <a:t>Beebe</a:t>
            </a:r>
            <a:r>
              <a:rPr lang="it-IT" dirty="0"/>
              <a:t> e </a:t>
            </a:r>
            <a:r>
              <a:rPr lang="it-IT" dirty="0" err="1"/>
              <a:t>Lachmann</a:t>
            </a:r>
            <a:r>
              <a:rPr lang="it-IT" dirty="0"/>
              <a:t>  han provato a incrociare il loro dati sulla sintonizzazione con la valutazione dell’attaccamento alcuni mesi dopo. </a:t>
            </a:r>
          </a:p>
          <a:p>
            <a:pPr algn="just"/>
            <a:r>
              <a:rPr lang="it-IT" dirty="0"/>
              <a:t>Dalle loro ricerche il dato più sorprendente è che i bambini che alla Strange Situation venivano definiti con attaccamento sicuro erano quelli che erano sintonizzati con la madre all’età di sei mesi solo per il 50% delle </a:t>
            </a:r>
            <a:r>
              <a:rPr lang="it-IT" dirty="0" smtClean="0"/>
              <a:t>volte nella prima interazione ma che nella seconda ricuperavano un ulteriore 50%.</a:t>
            </a:r>
          </a:p>
          <a:p>
            <a:pPr algn="just"/>
            <a:r>
              <a:rPr lang="it-IT" dirty="0" smtClean="0"/>
              <a:t>Gli stili di attaccamento più patologici si riscontravano nelle coppie nelle quali la sintonizzazione era molto inferiore al 50% e anche in quelle superiori all’ 80%.</a:t>
            </a:r>
            <a:endParaRPr lang="it-IT" dirty="0"/>
          </a:p>
          <a:p>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31</a:t>
            </a:fld>
            <a:endParaRPr lang="it-IT"/>
          </a:p>
        </p:txBody>
      </p:sp>
    </p:spTree>
    <p:extLst>
      <p:ext uri="{BB962C8B-B14F-4D97-AF65-F5344CB8AC3E}">
        <p14:creationId xmlns:p14="http://schemas.microsoft.com/office/powerpoint/2010/main" val="3629173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Jessica Benjamin</a:t>
            </a:r>
            <a:endParaRPr lang="it-IT" dirty="0"/>
          </a:p>
        </p:txBody>
      </p:sp>
      <p:sp>
        <p:nvSpPr>
          <p:cNvPr id="3" name="Segnaposto contenuto 2"/>
          <p:cNvSpPr>
            <a:spLocks noGrp="1"/>
          </p:cNvSpPr>
          <p:nvPr>
            <p:ph idx="1"/>
          </p:nvPr>
        </p:nvSpPr>
        <p:spPr/>
        <p:txBody>
          <a:bodyPr/>
          <a:lstStyle/>
          <a:p>
            <a:pPr algn="just"/>
            <a:r>
              <a:rPr lang="it-IT" dirty="0" smtClean="0"/>
              <a:t>La psicoanalista Jessica Benjamin è sempre stata in una posizione critica rispetto ad alcuni nodi nevralgici della psicoanalisi, in modo particolare il rapporto della teoria con il femminile, le relazioni oggettuali e il concetto di soggettività.</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32</a:t>
            </a:fld>
            <a:endParaRPr lang="it-IT"/>
          </a:p>
        </p:txBody>
      </p:sp>
    </p:spTree>
    <p:extLst>
      <p:ext uri="{BB962C8B-B14F-4D97-AF65-F5344CB8AC3E}">
        <p14:creationId xmlns:p14="http://schemas.microsoft.com/office/powerpoint/2010/main" val="13774179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femminile</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La questione del femminile è un punto aperto della psicoanalisi tradizionale.</a:t>
            </a:r>
          </a:p>
          <a:p>
            <a:pPr algn="just"/>
            <a:r>
              <a:rPr lang="it-IT" dirty="0" smtClean="0"/>
              <a:t>Nella definizione del genere femminile infatti, prova ne è l’Edipo, c’è il rischio sostanziale di  definire il femminile come un maschile mancante di un qualcosa, e anche il tentativo della Klein di ribaltare questa prospettiva si trasforma nuovamente in una dialettica degli opposti e non in una integrazione.</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33</a:t>
            </a:fld>
            <a:endParaRPr lang="it-IT"/>
          </a:p>
        </p:txBody>
      </p:sp>
    </p:spTree>
    <p:extLst>
      <p:ext uri="{BB962C8B-B14F-4D97-AF65-F5344CB8AC3E}">
        <p14:creationId xmlns:p14="http://schemas.microsoft.com/office/powerpoint/2010/main" val="25446005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soggetto</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Il vero problema della psicoanalisi così come di altri pensieri psicologici è per la  Benjamin quello di sovrapporre oggetto e soggetto.</a:t>
            </a:r>
          </a:p>
          <a:p>
            <a:pPr algn="just"/>
            <a:r>
              <a:rPr lang="it-IT" dirty="0" err="1" smtClean="0"/>
              <a:t>Finchè</a:t>
            </a:r>
            <a:r>
              <a:rPr lang="it-IT" dirty="0" smtClean="0"/>
              <a:t> parleremo di rapporto tra soggetto e oggetto (oggetto di cure, oggetto di attenzione, oggetto di amore) e non di relazione tra soggetto e soggetto il rischio di rendere l’altro «una cosa» sarà sempre in agguato. </a:t>
            </a:r>
          </a:p>
          <a:p>
            <a:pPr algn="just"/>
            <a:r>
              <a:rPr lang="it-IT" dirty="0"/>
              <a:t>Quanto evidenzia Benjamin è </a:t>
            </a:r>
            <a:r>
              <a:rPr lang="it-IT" dirty="0" smtClean="0"/>
              <a:t>che, </a:t>
            </a:r>
            <a:r>
              <a:rPr lang="it-IT" dirty="0"/>
              <a:t>come dimostrato dall’</a:t>
            </a:r>
            <a:r>
              <a:rPr lang="it-IT" dirty="0" err="1"/>
              <a:t>Infant</a:t>
            </a:r>
            <a:r>
              <a:rPr lang="it-IT" dirty="0"/>
              <a:t> </a:t>
            </a:r>
            <a:r>
              <a:rPr lang="it-IT" dirty="0" err="1" smtClean="0"/>
              <a:t>Research</a:t>
            </a:r>
            <a:r>
              <a:rPr lang="it-IT" dirty="0" smtClean="0"/>
              <a:t>, </a:t>
            </a:r>
            <a:r>
              <a:rPr lang="it-IT" dirty="0"/>
              <a:t>non ci troviamo in una relazione passivo vs attivo neanche nelle prime fasi della vita. </a:t>
            </a:r>
            <a:endParaRPr lang="it-IT" dirty="0" smtClean="0"/>
          </a:p>
          <a:p>
            <a:pPr algn="just"/>
            <a:r>
              <a:rPr lang="it-IT" dirty="0" smtClean="0"/>
              <a:t>Quanto </a:t>
            </a:r>
            <a:r>
              <a:rPr lang="it-IT" dirty="0"/>
              <a:t>emerge dalla ricerca è infatti una dialettica che vede due soggetti attivi e interattivi fin dai primi momenti di vita.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34</a:t>
            </a:fld>
            <a:endParaRPr lang="it-IT"/>
          </a:p>
        </p:txBody>
      </p:sp>
    </p:spTree>
    <p:extLst>
      <p:ext uri="{BB962C8B-B14F-4D97-AF65-F5344CB8AC3E}">
        <p14:creationId xmlns:p14="http://schemas.microsoft.com/office/powerpoint/2010/main" val="1492842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Alfred Adler (1870-1937)</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smtClean="0"/>
              <a:t>Alfred Adler si allontanò abbastanza presto dal pensiero di Freud, contestandogli alcuni punti teorici, in primis la mancata integrazione della dimensione sociale.</a:t>
            </a:r>
          </a:p>
          <a:p>
            <a:pPr algn="just"/>
            <a:r>
              <a:rPr lang="it-IT" dirty="0" smtClean="0"/>
              <a:t>Egli tentò una integrazione tra marxismo e pensiero freudiano.</a:t>
            </a:r>
          </a:p>
          <a:p>
            <a:pPr algn="just"/>
            <a:r>
              <a:rPr lang="it-IT" dirty="0" smtClean="0"/>
              <a:t>Con il suo noto concetto di «complesso di inferiorità» e «complesso di intelligenza» mise in luce le parti della personalità che vittime di frustrazione diventano ipertrofiche compensando le ferite subite dal sé.</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4</a:t>
            </a:fld>
            <a:endParaRPr lang="it-IT"/>
          </a:p>
        </p:txBody>
      </p:sp>
    </p:spTree>
    <p:extLst>
      <p:ext uri="{BB962C8B-B14F-4D97-AF65-F5344CB8AC3E}">
        <p14:creationId xmlns:p14="http://schemas.microsoft.com/office/powerpoint/2010/main" val="2697394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Carl Gustav </a:t>
            </a:r>
            <a:r>
              <a:rPr lang="it-IT" dirty="0" err="1" smtClean="0"/>
              <a:t>Jung</a:t>
            </a:r>
            <a:r>
              <a:rPr lang="it-IT" dirty="0" smtClean="0"/>
              <a:t> (1785-1961)</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dirty="0" err="1" smtClean="0"/>
              <a:t>Jung</a:t>
            </a:r>
            <a:r>
              <a:rPr lang="it-IT" dirty="0" smtClean="0"/>
              <a:t>, brillante psichiatra svizzero, si avvicinò a Freud intorno al 1905 diventandone non solo entusiasta seguace ma suo interlocutore privilegiato.</a:t>
            </a:r>
          </a:p>
          <a:p>
            <a:pPr algn="just"/>
            <a:r>
              <a:rPr lang="it-IT" dirty="0" smtClean="0"/>
              <a:t>Il loro primo incontro, durante una cena a casa di Freud, si trasformò in una discussione appassionata sulla psiche umana che terminò senza possibilità di interruzione la mattina successiva verso l’alba.</a:t>
            </a:r>
          </a:p>
          <a:p>
            <a:pPr algn="just"/>
            <a:r>
              <a:rPr lang="it-IT" dirty="0" smtClean="0"/>
              <a:t>Il connubio durò parecchi anni, tanto che Freud chiamava </a:t>
            </a:r>
            <a:r>
              <a:rPr lang="it-IT" dirty="0" err="1" smtClean="0"/>
              <a:t>Jung</a:t>
            </a:r>
            <a:r>
              <a:rPr lang="it-IT" dirty="0" smtClean="0"/>
              <a:t> il suo «principe designato». </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5</a:t>
            </a:fld>
            <a:endParaRPr lang="it-IT"/>
          </a:p>
        </p:txBody>
      </p:sp>
    </p:spTree>
    <p:extLst>
      <p:ext uri="{BB962C8B-B14F-4D97-AF65-F5344CB8AC3E}">
        <p14:creationId xmlns:p14="http://schemas.microsoft.com/office/powerpoint/2010/main" val="2414156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Jung</a:t>
            </a:r>
            <a:r>
              <a:rPr lang="it-IT" dirty="0" smtClean="0"/>
              <a:t>: la rottura</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dirty="0" smtClean="0"/>
              <a:t>Dopo il viaggio in America di Freud e dei suoi collaboratori iniziarono i primi dissapori.</a:t>
            </a:r>
          </a:p>
          <a:p>
            <a:pPr algn="just"/>
            <a:r>
              <a:rPr lang="it-IT" dirty="0" smtClean="0"/>
              <a:t>La rottura definitiva avvenne intorno al 1914.</a:t>
            </a:r>
          </a:p>
          <a:p>
            <a:pPr algn="just"/>
            <a:r>
              <a:rPr lang="it-IT" dirty="0" err="1" smtClean="0"/>
              <a:t>Jung</a:t>
            </a:r>
            <a:r>
              <a:rPr lang="it-IT" dirty="0" smtClean="0"/>
              <a:t> non poteva accettare la sessualità come unica e centrale pulsione dell’essere umano.</a:t>
            </a:r>
          </a:p>
          <a:p>
            <a:pPr algn="just"/>
            <a:r>
              <a:rPr lang="it-IT" dirty="0" err="1" smtClean="0"/>
              <a:t>Jung</a:t>
            </a:r>
            <a:r>
              <a:rPr lang="it-IT" dirty="0" smtClean="0"/>
              <a:t> considerava l’inconscio non solo come istanza individuale ma come un serbatoio di simboli e significati condiviso della umanità, quello che lui definì «Inconscio Collettivo»</a:t>
            </a:r>
          </a:p>
          <a:p>
            <a:pPr algn="just"/>
            <a:r>
              <a:rPr lang="it-IT" dirty="0" smtClean="0"/>
              <a:t>L’inconscio collettivo si riflette in quello personale e può divenire chiave di lettura del comportamento individuale che si organizza secondo alcune figure «mitologiche» condivise. </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6</a:t>
            </a:fld>
            <a:endParaRPr lang="it-IT"/>
          </a:p>
        </p:txBody>
      </p:sp>
    </p:spTree>
    <p:extLst>
      <p:ext uri="{BB962C8B-B14F-4D97-AF65-F5344CB8AC3E}">
        <p14:creationId xmlns:p14="http://schemas.microsoft.com/office/powerpoint/2010/main" val="2617579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Jung</a:t>
            </a:r>
            <a:r>
              <a:rPr lang="it-IT" dirty="0" smtClean="0"/>
              <a:t> e la personalità</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La personalità umana per </a:t>
            </a:r>
            <a:r>
              <a:rPr lang="it-IT" dirty="0" err="1" smtClean="0"/>
              <a:t>Jung</a:t>
            </a:r>
            <a:r>
              <a:rPr lang="it-IT" dirty="0" smtClean="0"/>
              <a:t> è organizzata secondo parti maschili «animus» e parti femminili «anima».</a:t>
            </a:r>
          </a:p>
          <a:p>
            <a:pPr algn="just"/>
            <a:r>
              <a:rPr lang="it-IT" dirty="0" smtClean="0"/>
              <a:t>Inoltre possiamo distinguere al suo interno alcuni grandi organizzatori contrapposti ossia la Estroversione vs Introversione e la struttura Pensiero vs Sentimento.</a:t>
            </a:r>
          </a:p>
          <a:p>
            <a:pPr algn="just"/>
            <a:r>
              <a:rPr lang="it-IT" dirty="0" smtClean="0"/>
              <a:t>La ricombinazione di questi quattro elementi determinano il nostro rapporto con il  mondo esterno ed interno.</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7</a:t>
            </a:fld>
            <a:endParaRPr lang="it-IT"/>
          </a:p>
        </p:txBody>
      </p:sp>
    </p:spTree>
    <p:extLst>
      <p:ext uri="{BB962C8B-B14F-4D97-AF65-F5344CB8AC3E}">
        <p14:creationId xmlns:p14="http://schemas.microsoft.com/office/powerpoint/2010/main" val="3493637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 caposcuola nascosto: </a:t>
            </a:r>
            <a:r>
              <a:rPr lang="it-IT" dirty="0" err="1" smtClean="0"/>
              <a:t>Ferenczi</a:t>
            </a:r>
            <a:r>
              <a:rPr lang="it-IT" dirty="0" smtClean="0"/>
              <a:t>.</a:t>
            </a:r>
            <a:endParaRPr lang="it-IT" dirty="0"/>
          </a:p>
        </p:txBody>
      </p:sp>
      <p:sp>
        <p:nvSpPr>
          <p:cNvPr id="3" name="Segnaposto contenuto 2"/>
          <p:cNvSpPr>
            <a:spLocks noGrp="1"/>
          </p:cNvSpPr>
          <p:nvPr>
            <p:ph idx="1"/>
          </p:nvPr>
        </p:nvSpPr>
        <p:spPr/>
        <p:txBody>
          <a:bodyPr>
            <a:normAutofit fontScale="62500" lnSpcReduction="20000"/>
          </a:bodyPr>
          <a:lstStyle/>
          <a:p>
            <a:pPr algn="just"/>
            <a:r>
              <a:rPr lang="it-IT" dirty="0" err="1" smtClean="0"/>
              <a:t>Sandor</a:t>
            </a:r>
            <a:r>
              <a:rPr lang="it-IT" dirty="0" smtClean="0"/>
              <a:t> </a:t>
            </a:r>
            <a:r>
              <a:rPr lang="it-IT" dirty="0" err="1" smtClean="0"/>
              <a:t>Ferenczi</a:t>
            </a:r>
            <a:r>
              <a:rPr lang="it-IT" dirty="0" smtClean="0"/>
              <a:t> (1873-1933) è stato probabilmente il più grande caso di insabbiamento nella storia del pensiero psicoanalitico.</a:t>
            </a:r>
          </a:p>
          <a:p>
            <a:pPr algn="just"/>
            <a:r>
              <a:rPr lang="it-IT" dirty="0" smtClean="0"/>
              <a:t>I suoi scritti furono snobbati dalla psicoanalisi ufficiale e tornarono al grande pubblico solo intorno al 1970, 35 anni dopo la sua morte.</a:t>
            </a:r>
          </a:p>
          <a:p>
            <a:pPr algn="just"/>
            <a:r>
              <a:rPr lang="it-IT" dirty="0" smtClean="0"/>
              <a:t>Egli era considerato da Freud l’allievo più amato, quello di cui maggiormente stimava l’operato clinico. Anche per questo motivo  era odiato da Ernest Jones che arrivò a diffamarlo accusandolo di essere impazzito a causa della anemia perniciosa in quanto riteneva i suoi metodi e le sue teorie poco ortodosse e lesive della tradizione freudiana.</a:t>
            </a:r>
          </a:p>
          <a:p>
            <a:pPr algn="just"/>
            <a:r>
              <a:rPr lang="it-IT" dirty="0" smtClean="0"/>
              <a:t>Fu un terapeuta coraggioso e percorse la sua strada non per «ribellione al padre» ma per dovere di verità rispetto al dato clinico.</a:t>
            </a:r>
          </a:p>
          <a:p>
            <a:pPr algn="just"/>
            <a:r>
              <a:rPr lang="it-IT" dirty="0" smtClean="0"/>
              <a:t>Sul suo esempio clinico sono cresciuti autori come Fromm e </a:t>
            </a:r>
            <a:r>
              <a:rPr lang="it-IT" dirty="0" err="1" smtClean="0"/>
              <a:t>Sullivan</a:t>
            </a:r>
            <a:r>
              <a:rPr lang="it-IT" dirty="0" smtClean="0"/>
              <a:t> che hanno coraggiosamente applicato la psicoanalisi anche alle patologie più gravi e hanno visto il ruolo della relazione come sempre più centrale nella cura.</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8</a:t>
            </a:fld>
            <a:endParaRPr lang="it-IT"/>
          </a:p>
        </p:txBody>
      </p:sp>
    </p:spTree>
    <p:extLst>
      <p:ext uri="{BB962C8B-B14F-4D97-AF65-F5344CB8AC3E}">
        <p14:creationId xmlns:p14="http://schemas.microsoft.com/office/powerpoint/2010/main" val="3331320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Ferenczi</a:t>
            </a:r>
            <a:r>
              <a:rPr lang="it-IT" dirty="0" smtClean="0"/>
              <a:t>: il trauma reale</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Freud radicando la sua teoria esplicativa sul concetto di inconscio e di libido possiamo dire che scotomizzò la dimensione del trauma reale specie rispetto ai traumi sessuali. </a:t>
            </a:r>
          </a:p>
          <a:p>
            <a:pPr algn="just"/>
            <a:r>
              <a:rPr lang="it-IT" dirty="0" err="1" smtClean="0"/>
              <a:t>Ferenczi</a:t>
            </a:r>
            <a:r>
              <a:rPr lang="it-IT" dirty="0" smtClean="0"/>
              <a:t>, che molto si dedicò alla clinica, partì dalla constatazione che non era possibile avere una lettura del problema alla luce delle sole fantasie inconsce del paziente. Per molti il trauma doveva essere esistito davvero e in alcuni aveva assunto una forma molto particolare.</a:t>
            </a:r>
            <a:endParaRPr lang="it-IT" dirty="0"/>
          </a:p>
        </p:txBody>
      </p:sp>
      <p:sp>
        <p:nvSpPr>
          <p:cNvPr id="4" name="Segnaposto piè di pagina 3"/>
          <p:cNvSpPr>
            <a:spLocks noGrp="1"/>
          </p:cNvSpPr>
          <p:nvPr>
            <p:ph type="ftr" sz="quarter" idx="11"/>
          </p:nvPr>
        </p:nvSpPr>
        <p:spPr/>
        <p:txBody>
          <a:bodyPr/>
          <a:lstStyle/>
          <a:p>
            <a:r>
              <a:rPr lang="it-IT" smtClean="0"/>
              <a:t>Psicologia AA 2021 2022 Facteo Torino Prof. Gallizia Carlo Alberto</a:t>
            </a:r>
            <a:endParaRPr lang="it-IT"/>
          </a:p>
        </p:txBody>
      </p:sp>
      <p:sp>
        <p:nvSpPr>
          <p:cNvPr id="5" name="Segnaposto numero diapositiva 4"/>
          <p:cNvSpPr>
            <a:spLocks noGrp="1"/>
          </p:cNvSpPr>
          <p:nvPr>
            <p:ph type="sldNum" sz="quarter" idx="12"/>
          </p:nvPr>
        </p:nvSpPr>
        <p:spPr/>
        <p:txBody>
          <a:bodyPr/>
          <a:lstStyle/>
          <a:p>
            <a:fld id="{8BBC9614-2D2C-4A71-B207-1F6B802B9EAF}" type="slidenum">
              <a:rPr lang="it-IT" smtClean="0"/>
              <a:t>9</a:t>
            </a:fld>
            <a:endParaRPr lang="it-IT"/>
          </a:p>
        </p:txBody>
      </p:sp>
    </p:spTree>
    <p:extLst>
      <p:ext uri="{BB962C8B-B14F-4D97-AF65-F5344CB8AC3E}">
        <p14:creationId xmlns:p14="http://schemas.microsoft.com/office/powerpoint/2010/main" val="390967128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3079</Words>
  <Application>Microsoft Office PowerPoint</Application>
  <PresentationFormat>Presentazione su schermo (4:3)</PresentationFormat>
  <Paragraphs>193</Paragraphs>
  <Slides>34</Slides>
  <Notes>0</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Tema di Office</vt:lpstr>
      <vt:lpstr>Dopo Freud…sviluppi del pensiero psicoanalitico.</vt:lpstr>
      <vt:lpstr>Freud e i suoi seguaci.</vt:lpstr>
      <vt:lpstr>Secessioni</vt:lpstr>
      <vt:lpstr>Alfred Adler (1870-1937)</vt:lpstr>
      <vt:lpstr>Carl Gustav Jung (1785-1961)</vt:lpstr>
      <vt:lpstr>Jung: la rottura</vt:lpstr>
      <vt:lpstr>Jung e la personalità</vt:lpstr>
      <vt:lpstr>Un caposcuola nascosto: Ferenczi.</vt:lpstr>
      <vt:lpstr>Ferenczi: il trauma reale</vt:lpstr>
      <vt:lpstr>Ferenczi: spoilt children</vt:lpstr>
      <vt:lpstr>La confusione delle lingue.</vt:lpstr>
      <vt:lpstr>Confusione delle lingue</vt:lpstr>
      <vt:lpstr>Mt 18,6-10 </vt:lpstr>
      <vt:lpstr>Ansa 7/11/2017</vt:lpstr>
      <vt:lpstr>Kohut</vt:lpstr>
      <vt:lpstr>Il narcisismo.</vt:lpstr>
      <vt:lpstr>Kohut e il narcisismo</vt:lpstr>
      <vt:lpstr>Da uomo colpevole a uomo tragico.</vt:lpstr>
      <vt:lpstr>Ulisse e il semicerchio della salute mentale</vt:lpstr>
      <vt:lpstr>Kohut e l’Empatia</vt:lpstr>
      <vt:lpstr>Daniel Stern</vt:lpstr>
      <vt:lpstr>Stern: attunement</vt:lpstr>
      <vt:lpstr>Conseguenze….</vt:lpstr>
      <vt:lpstr>SINTONIZZAZIONE E SVILUPPI.</vt:lpstr>
      <vt:lpstr>Beebe e Lachmann</vt:lpstr>
      <vt:lpstr>Modello sistemico diadico della coppia madre bambino</vt:lpstr>
      <vt:lpstr>I 3 principi di salienza.</vt:lpstr>
      <vt:lpstr>Il principio di regolazione attesa</vt:lpstr>
      <vt:lpstr>Il principio di rottura e riparazione.</vt:lpstr>
      <vt:lpstr>Il principio dei momenti affettivi intensi</vt:lpstr>
      <vt:lpstr>Principi di salienza e conseguenze.</vt:lpstr>
      <vt:lpstr>Jessica Benjamin</vt:lpstr>
      <vt:lpstr>Il femminile</vt:lpstr>
      <vt:lpstr>Il soggetto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Dopo Freud…sviluppi del pensiero psicoanalitico.</dc:title>
  <dc:creator>Carlo Alberto</dc:creator>
  <cp:lastModifiedBy>Carlo Alberto</cp:lastModifiedBy>
  <cp:revision>26</cp:revision>
  <dcterms:created xsi:type="dcterms:W3CDTF">2022-03-07T07:48:09Z</dcterms:created>
  <dcterms:modified xsi:type="dcterms:W3CDTF">2022-03-14T08:23:12Z</dcterms:modified>
</cp:coreProperties>
</file>