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8" r:id="rId12"/>
    <p:sldId id="266" r:id="rId13"/>
    <p:sldId id="267" r:id="rId14"/>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2" d="100"/>
          <a:sy n="122" d="100"/>
        </p:scale>
        <p:origin x="-131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D58B3D-E649-4AA5-96D9-A2E3CE2AF168}" type="datetimeFigureOut">
              <a:rPr lang="it-IT" smtClean="0"/>
              <a:t>22/03/2022</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363E7FD-1E9E-400C-8563-6328A145B628}" type="slidenum">
              <a:rPr lang="it-IT" smtClean="0"/>
              <a:t>‹N›</a:t>
            </a:fld>
            <a:endParaRPr lang="it-IT"/>
          </a:p>
        </p:txBody>
      </p:sp>
    </p:spTree>
    <p:extLst>
      <p:ext uri="{BB962C8B-B14F-4D97-AF65-F5344CB8AC3E}">
        <p14:creationId xmlns:p14="http://schemas.microsoft.com/office/powerpoint/2010/main" val="1646760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8D952AC6-9054-456C-89DD-CD979D3CCF31}" type="datetime1">
              <a:rPr lang="it-IT" smtClean="0"/>
              <a:t>22/03/2022</a:t>
            </a:fld>
            <a:endParaRPr lang="it-IT"/>
          </a:p>
        </p:txBody>
      </p:sp>
      <p:sp>
        <p:nvSpPr>
          <p:cNvPr id="5" name="Segnaposto piè di pagina 4"/>
          <p:cNvSpPr>
            <a:spLocks noGrp="1"/>
          </p:cNvSpPr>
          <p:nvPr>
            <p:ph type="ftr" sz="quarter" idx="11"/>
          </p:nvPr>
        </p:nvSpPr>
        <p:spPr/>
        <p:txBody>
          <a:bodyPr/>
          <a:lstStyle/>
          <a:p>
            <a:r>
              <a:rPr lang="it-IT" smtClean="0"/>
              <a:t>Facteo Torino aa 2021-2022 Psicologia Prof. Carlo Alberto Gallizia</a:t>
            </a:r>
            <a:endParaRPr lang="it-IT"/>
          </a:p>
        </p:txBody>
      </p:sp>
      <p:sp>
        <p:nvSpPr>
          <p:cNvPr id="6" name="Segnaposto numero diapositiva 5"/>
          <p:cNvSpPr>
            <a:spLocks noGrp="1"/>
          </p:cNvSpPr>
          <p:nvPr>
            <p:ph type="sldNum" sz="quarter" idx="12"/>
          </p:nvPr>
        </p:nvSpPr>
        <p:spPr/>
        <p:txBody>
          <a:bodyPr/>
          <a:lstStyle/>
          <a:p>
            <a:fld id="{4E7E9B75-DF34-4E3A-B4BA-A70CFC76CD60}" type="slidenum">
              <a:rPr lang="it-IT" smtClean="0"/>
              <a:t>‹N›</a:t>
            </a:fld>
            <a:endParaRPr lang="it-IT"/>
          </a:p>
        </p:txBody>
      </p:sp>
    </p:spTree>
    <p:extLst>
      <p:ext uri="{BB962C8B-B14F-4D97-AF65-F5344CB8AC3E}">
        <p14:creationId xmlns:p14="http://schemas.microsoft.com/office/powerpoint/2010/main" val="3061769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59D370D-A012-4EF3-9627-9850B9D8D3C8}" type="datetime1">
              <a:rPr lang="it-IT" smtClean="0"/>
              <a:t>22/03/2022</a:t>
            </a:fld>
            <a:endParaRPr lang="it-IT"/>
          </a:p>
        </p:txBody>
      </p:sp>
      <p:sp>
        <p:nvSpPr>
          <p:cNvPr id="5" name="Segnaposto piè di pagina 4"/>
          <p:cNvSpPr>
            <a:spLocks noGrp="1"/>
          </p:cNvSpPr>
          <p:nvPr>
            <p:ph type="ftr" sz="quarter" idx="11"/>
          </p:nvPr>
        </p:nvSpPr>
        <p:spPr/>
        <p:txBody>
          <a:bodyPr/>
          <a:lstStyle/>
          <a:p>
            <a:r>
              <a:rPr lang="it-IT" smtClean="0"/>
              <a:t>Facteo Torino aa 2021-2022 Psicologia Prof. Carlo Alberto Gallizia</a:t>
            </a:r>
            <a:endParaRPr lang="it-IT"/>
          </a:p>
        </p:txBody>
      </p:sp>
      <p:sp>
        <p:nvSpPr>
          <p:cNvPr id="6" name="Segnaposto numero diapositiva 5"/>
          <p:cNvSpPr>
            <a:spLocks noGrp="1"/>
          </p:cNvSpPr>
          <p:nvPr>
            <p:ph type="sldNum" sz="quarter" idx="12"/>
          </p:nvPr>
        </p:nvSpPr>
        <p:spPr/>
        <p:txBody>
          <a:bodyPr/>
          <a:lstStyle/>
          <a:p>
            <a:fld id="{4E7E9B75-DF34-4E3A-B4BA-A70CFC76CD60}" type="slidenum">
              <a:rPr lang="it-IT" smtClean="0"/>
              <a:t>‹N›</a:t>
            </a:fld>
            <a:endParaRPr lang="it-IT"/>
          </a:p>
        </p:txBody>
      </p:sp>
    </p:spTree>
    <p:extLst>
      <p:ext uri="{BB962C8B-B14F-4D97-AF65-F5344CB8AC3E}">
        <p14:creationId xmlns:p14="http://schemas.microsoft.com/office/powerpoint/2010/main" val="1488241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9506C71A-0D2A-4D1E-83B1-17610C6CB0EA}" type="datetime1">
              <a:rPr lang="it-IT" smtClean="0"/>
              <a:t>22/03/2022</a:t>
            </a:fld>
            <a:endParaRPr lang="it-IT"/>
          </a:p>
        </p:txBody>
      </p:sp>
      <p:sp>
        <p:nvSpPr>
          <p:cNvPr id="5" name="Segnaposto piè di pagina 4"/>
          <p:cNvSpPr>
            <a:spLocks noGrp="1"/>
          </p:cNvSpPr>
          <p:nvPr>
            <p:ph type="ftr" sz="quarter" idx="11"/>
          </p:nvPr>
        </p:nvSpPr>
        <p:spPr/>
        <p:txBody>
          <a:bodyPr/>
          <a:lstStyle/>
          <a:p>
            <a:r>
              <a:rPr lang="it-IT" smtClean="0"/>
              <a:t>Facteo Torino aa 2021-2022 Psicologia Prof. Carlo Alberto Gallizia</a:t>
            </a:r>
            <a:endParaRPr lang="it-IT"/>
          </a:p>
        </p:txBody>
      </p:sp>
      <p:sp>
        <p:nvSpPr>
          <p:cNvPr id="6" name="Segnaposto numero diapositiva 5"/>
          <p:cNvSpPr>
            <a:spLocks noGrp="1"/>
          </p:cNvSpPr>
          <p:nvPr>
            <p:ph type="sldNum" sz="quarter" idx="12"/>
          </p:nvPr>
        </p:nvSpPr>
        <p:spPr/>
        <p:txBody>
          <a:bodyPr/>
          <a:lstStyle/>
          <a:p>
            <a:fld id="{4E7E9B75-DF34-4E3A-B4BA-A70CFC76CD60}" type="slidenum">
              <a:rPr lang="it-IT" smtClean="0"/>
              <a:t>‹N›</a:t>
            </a:fld>
            <a:endParaRPr lang="it-IT"/>
          </a:p>
        </p:txBody>
      </p:sp>
    </p:spTree>
    <p:extLst>
      <p:ext uri="{BB962C8B-B14F-4D97-AF65-F5344CB8AC3E}">
        <p14:creationId xmlns:p14="http://schemas.microsoft.com/office/powerpoint/2010/main" val="3747847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44649B7-991D-4190-9F5F-5CB92C900199}" type="datetime1">
              <a:rPr lang="it-IT" smtClean="0"/>
              <a:t>22/03/2022</a:t>
            </a:fld>
            <a:endParaRPr lang="it-IT"/>
          </a:p>
        </p:txBody>
      </p:sp>
      <p:sp>
        <p:nvSpPr>
          <p:cNvPr id="5" name="Segnaposto piè di pagina 4"/>
          <p:cNvSpPr>
            <a:spLocks noGrp="1"/>
          </p:cNvSpPr>
          <p:nvPr>
            <p:ph type="ftr" sz="quarter" idx="11"/>
          </p:nvPr>
        </p:nvSpPr>
        <p:spPr/>
        <p:txBody>
          <a:bodyPr/>
          <a:lstStyle/>
          <a:p>
            <a:r>
              <a:rPr lang="it-IT" smtClean="0"/>
              <a:t>Facteo Torino aa 2021-2022 Psicologia Prof. Carlo Alberto Gallizia</a:t>
            </a:r>
            <a:endParaRPr lang="it-IT"/>
          </a:p>
        </p:txBody>
      </p:sp>
      <p:sp>
        <p:nvSpPr>
          <p:cNvPr id="6" name="Segnaposto numero diapositiva 5"/>
          <p:cNvSpPr>
            <a:spLocks noGrp="1"/>
          </p:cNvSpPr>
          <p:nvPr>
            <p:ph type="sldNum" sz="quarter" idx="12"/>
          </p:nvPr>
        </p:nvSpPr>
        <p:spPr/>
        <p:txBody>
          <a:bodyPr/>
          <a:lstStyle/>
          <a:p>
            <a:fld id="{4E7E9B75-DF34-4E3A-B4BA-A70CFC76CD60}" type="slidenum">
              <a:rPr lang="it-IT" smtClean="0"/>
              <a:t>‹N›</a:t>
            </a:fld>
            <a:endParaRPr lang="it-IT"/>
          </a:p>
        </p:txBody>
      </p:sp>
    </p:spTree>
    <p:extLst>
      <p:ext uri="{BB962C8B-B14F-4D97-AF65-F5344CB8AC3E}">
        <p14:creationId xmlns:p14="http://schemas.microsoft.com/office/powerpoint/2010/main" val="2785469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96E385E5-08DD-4C20-969F-BB8E0B617BDF}" type="datetime1">
              <a:rPr lang="it-IT" smtClean="0"/>
              <a:t>22/03/2022</a:t>
            </a:fld>
            <a:endParaRPr lang="it-IT"/>
          </a:p>
        </p:txBody>
      </p:sp>
      <p:sp>
        <p:nvSpPr>
          <p:cNvPr id="5" name="Segnaposto piè di pagina 4"/>
          <p:cNvSpPr>
            <a:spLocks noGrp="1"/>
          </p:cNvSpPr>
          <p:nvPr>
            <p:ph type="ftr" sz="quarter" idx="11"/>
          </p:nvPr>
        </p:nvSpPr>
        <p:spPr/>
        <p:txBody>
          <a:bodyPr/>
          <a:lstStyle/>
          <a:p>
            <a:r>
              <a:rPr lang="it-IT" smtClean="0"/>
              <a:t>Facteo Torino aa 2021-2022 Psicologia Prof. Carlo Alberto Gallizia</a:t>
            </a:r>
            <a:endParaRPr lang="it-IT"/>
          </a:p>
        </p:txBody>
      </p:sp>
      <p:sp>
        <p:nvSpPr>
          <p:cNvPr id="6" name="Segnaposto numero diapositiva 5"/>
          <p:cNvSpPr>
            <a:spLocks noGrp="1"/>
          </p:cNvSpPr>
          <p:nvPr>
            <p:ph type="sldNum" sz="quarter" idx="12"/>
          </p:nvPr>
        </p:nvSpPr>
        <p:spPr/>
        <p:txBody>
          <a:bodyPr/>
          <a:lstStyle/>
          <a:p>
            <a:fld id="{4E7E9B75-DF34-4E3A-B4BA-A70CFC76CD60}" type="slidenum">
              <a:rPr lang="it-IT" smtClean="0"/>
              <a:t>‹N›</a:t>
            </a:fld>
            <a:endParaRPr lang="it-IT"/>
          </a:p>
        </p:txBody>
      </p:sp>
    </p:spTree>
    <p:extLst>
      <p:ext uri="{BB962C8B-B14F-4D97-AF65-F5344CB8AC3E}">
        <p14:creationId xmlns:p14="http://schemas.microsoft.com/office/powerpoint/2010/main" val="1056144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4CC2613C-2AA4-460B-B6E1-B579E480D244}" type="datetime1">
              <a:rPr lang="it-IT" smtClean="0"/>
              <a:t>22/03/2022</a:t>
            </a:fld>
            <a:endParaRPr lang="it-IT"/>
          </a:p>
        </p:txBody>
      </p:sp>
      <p:sp>
        <p:nvSpPr>
          <p:cNvPr id="6" name="Segnaposto piè di pagina 5"/>
          <p:cNvSpPr>
            <a:spLocks noGrp="1"/>
          </p:cNvSpPr>
          <p:nvPr>
            <p:ph type="ftr" sz="quarter" idx="11"/>
          </p:nvPr>
        </p:nvSpPr>
        <p:spPr/>
        <p:txBody>
          <a:bodyPr/>
          <a:lstStyle/>
          <a:p>
            <a:r>
              <a:rPr lang="it-IT" smtClean="0"/>
              <a:t>Facteo Torino aa 2021-2022 Psicologia Prof. Carlo Alberto Gallizia</a:t>
            </a:r>
            <a:endParaRPr lang="it-IT"/>
          </a:p>
        </p:txBody>
      </p:sp>
      <p:sp>
        <p:nvSpPr>
          <p:cNvPr id="7" name="Segnaposto numero diapositiva 6"/>
          <p:cNvSpPr>
            <a:spLocks noGrp="1"/>
          </p:cNvSpPr>
          <p:nvPr>
            <p:ph type="sldNum" sz="quarter" idx="12"/>
          </p:nvPr>
        </p:nvSpPr>
        <p:spPr/>
        <p:txBody>
          <a:bodyPr/>
          <a:lstStyle/>
          <a:p>
            <a:fld id="{4E7E9B75-DF34-4E3A-B4BA-A70CFC76CD60}" type="slidenum">
              <a:rPr lang="it-IT" smtClean="0"/>
              <a:t>‹N›</a:t>
            </a:fld>
            <a:endParaRPr lang="it-IT"/>
          </a:p>
        </p:txBody>
      </p:sp>
    </p:spTree>
    <p:extLst>
      <p:ext uri="{BB962C8B-B14F-4D97-AF65-F5344CB8AC3E}">
        <p14:creationId xmlns:p14="http://schemas.microsoft.com/office/powerpoint/2010/main" val="34434904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D8CC48C8-4C92-4406-8B72-797BFF26FA94}" type="datetime1">
              <a:rPr lang="it-IT" smtClean="0"/>
              <a:t>22/03/2022</a:t>
            </a:fld>
            <a:endParaRPr lang="it-IT"/>
          </a:p>
        </p:txBody>
      </p:sp>
      <p:sp>
        <p:nvSpPr>
          <p:cNvPr id="8" name="Segnaposto piè di pagina 7"/>
          <p:cNvSpPr>
            <a:spLocks noGrp="1"/>
          </p:cNvSpPr>
          <p:nvPr>
            <p:ph type="ftr" sz="quarter" idx="11"/>
          </p:nvPr>
        </p:nvSpPr>
        <p:spPr/>
        <p:txBody>
          <a:bodyPr/>
          <a:lstStyle/>
          <a:p>
            <a:r>
              <a:rPr lang="it-IT" smtClean="0"/>
              <a:t>Facteo Torino aa 2021-2022 Psicologia Prof. Carlo Alberto Gallizia</a:t>
            </a:r>
            <a:endParaRPr lang="it-IT"/>
          </a:p>
        </p:txBody>
      </p:sp>
      <p:sp>
        <p:nvSpPr>
          <p:cNvPr id="9" name="Segnaposto numero diapositiva 8"/>
          <p:cNvSpPr>
            <a:spLocks noGrp="1"/>
          </p:cNvSpPr>
          <p:nvPr>
            <p:ph type="sldNum" sz="quarter" idx="12"/>
          </p:nvPr>
        </p:nvSpPr>
        <p:spPr/>
        <p:txBody>
          <a:bodyPr/>
          <a:lstStyle/>
          <a:p>
            <a:fld id="{4E7E9B75-DF34-4E3A-B4BA-A70CFC76CD60}" type="slidenum">
              <a:rPr lang="it-IT" smtClean="0"/>
              <a:t>‹N›</a:t>
            </a:fld>
            <a:endParaRPr lang="it-IT"/>
          </a:p>
        </p:txBody>
      </p:sp>
    </p:spTree>
    <p:extLst>
      <p:ext uri="{BB962C8B-B14F-4D97-AF65-F5344CB8AC3E}">
        <p14:creationId xmlns:p14="http://schemas.microsoft.com/office/powerpoint/2010/main" val="427141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B7F50869-CAA6-4E0D-9420-16A2CDD1CC0D}" type="datetime1">
              <a:rPr lang="it-IT" smtClean="0"/>
              <a:t>22/03/2022</a:t>
            </a:fld>
            <a:endParaRPr lang="it-IT"/>
          </a:p>
        </p:txBody>
      </p:sp>
      <p:sp>
        <p:nvSpPr>
          <p:cNvPr id="4" name="Segnaposto piè di pagina 3"/>
          <p:cNvSpPr>
            <a:spLocks noGrp="1"/>
          </p:cNvSpPr>
          <p:nvPr>
            <p:ph type="ftr" sz="quarter" idx="11"/>
          </p:nvPr>
        </p:nvSpPr>
        <p:spPr/>
        <p:txBody>
          <a:bodyPr/>
          <a:lstStyle/>
          <a:p>
            <a:r>
              <a:rPr lang="it-IT" smtClean="0"/>
              <a:t>Facteo Torino aa 2021-2022 Psicologia Prof. Carlo Alberto Gallizia</a:t>
            </a:r>
            <a:endParaRPr lang="it-IT"/>
          </a:p>
        </p:txBody>
      </p:sp>
      <p:sp>
        <p:nvSpPr>
          <p:cNvPr id="5" name="Segnaposto numero diapositiva 4"/>
          <p:cNvSpPr>
            <a:spLocks noGrp="1"/>
          </p:cNvSpPr>
          <p:nvPr>
            <p:ph type="sldNum" sz="quarter" idx="12"/>
          </p:nvPr>
        </p:nvSpPr>
        <p:spPr/>
        <p:txBody>
          <a:bodyPr/>
          <a:lstStyle/>
          <a:p>
            <a:fld id="{4E7E9B75-DF34-4E3A-B4BA-A70CFC76CD60}" type="slidenum">
              <a:rPr lang="it-IT" smtClean="0"/>
              <a:t>‹N›</a:t>
            </a:fld>
            <a:endParaRPr lang="it-IT"/>
          </a:p>
        </p:txBody>
      </p:sp>
    </p:spTree>
    <p:extLst>
      <p:ext uri="{BB962C8B-B14F-4D97-AF65-F5344CB8AC3E}">
        <p14:creationId xmlns:p14="http://schemas.microsoft.com/office/powerpoint/2010/main" val="2563134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FEC759E8-859B-4130-9397-88A020838FF8}" type="datetime1">
              <a:rPr lang="it-IT" smtClean="0"/>
              <a:t>22/03/2022</a:t>
            </a:fld>
            <a:endParaRPr lang="it-IT"/>
          </a:p>
        </p:txBody>
      </p:sp>
      <p:sp>
        <p:nvSpPr>
          <p:cNvPr id="3" name="Segnaposto piè di pagina 2"/>
          <p:cNvSpPr>
            <a:spLocks noGrp="1"/>
          </p:cNvSpPr>
          <p:nvPr>
            <p:ph type="ftr" sz="quarter" idx="11"/>
          </p:nvPr>
        </p:nvSpPr>
        <p:spPr/>
        <p:txBody>
          <a:bodyPr/>
          <a:lstStyle/>
          <a:p>
            <a:r>
              <a:rPr lang="it-IT" smtClean="0"/>
              <a:t>Facteo Torino aa 2021-2022 Psicologia Prof. Carlo Alberto Gallizia</a:t>
            </a:r>
            <a:endParaRPr lang="it-IT"/>
          </a:p>
        </p:txBody>
      </p:sp>
      <p:sp>
        <p:nvSpPr>
          <p:cNvPr id="4" name="Segnaposto numero diapositiva 3"/>
          <p:cNvSpPr>
            <a:spLocks noGrp="1"/>
          </p:cNvSpPr>
          <p:nvPr>
            <p:ph type="sldNum" sz="quarter" idx="12"/>
          </p:nvPr>
        </p:nvSpPr>
        <p:spPr/>
        <p:txBody>
          <a:bodyPr/>
          <a:lstStyle/>
          <a:p>
            <a:fld id="{4E7E9B75-DF34-4E3A-B4BA-A70CFC76CD60}" type="slidenum">
              <a:rPr lang="it-IT" smtClean="0"/>
              <a:t>‹N›</a:t>
            </a:fld>
            <a:endParaRPr lang="it-IT"/>
          </a:p>
        </p:txBody>
      </p:sp>
    </p:spTree>
    <p:extLst>
      <p:ext uri="{BB962C8B-B14F-4D97-AF65-F5344CB8AC3E}">
        <p14:creationId xmlns:p14="http://schemas.microsoft.com/office/powerpoint/2010/main" val="59465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AF9572B8-3E7D-4CB3-B584-44B19EBDC7A7}" type="datetime1">
              <a:rPr lang="it-IT" smtClean="0"/>
              <a:t>22/03/2022</a:t>
            </a:fld>
            <a:endParaRPr lang="it-IT"/>
          </a:p>
        </p:txBody>
      </p:sp>
      <p:sp>
        <p:nvSpPr>
          <p:cNvPr id="6" name="Segnaposto piè di pagina 5"/>
          <p:cNvSpPr>
            <a:spLocks noGrp="1"/>
          </p:cNvSpPr>
          <p:nvPr>
            <p:ph type="ftr" sz="quarter" idx="11"/>
          </p:nvPr>
        </p:nvSpPr>
        <p:spPr/>
        <p:txBody>
          <a:bodyPr/>
          <a:lstStyle/>
          <a:p>
            <a:r>
              <a:rPr lang="it-IT" smtClean="0"/>
              <a:t>Facteo Torino aa 2021-2022 Psicologia Prof. Carlo Alberto Gallizia</a:t>
            </a:r>
            <a:endParaRPr lang="it-IT"/>
          </a:p>
        </p:txBody>
      </p:sp>
      <p:sp>
        <p:nvSpPr>
          <p:cNvPr id="7" name="Segnaposto numero diapositiva 6"/>
          <p:cNvSpPr>
            <a:spLocks noGrp="1"/>
          </p:cNvSpPr>
          <p:nvPr>
            <p:ph type="sldNum" sz="quarter" idx="12"/>
          </p:nvPr>
        </p:nvSpPr>
        <p:spPr/>
        <p:txBody>
          <a:bodyPr/>
          <a:lstStyle/>
          <a:p>
            <a:fld id="{4E7E9B75-DF34-4E3A-B4BA-A70CFC76CD60}" type="slidenum">
              <a:rPr lang="it-IT" smtClean="0"/>
              <a:t>‹N›</a:t>
            </a:fld>
            <a:endParaRPr lang="it-IT"/>
          </a:p>
        </p:txBody>
      </p:sp>
    </p:spTree>
    <p:extLst>
      <p:ext uri="{BB962C8B-B14F-4D97-AF65-F5344CB8AC3E}">
        <p14:creationId xmlns:p14="http://schemas.microsoft.com/office/powerpoint/2010/main" val="500077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BD2205BE-50D2-4FE0-A432-5E2F410CC432}" type="datetime1">
              <a:rPr lang="it-IT" smtClean="0"/>
              <a:t>22/03/2022</a:t>
            </a:fld>
            <a:endParaRPr lang="it-IT"/>
          </a:p>
        </p:txBody>
      </p:sp>
      <p:sp>
        <p:nvSpPr>
          <p:cNvPr id="6" name="Segnaposto piè di pagina 5"/>
          <p:cNvSpPr>
            <a:spLocks noGrp="1"/>
          </p:cNvSpPr>
          <p:nvPr>
            <p:ph type="ftr" sz="quarter" idx="11"/>
          </p:nvPr>
        </p:nvSpPr>
        <p:spPr/>
        <p:txBody>
          <a:bodyPr/>
          <a:lstStyle/>
          <a:p>
            <a:r>
              <a:rPr lang="it-IT" smtClean="0"/>
              <a:t>Facteo Torino aa 2021-2022 Psicologia Prof. Carlo Alberto Gallizia</a:t>
            </a:r>
            <a:endParaRPr lang="it-IT"/>
          </a:p>
        </p:txBody>
      </p:sp>
      <p:sp>
        <p:nvSpPr>
          <p:cNvPr id="7" name="Segnaposto numero diapositiva 6"/>
          <p:cNvSpPr>
            <a:spLocks noGrp="1"/>
          </p:cNvSpPr>
          <p:nvPr>
            <p:ph type="sldNum" sz="quarter" idx="12"/>
          </p:nvPr>
        </p:nvSpPr>
        <p:spPr/>
        <p:txBody>
          <a:bodyPr/>
          <a:lstStyle/>
          <a:p>
            <a:fld id="{4E7E9B75-DF34-4E3A-B4BA-A70CFC76CD60}" type="slidenum">
              <a:rPr lang="it-IT" smtClean="0"/>
              <a:t>‹N›</a:t>
            </a:fld>
            <a:endParaRPr lang="it-IT"/>
          </a:p>
        </p:txBody>
      </p:sp>
    </p:spTree>
    <p:extLst>
      <p:ext uri="{BB962C8B-B14F-4D97-AF65-F5344CB8AC3E}">
        <p14:creationId xmlns:p14="http://schemas.microsoft.com/office/powerpoint/2010/main" val="2110010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73E86D-811F-4F73-9D60-2B70320195DF}" type="datetime1">
              <a:rPr lang="it-IT" smtClean="0"/>
              <a:t>22/03/2022</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smtClean="0"/>
              <a:t>Facteo Torino aa 2021-2022 Psicologia Prof. Carlo Alberto Gallizia</a:t>
            </a: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7E9B75-DF34-4E3A-B4BA-A70CFC76CD60}" type="slidenum">
              <a:rPr lang="it-IT" smtClean="0"/>
              <a:t>‹N›</a:t>
            </a:fld>
            <a:endParaRPr lang="it-IT"/>
          </a:p>
        </p:txBody>
      </p:sp>
    </p:spTree>
    <p:extLst>
      <p:ext uri="{BB962C8B-B14F-4D97-AF65-F5344CB8AC3E}">
        <p14:creationId xmlns:p14="http://schemas.microsoft.com/office/powerpoint/2010/main" val="8215539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Psicologia, mente, cervello, neuroscienze.</a:t>
            </a:r>
            <a:endParaRPr lang="it-IT" dirty="0"/>
          </a:p>
        </p:txBody>
      </p:sp>
      <p:sp>
        <p:nvSpPr>
          <p:cNvPr id="3" name="Sottotitolo 2"/>
          <p:cNvSpPr>
            <a:spLocks noGrp="1"/>
          </p:cNvSpPr>
          <p:nvPr>
            <p:ph type="subTitle" idx="1"/>
          </p:nvPr>
        </p:nvSpPr>
        <p:spPr/>
        <p:txBody>
          <a:bodyPr/>
          <a:lstStyle/>
          <a:p>
            <a:endParaRPr lang="it-IT" dirty="0"/>
          </a:p>
        </p:txBody>
      </p:sp>
      <p:sp>
        <p:nvSpPr>
          <p:cNvPr id="4" name="Segnaposto piè di pagina 3"/>
          <p:cNvSpPr>
            <a:spLocks noGrp="1"/>
          </p:cNvSpPr>
          <p:nvPr>
            <p:ph type="ftr" sz="quarter" idx="11"/>
          </p:nvPr>
        </p:nvSpPr>
        <p:spPr/>
        <p:txBody>
          <a:bodyPr/>
          <a:lstStyle/>
          <a:p>
            <a:r>
              <a:rPr lang="it-IT" smtClean="0"/>
              <a:t>Facteo Torino aa 2021-2022 Psicologia Prof. Carlo Alberto Gallizia</a:t>
            </a:r>
            <a:endParaRPr lang="it-IT"/>
          </a:p>
        </p:txBody>
      </p:sp>
      <p:sp>
        <p:nvSpPr>
          <p:cNvPr id="5" name="Segnaposto numero diapositiva 4"/>
          <p:cNvSpPr>
            <a:spLocks noGrp="1"/>
          </p:cNvSpPr>
          <p:nvPr>
            <p:ph type="sldNum" sz="quarter" idx="12"/>
          </p:nvPr>
        </p:nvSpPr>
        <p:spPr/>
        <p:txBody>
          <a:bodyPr/>
          <a:lstStyle/>
          <a:p>
            <a:fld id="{4E7E9B75-DF34-4E3A-B4BA-A70CFC76CD60}" type="slidenum">
              <a:rPr lang="it-IT" smtClean="0"/>
              <a:t>1</a:t>
            </a:fld>
            <a:endParaRPr lang="it-IT"/>
          </a:p>
        </p:txBody>
      </p:sp>
    </p:spTree>
    <p:extLst>
      <p:ext uri="{BB962C8B-B14F-4D97-AF65-F5344CB8AC3E}">
        <p14:creationId xmlns:p14="http://schemas.microsoft.com/office/powerpoint/2010/main" val="3729201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Neuroni specchio e empatia</a:t>
            </a:r>
            <a:endParaRPr lang="it-IT" dirty="0"/>
          </a:p>
        </p:txBody>
      </p:sp>
      <p:sp>
        <p:nvSpPr>
          <p:cNvPr id="3" name="Segnaposto contenuto 2"/>
          <p:cNvSpPr>
            <a:spLocks noGrp="1"/>
          </p:cNvSpPr>
          <p:nvPr>
            <p:ph idx="1"/>
          </p:nvPr>
        </p:nvSpPr>
        <p:spPr/>
        <p:txBody>
          <a:bodyPr>
            <a:normAutofit fontScale="85000" lnSpcReduction="20000"/>
          </a:bodyPr>
          <a:lstStyle/>
          <a:p>
            <a:pPr algn="just"/>
            <a:r>
              <a:rPr lang="it-IT" dirty="0" smtClean="0"/>
              <a:t>Dagli studi congiunti tra l’equipe dei </a:t>
            </a:r>
            <a:r>
              <a:rPr lang="it-IT" dirty="0" err="1" smtClean="0"/>
              <a:t>neuroscienziati</a:t>
            </a:r>
            <a:r>
              <a:rPr lang="it-IT" dirty="0" smtClean="0"/>
              <a:t> e gli psicoterapeuti, in modo particolare quelli a orientamento psicoanalitico, si fa avanti l’ipotesi che anche il fenomeno che chiamiamo empatia (vedi </a:t>
            </a:r>
            <a:r>
              <a:rPr lang="it-IT" dirty="0" err="1" smtClean="0"/>
              <a:t>Kohut</a:t>
            </a:r>
            <a:r>
              <a:rPr lang="it-IT" dirty="0" smtClean="0"/>
              <a:t>) veda un elevato coinvolgimento dei neuroni specchio.</a:t>
            </a:r>
          </a:p>
          <a:p>
            <a:pPr algn="just"/>
            <a:r>
              <a:rPr lang="it-IT" dirty="0" smtClean="0"/>
              <a:t>Anche rispetto all’autismo, un deficit consistente dei neuroni specchio spiegherebbe in modo plausibile alcuni tratti caratteristici di questa patologia erroneamente interpretata per anni come una conseguenza di un accudimento inadeguato o patologico.</a:t>
            </a:r>
            <a:endParaRPr lang="it-IT" dirty="0"/>
          </a:p>
        </p:txBody>
      </p:sp>
      <p:sp>
        <p:nvSpPr>
          <p:cNvPr id="4" name="Segnaposto piè di pagina 3"/>
          <p:cNvSpPr>
            <a:spLocks noGrp="1"/>
          </p:cNvSpPr>
          <p:nvPr>
            <p:ph type="ftr" sz="quarter" idx="11"/>
          </p:nvPr>
        </p:nvSpPr>
        <p:spPr/>
        <p:txBody>
          <a:bodyPr/>
          <a:lstStyle/>
          <a:p>
            <a:r>
              <a:rPr lang="it-IT" smtClean="0"/>
              <a:t>Facteo Torino aa 2021-2022 Psicologia Prof. Carlo Alberto Gallizia</a:t>
            </a:r>
            <a:endParaRPr lang="it-IT"/>
          </a:p>
        </p:txBody>
      </p:sp>
      <p:sp>
        <p:nvSpPr>
          <p:cNvPr id="5" name="Segnaposto numero diapositiva 4"/>
          <p:cNvSpPr>
            <a:spLocks noGrp="1"/>
          </p:cNvSpPr>
          <p:nvPr>
            <p:ph type="sldNum" sz="quarter" idx="12"/>
          </p:nvPr>
        </p:nvSpPr>
        <p:spPr/>
        <p:txBody>
          <a:bodyPr/>
          <a:lstStyle/>
          <a:p>
            <a:fld id="{4E7E9B75-DF34-4E3A-B4BA-A70CFC76CD60}" type="slidenum">
              <a:rPr lang="it-IT" smtClean="0"/>
              <a:t>10</a:t>
            </a:fld>
            <a:endParaRPr lang="it-IT"/>
          </a:p>
        </p:txBody>
      </p:sp>
    </p:spTree>
    <p:extLst>
      <p:ext uri="{BB962C8B-B14F-4D97-AF65-F5344CB8AC3E}">
        <p14:creationId xmlns:p14="http://schemas.microsoft.com/office/powerpoint/2010/main" val="9401618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Neuroscienze e effetti della psicoterapia</a:t>
            </a:r>
            <a:endParaRPr lang="it-IT" dirty="0"/>
          </a:p>
        </p:txBody>
      </p:sp>
      <p:sp>
        <p:nvSpPr>
          <p:cNvPr id="3" name="Segnaposto contenuto 2"/>
          <p:cNvSpPr>
            <a:spLocks noGrp="1"/>
          </p:cNvSpPr>
          <p:nvPr>
            <p:ph idx="1"/>
          </p:nvPr>
        </p:nvSpPr>
        <p:spPr/>
        <p:txBody>
          <a:bodyPr>
            <a:normAutofit fontScale="62500" lnSpcReduction="20000"/>
          </a:bodyPr>
          <a:lstStyle/>
          <a:p>
            <a:r>
              <a:rPr lang="it-IT" dirty="0" smtClean="0"/>
              <a:t>Un altro ambito di recente sviluppo è quello che è andato a indagare gli eventuali effetti della psicoterapia sulla struttura neuroanatomica del cervello e sulla sua funzionalità.</a:t>
            </a:r>
          </a:p>
          <a:p>
            <a:r>
              <a:rPr lang="it-IT" dirty="0" smtClean="0"/>
              <a:t>Attraverso l’uso di </a:t>
            </a:r>
            <a:r>
              <a:rPr lang="it-IT" dirty="0" err="1" smtClean="0"/>
              <a:t>microrisonanze</a:t>
            </a:r>
            <a:r>
              <a:rPr lang="it-IT" dirty="0" smtClean="0"/>
              <a:t> magnetiche e di tomografie con mezzo di contrasto che misurano i consumi di ossigeno e di zucchero delle aree cerebrali si è giunti a interessanti evidenze.</a:t>
            </a:r>
          </a:p>
          <a:p>
            <a:r>
              <a:rPr lang="it-IT" dirty="0" smtClean="0"/>
              <a:t>In soggetti con patologie depressive e altri tipi di disturbi trattati con la sola psicoterapia, a un anno di distanza si notano livelli di maggiore assorbimento di zucchero e ossigeno nelle aree implicate nella regolazione dell’umore.</a:t>
            </a:r>
          </a:p>
          <a:p>
            <a:r>
              <a:rPr lang="it-IT" dirty="0" smtClean="0"/>
              <a:t>Al momento non abbiamo una spiegazione causale chiara, ma abbiamo la prova che la psicoterapia non è «una semplice chiacchierata a pagamento» ma un potenziale strumento di terapia che ha effetti non solo sulla funzionalità della mente ma sulla struttura cerebrale stessa. </a:t>
            </a:r>
          </a:p>
          <a:p>
            <a:r>
              <a:rPr lang="it-IT" dirty="0" smtClean="0"/>
              <a:t>In Italia questi studi sono stati portati dal dipartimento del Prof. </a:t>
            </a:r>
            <a:r>
              <a:rPr lang="it-IT" dirty="0" err="1" smtClean="0"/>
              <a:t>Sartoretto</a:t>
            </a:r>
            <a:r>
              <a:rPr lang="it-IT" dirty="0" smtClean="0"/>
              <a:t> della Università di Padova.</a:t>
            </a:r>
            <a:endParaRPr lang="it-IT" dirty="0"/>
          </a:p>
        </p:txBody>
      </p:sp>
      <p:sp>
        <p:nvSpPr>
          <p:cNvPr id="4" name="Segnaposto piè di pagina 3"/>
          <p:cNvSpPr>
            <a:spLocks noGrp="1"/>
          </p:cNvSpPr>
          <p:nvPr>
            <p:ph type="ftr" sz="quarter" idx="11"/>
          </p:nvPr>
        </p:nvSpPr>
        <p:spPr/>
        <p:txBody>
          <a:bodyPr/>
          <a:lstStyle/>
          <a:p>
            <a:r>
              <a:rPr lang="it-IT" smtClean="0"/>
              <a:t>Facteo Torino aa 2021-2022 Psicologia Prof. Carlo Alberto Gallizia</a:t>
            </a:r>
            <a:endParaRPr lang="it-IT"/>
          </a:p>
        </p:txBody>
      </p:sp>
      <p:sp>
        <p:nvSpPr>
          <p:cNvPr id="5" name="Segnaposto numero diapositiva 4"/>
          <p:cNvSpPr>
            <a:spLocks noGrp="1"/>
          </p:cNvSpPr>
          <p:nvPr>
            <p:ph type="sldNum" sz="quarter" idx="12"/>
          </p:nvPr>
        </p:nvSpPr>
        <p:spPr/>
        <p:txBody>
          <a:bodyPr/>
          <a:lstStyle/>
          <a:p>
            <a:fld id="{4E7E9B75-DF34-4E3A-B4BA-A70CFC76CD60}" type="slidenum">
              <a:rPr lang="it-IT" smtClean="0"/>
              <a:t>11</a:t>
            </a:fld>
            <a:endParaRPr lang="it-IT"/>
          </a:p>
        </p:txBody>
      </p:sp>
    </p:spTree>
    <p:extLst>
      <p:ext uri="{BB962C8B-B14F-4D97-AF65-F5344CB8AC3E}">
        <p14:creationId xmlns:p14="http://schemas.microsoft.com/office/powerpoint/2010/main" val="28425863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Psicologia e limiti….</a:t>
            </a:r>
            <a:endParaRPr lang="it-IT" dirty="0"/>
          </a:p>
        </p:txBody>
      </p:sp>
      <p:sp>
        <p:nvSpPr>
          <p:cNvPr id="3" name="Segnaposto contenuto 2"/>
          <p:cNvSpPr>
            <a:spLocks noGrp="1"/>
          </p:cNvSpPr>
          <p:nvPr>
            <p:ph idx="1"/>
          </p:nvPr>
        </p:nvSpPr>
        <p:spPr/>
        <p:txBody>
          <a:bodyPr/>
          <a:lstStyle/>
          <a:p>
            <a:r>
              <a:rPr lang="it-IT" dirty="0" smtClean="0"/>
              <a:t>Al di là di ogni teoria e teorizzazione la psicologia si va a imbattere sui grandi temi dell’umano, in modo complementare a quanto tradizionalmente è accaduto per le religioni.</a:t>
            </a:r>
          </a:p>
          <a:p>
            <a:r>
              <a:rPr lang="it-IT" dirty="0" smtClean="0"/>
              <a:t>Inevitabilmente la psicologia clinica si avvicina a temi come la malattia, la sofferenza, la morte, la spiritualità.</a:t>
            </a:r>
          </a:p>
          <a:p>
            <a:pPr marL="0" indent="0">
              <a:buNone/>
            </a:pPr>
            <a:endParaRPr lang="it-IT" dirty="0"/>
          </a:p>
        </p:txBody>
      </p:sp>
      <p:sp>
        <p:nvSpPr>
          <p:cNvPr id="4" name="Segnaposto piè di pagina 3"/>
          <p:cNvSpPr>
            <a:spLocks noGrp="1"/>
          </p:cNvSpPr>
          <p:nvPr>
            <p:ph type="ftr" sz="quarter" idx="11"/>
          </p:nvPr>
        </p:nvSpPr>
        <p:spPr/>
        <p:txBody>
          <a:bodyPr/>
          <a:lstStyle/>
          <a:p>
            <a:r>
              <a:rPr lang="it-IT" smtClean="0"/>
              <a:t>Facteo Torino aa 2021-2022 Psicologia Prof. Carlo Alberto Gallizia</a:t>
            </a:r>
            <a:endParaRPr lang="it-IT"/>
          </a:p>
        </p:txBody>
      </p:sp>
      <p:sp>
        <p:nvSpPr>
          <p:cNvPr id="5" name="Segnaposto numero diapositiva 4"/>
          <p:cNvSpPr>
            <a:spLocks noGrp="1"/>
          </p:cNvSpPr>
          <p:nvPr>
            <p:ph type="sldNum" sz="quarter" idx="12"/>
          </p:nvPr>
        </p:nvSpPr>
        <p:spPr/>
        <p:txBody>
          <a:bodyPr/>
          <a:lstStyle/>
          <a:p>
            <a:fld id="{4E7E9B75-DF34-4E3A-B4BA-A70CFC76CD60}" type="slidenum">
              <a:rPr lang="it-IT" smtClean="0"/>
              <a:t>12</a:t>
            </a:fld>
            <a:endParaRPr lang="it-IT"/>
          </a:p>
        </p:txBody>
      </p:sp>
    </p:spTree>
    <p:extLst>
      <p:ext uri="{BB962C8B-B14F-4D97-AF65-F5344CB8AC3E}">
        <p14:creationId xmlns:p14="http://schemas.microsoft.com/office/powerpoint/2010/main" val="12902772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Sfide congiunte…</a:t>
            </a:r>
            <a:endParaRPr lang="it-IT" dirty="0"/>
          </a:p>
        </p:txBody>
      </p:sp>
      <p:sp>
        <p:nvSpPr>
          <p:cNvPr id="3" name="Segnaposto contenuto 2"/>
          <p:cNvSpPr>
            <a:spLocks noGrp="1"/>
          </p:cNvSpPr>
          <p:nvPr>
            <p:ph idx="1"/>
          </p:nvPr>
        </p:nvSpPr>
        <p:spPr/>
        <p:txBody>
          <a:bodyPr>
            <a:normAutofit fontScale="85000" lnSpcReduction="20000"/>
          </a:bodyPr>
          <a:lstStyle/>
          <a:p>
            <a:r>
              <a:rPr lang="it-IT" dirty="0" smtClean="0"/>
              <a:t>La Psicologia può dire qualcosa del dolore, della sofferenza, della malattia, della morte, del significato della esistenza?</a:t>
            </a:r>
          </a:p>
          <a:p>
            <a:r>
              <a:rPr lang="it-IT" dirty="0" smtClean="0"/>
              <a:t>La religione da sempre si è occupata di queste grandi tematiche e non può né deve distogliersi mai da questi temi.</a:t>
            </a:r>
          </a:p>
          <a:p>
            <a:r>
              <a:rPr lang="it-IT" dirty="0" smtClean="0"/>
              <a:t>La psicologia non è un competitor della religioni, non vuole strappare aree di competenze alla esperienza della fede. </a:t>
            </a:r>
          </a:p>
          <a:p>
            <a:r>
              <a:rPr lang="it-IT" dirty="0" smtClean="0"/>
              <a:t>Al contempo la religione deve accettare i propri limiti, fermarsi sulla frontiera della patologia rinunciando a proporsi come sistema di cura.</a:t>
            </a:r>
            <a:endParaRPr lang="it-IT" dirty="0"/>
          </a:p>
        </p:txBody>
      </p:sp>
      <p:sp>
        <p:nvSpPr>
          <p:cNvPr id="4" name="Segnaposto piè di pagina 3"/>
          <p:cNvSpPr>
            <a:spLocks noGrp="1"/>
          </p:cNvSpPr>
          <p:nvPr>
            <p:ph type="ftr" sz="quarter" idx="11"/>
          </p:nvPr>
        </p:nvSpPr>
        <p:spPr/>
        <p:txBody>
          <a:bodyPr/>
          <a:lstStyle/>
          <a:p>
            <a:r>
              <a:rPr lang="it-IT" smtClean="0"/>
              <a:t>Facteo Torino aa 2021-2022 Psicologia Prof. Carlo Alberto Gallizia</a:t>
            </a:r>
            <a:endParaRPr lang="it-IT"/>
          </a:p>
        </p:txBody>
      </p:sp>
      <p:sp>
        <p:nvSpPr>
          <p:cNvPr id="5" name="Segnaposto numero diapositiva 4"/>
          <p:cNvSpPr>
            <a:spLocks noGrp="1"/>
          </p:cNvSpPr>
          <p:nvPr>
            <p:ph type="sldNum" sz="quarter" idx="12"/>
          </p:nvPr>
        </p:nvSpPr>
        <p:spPr/>
        <p:txBody>
          <a:bodyPr/>
          <a:lstStyle/>
          <a:p>
            <a:fld id="{4E7E9B75-DF34-4E3A-B4BA-A70CFC76CD60}" type="slidenum">
              <a:rPr lang="it-IT" smtClean="0"/>
              <a:t>13</a:t>
            </a:fld>
            <a:endParaRPr lang="it-IT"/>
          </a:p>
        </p:txBody>
      </p:sp>
    </p:spTree>
    <p:extLst>
      <p:ext uri="{BB962C8B-B14F-4D97-AF65-F5344CB8AC3E}">
        <p14:creationId xmlns:p14="http://schemas.microsoft.com/office/powerpoint/2010/main" val="3330871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Mente o cervello….</a:t>
            </a:r>
            <a:endParaRPr lang="it-IT" dirty="0"/>
          </a:p>
        </p:txBody>
      </p:sp>
      <p:sp>
        <p:nvSpPr>
          <p:cNvPr id="3" name="Segnaposto contenuto 2"/>
          <p:cNvSpPr>
            <a:spLocks noGrp="1"/>
          </p:cNvSpPr>
          <p:nvPr>
            <p:ph idx="1"/>
          </p:nvPr>
        </p:nvSpPr>
        <p:spPr/>
        <p:txBody>
          <a:bodyPr>
            <a:normAutofit fontScale="92500" lnSpcReduction="10000"/>
          </a:bodyPr>
          <a:lstStyle/>
          <a:p>
            <a:pPr algn="just"/>
            <a:r>
              <a:rPr lang="it-IT" dirty="0" smtClean="0"/>
              <a:t>Mente o cervello sono sinonimi?</a:t>
            </a:r>
          </a:p>
          <a:p>
            <a:pPr algn="just"/>
            <a:r>
              <a:rPr lang="it-IT" dirty="0" smtClean="0"/>
              <a:t>Nella tradizione culturale si tende a vedere il cervello come organo, componente anatomica, e la mente come funzione stessa dell’organo.</a:t>
            </a:r>
          </a:p>
          <a:p>
            <a:pPr algn="just"/>
            <a:r>
              <a:rPr lang="it-IT" dirty="0" smtClean="0"/>
              <a:t>Tuttavia talvolta si tende a pensare che il costrutto di mente sia qualcosa di quasi metafisico, oltre i confini del sensibile.</a:t>
            </a:r>
          </a:p>
          <a:p>
            <a:pPr algn="just"/>
            <a:r>
              <a:rPr lang="it-IT" dirty="0" smtClean="0"/>
              <a:t>Per la psicologia la mente è la funzione dell’organo cervello e del sistema nervoso centrale.</a:t>
            </a:r>
            <a:endParaRPr lang="it-IT" dirty="0"/>
          </a:p>
        </p:txBody>
      </p:sp>
      <p:sp>
        <p:nvSpPr>
          <p:cNvPr id="4" name="Segnaposto piè di pagina 3"/>
          <p:cNvSpPr>
            <a:spLocks noGrp="1"/>
          </p:cNvSpPr>
          <p:nvPr>
            <p:ph type="ftr" sz="quarter" idx="11"/>
          </p:nvPr>
        </p:nvSpPr>
        <p:spPr/>
        <p:txBody>
          <a:bodyPr/>
          <a:lstStyle/>
          <a:p>
            <a:r>
              <a:rPr lang="it-IT" smtClean="0"/>
              <a:t>Facteo Torino aa 2021-2022 Psicologia Prof. Carlo Alberto Gallizia</a:t>
            </a:r>
            <a:endParaRPr lang="it-IT"/>
          </a:p>
        </p:txBody>
      </p:sp>
      <p:sp>
        <p:nvSpPr>
          <p:cNvPr id="5" name="Segnaposto numero diapositiva 4"/>
          <p:cNvSpPr>
            <a:spLocks noGrp="1"/>
          </p:cNvSpPr>
          <p:nvPr>
            <p:ph type="sldNum" sz="quarter" idx="12"/>
          </p:nvPr>
        </p:nvSpPr>
        <p:spPr/>
        <p:txBody>
          <a:bodyPr/>
          <a:lstStyle/>
          <a:p>
            <a:fld id="{4E7E9B75-DF34-4E3A-B4BA-A70CFC76CD60}" type="slidenum">
              <a:rPr lang="it-IT" smtClean="0"/>
              <a:t>2</a:t>
            </a:fld>
            <a:endParaRPr lang="it-IT"/>
          </a:p>
        </p:txBody>
      </p:sp>
    </p:spTree>
    <p:extLst>
      <p:ext uri="{BB962C8B-B14F-4D97-AF65-F5344CB8AC3E}">
        <p14:creationId xmlns:p14="http://schemas.microsoft.com/office/powerpoint/2010/main" val="93372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Mente globale o modulare?</a:t>
            </a:r>
            <a:endParaRPr lang="it-IT" dirty="0"/>
          </a:p>
        </p:txBody>
      </p:sp>
      <p:sp>
        <p:nvSpPr>
          <p:cNvPr id="3" name="Segnaposto contenuto 2"/>
          <p:cNvSpPr>
            <a:spLocks noGrp="1"/>
          </p:cNvSpPr>
          <p:nvPr>
            <p:ph idx="1"/>
          </p:nvPr>
        </p:nvSpPr>
        <p:spPr/>
        <p:txBody>
          <a:bodyPr>
            <a:normAutofit fontScale="85000" lnSpcReduction="20000"/>
          </a:bodyPr>
          <a:lstStyle/>
          <a:p>
            <a:pPr algn="just"/>
            <a:r>
              <a:rPr lang="it-IT" dirty="0" smtClean="0"/>
              <a:t>Per secoli i neurofisiologi hanno dibattuto sulla unitarietà o modularità della mente.</a:t>
            </a:r>
          </a:p>
          <a:p>
            <a:pPr algn="just"/>
            <a:r>
              <a:rPr lang="it-IT" dirty="0" smtClean="0"/>
              <a:t>Per la tradizione culturale la mente è un organo unico capace di fare tutto in maniera globale grazie all’intelletto.</a:t>
            </a:r>
          </a:p>
          <a:p>
            <a:pPr algn="just"/>
            <a:r>
              <a:rPr lang="it-IT" dirty="0" smtClean="0"/>
              <a:t>Nel 1700 </a:t>
            </a:r>
            <a:r>
              <a:rPr lang="it-IT" dirty="0" err="1" smtClean="0"/>
              <a:t>Gall</a:t>
            </a:r>
            <a:r>
              <a:rPr lang="it-IT" dirty="0" smtClean="0"/>
              <a:t> propose un modello modulare di cervello/mente, ossia a parti specifiche corrispondono specifiche funzioni. Nel nostro linguaggio resta la espressione «avere il bernoccolo per…» retaggio della idea originaria che ipotizzava che alcune aree del cervello crescessero in modo maggiore dando la possibilità di avere delle funzioni più sviluppate.</a:t>
            </a:r>
            <a:endParaRPr lang="it-IT" dirty="0"/>
          </a:p>
        </p:txBody>
      </p:sp>
      <p:sp>
        <p:nvSpPr>
          <p:cNvPr id="4" name="Segnaposto piè di pagina 3"/>
          <p:cNvSpPr>
            <a:spLocks noGrp="1"/>
          </p:cNvSpPr>
          <p:nvPr>
            <p:ph type="ftr" sz="quarter" idx="11"/>
          </p:nvPr>
        </p:nvSpPr>
        <p:spPr/>
        <p:txBody>
          <a:bodyPr/>
          <a:lstStyle/>
          <a:p>
            <a:r>
              <a:rPr lang="it-IT" smtClean="0"/>
              <a:t>Facteo Torino aa 2021-2022 Psicologia Prof. Carlo Alberto Gallizia</a:t>
            </a:r>
            <a:endParaRPr lang="it-IT"/>
          </a:p>
        </p:txBody>
      </p:sp>
      <p:sp>
        <p:nvSpPr>
          <p:cNvPr id="5" name="Segnaposto numero diapositiva 4"/>
          <p:cNvSpPr>
            <a:spLocks noGrp="1"/>
          </p:cNvSpPr>
          <p:nvPr>
            <p:ph type="sldNum" sz="quarter" idx="12"/>
          </p:nvPr>
        </p:nvSpPr>
        <p:spPr/>
        <p:txBody>
          <a:bodyPr/>
          <a:lstStyle/>
          <a:p>
            <a:fld id="{4E7E9B75-DF34-4E3A-B4BA-A70CFC76CD60}" type="slidenum">
              <a:rPr lang="it-IT" smtClean="0"/>
              <a:t>3</a:t>
            </a:fld>
            <a:endParaRPr lang="it-IT"/>
          </a:p>
        </p:txBody>
      </p:sp>
    </p:spTree>
    <p:extLst>
      <p:ext uri="{BB962C8B-B14F-4D97-AF65-F5344CB8AC3E}">
        <p14:creationId xmlns:p14="http://schemas.microsoft.com/office/powerpoint/2010/main" val="26212487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a:t>
            </a:r>
            <a:r>
              <a:rPr lang="it-IT" dirty="0" err="1" smtClean="0"/>
              <a:t>neomodularismo</a:t>
            </a:r>
            <a:r>
              <a:rPr lang="it-IT" dirty="0" smtClean="0"/>
              <a:t>: </a:t>
            </a:r>
            <a:r>
              <a:rPr lang="it-IT" dirty="0" err="1" smtClean="0"/>
              <a:t>Fodor</a:t>
            </a:r>
            <a:endParaRPr lang="it-IT" dirty="0"/>
          </a:p>
        </p:txBody>
      </p:sp>
      <p:sp>
        <p:nvSpPr>
          <p:cNvPr id="3" name="Segnaposto contenuto 2"/>
          <p:cNvSpPr>
            <a:spLocks noGrp="1"/>
          </p:cNvSpPr>
          <p:nvPr>
            <p:ph idx="1"/>
          </p:nvPr>
        </p:nvSpPr>
        <p:spPr/>
        <p:txBody>
          <a:bodyPr>
            <a:normAutofit fontScale="77500" lnSpcReduction="20000"/>
          </a:bodyPr>
          <a:lstStyle/>
          <a:p>
            <a:pPr algn="just"/>
            <a:r>
              <a:rPr lang="it-IT" dirty="0" smtClean="0"/>
              <a:t>Dalla fine degli anni ‘70 del 900 grazie all’opera di </a:t>
            </a:r>
            <a:r>
              <a:rPr lang="it-IT" dirty="0" err="1" smtClean="0"/>
              <a:t>Fodor</a:t>
            </a:r>
            <a:r>
              <a:rPr lang="it-IT" dirty="0" smtClean="0"/>
              <a:t>  il </a:t>
            </a:r>
            <a:r>
              <a:rPr lang="it-IT" dirty="0" err="1" smtClean="0"/>
              <a:t>neomdularismo</a:t>
            </a:r>
            <a:r>
              <a:rPr lang="it-IT" dirty="0" smtClean="0"/>
              <a:t> è stato di fatto la teoria di riferimento per la interpretazione della architettura della mente.</a:t>
            </a:r>
          </a:p>
          <a:p>
            <a:pPr algn="just"/>
            <a:r>
              <a:rPr lang="it-IT" dirty="0" smtClean="0"/>
              <a:t>Per </a:t>
            </a:r>
            <a:r>
              <a:rPr lang="it-IT" dirty="0" err="1" smtClean="0"/>
              <a:t>Fodor</a:t>
            </a:r>
            <a:r>
              <a:rPr lang="it-IT" dirty="0" smtClean="0"/>
              <a:t> molte funzioni sono divise per aree, in modo particolare è la corteccia a trovare una elevata specializzazione nei sui diversi distretti.</a:t>
            </a:r>
          </a:p>
          <a:p>
            <a:pPr algn="just"/>
            <a:r>
              <a:rPr lang="it-IT" dirty="0" smtClean="0"/>
              <a:t>Troviamo aree deputate al linguaggio, altre al movimento, altre ancora alla decodifica visiva eccetera.</a:t>
            </a:r>
          </a:p>
          <a:p>
            <a:pPr algn="just"/>
            <a:r>
              <a:rPr lang="it-IT" dirty="0" smtClean="0"/>
              <a:t>Tuttavia la architettura morfologica del cranio o del cervello non sono predittivi di specifiche capacità. A determinare le competenze sono elementi innati e specifiche stimolazioni delle aree dovute alla esperienza.</a:t>
            </a:r>
            <a:endParaRPr lang="it-IT" dirty="0"/>
          </a:p>
        </p:txBody>
      </p:sp>
      <p:sp>
        <p:nvSpPr>
          <p:cNvPr id="4" name="Segnaposto piè di pagina 3"/>
          <p:cNvSpPr>
            <a:spLocks noGrp="1"/>
          </p:cNvSpPr>
          <p:nvPr>
            <p:ph type="ftr" sz="quarter" idx="11"/>
          </p:nvPr>
        </p:nvSpPr>
        <p:spPr/>
        <p:txBody>
          <a:bodyPr/>
          <a:lstStyle/>
          <a:p>
            <a:r>
              <a:rPr lang="it-IT" smtClean="0"/>
              <a:t>Facteo Torino aa 2021-2022 Psicologia Prof. Carlo Alberto Gallizia</a:t>
            </a:r>
            <a:endParaRPr lang="it-IT"/>
          </a:p>
        </p:txBody>
      </p:sp>
      <p:sp>
        <p:nvSpPr>
          <p:cNvPr id="5" name="Segnaposto numero diapositiva 4"/>
          <p:cNvSpPr>
            <a:spLocks noGrp="1"/>
          </p:cNvSpPr>
          <p:nvPr>
            <p:ph type="sldNum" sz="quarter" idx="12"/>
          </p:nvPr>
        </p:nvSpPr>
        <p:spPr/>
        <p:txBody>
          <a:bodyPr/>
          <a:lstStyle/>
          <a:p>
            <a:fld id="{4E7E9B75-DF34-4E3A-B4BA-A70CFC76CD60}" type="slidenum">
              <a:rPr lang="it-IT" smtClean="0"/>
              <a:t>4</a:t>
            </a:fld>
            <a:endParaRPr lang="it-IT"/>
          </a:p>
        </p:txBody>
      </p:sp>
    </p:spTree>
    <p:extLst>
      <p:ext uri="{BB962C8B-B14F-4D97-AF65-F5344CB8AC3E}">
        <p14:creationId xmlns:p14="http://schemas.microsoft.com/office/powerpoint/2010/main" val="696695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Mappa della corteccia</a:t>
            </a:r>
            <a:endParaRPr lang="it-IT" dirty="0"/>
          </a:p>
        </p:txBody>
      </p:sp>
      <p:pic>
        <p:nvPicPr>
          <p:cNvPr id="4" name="Segnaposto contenut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86682" y="1600200"/>
            <a:ext cx="6370635" cy="4525963"/>
          </a:xfrm>
        </p:spPr>
      </p:pic>
      <p:sp>
        <p:nvSpPr>
          <p:cNvPr id="5" name="Segnaposto piè di pagina 4"/>
          <p:cNvSpPr>
            <a:spLocks noGrp="1"/>
          </p:cNvSpPr>
          <p:nvPr>
            <p:ph type="ftr" sz="quarter" idx="11"/>
          </p:nvPr>
        </p:nvSpPr>
        <p:spPr/>
        <p:txBody>
          <a:bodyPr/>
          <a:lstStyle/>
          <a:p>
            <a:r>
              <a:rPr lang="it-IT" smtClean="0"/>
              <a:t>Facteo Torino aa 2021-2022 Psicologia Prof. Carlo Alberto Gallizia</a:t>
            </a:r>
            <a:endParaRPr lang="it-IT"/>
          </a:p>
        </p:txBody>
      </p:sp>
      <p:sp>
        <p:nvSpPr>
          <p:cNvPr id="6" name="Segnaposto numero diapositiva 5"/>
          <p:cNvSpPr>
            <a:spLocks noGrp="1"/>
          </p:cNvSpPr>
          <p:nvPr>
            <p:ph type="sldNum" sz="quarter" idx="12"/>
          </p:nvPr>
        </p:nvSpPr>
        <p:spPr/>
        <p:txBody>
          <a:bodyPr/>
          <a:lstStyle/>
          <a:p>
            <a:fld id="{4E7E9B75-DF34-4E3A-B4BA-A70CFC76CD60}" type="slidenum">
              <a:rPr lang="it-IT" smtClean="0"/>
              <a:t>5</a:t>
            </a:fld>
            <a:endParaRPr lang="it-IT"/>
          </a:p>
        </p:txBody>
      </p:sp>
    </p:spTree>
    <p:extLst>
      <p:ext uri="{BB962C8B-B14F-4D97-AF65-F5344CB8AC3E}">
        <p14:creationId xmlns:p14="http://schemas.microsoft.com/office/powerpoint/2010/main" val="2938074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Reti Neurali associative</a:t>
            </a:r>
            <a:endParaRPr lang="it-IT" dirty="0"/>
          </a:p>
        </p:txBody>
      </p:sp>
      <p:sp>
        <p:nvSpPr>
          <p:cNvPr id="3" name="Segnaposto contenuto 2"/>
          <p:cNvSpPr>
            <a:spLocks noGrp="1"/>
          </p:cNvSpPr>
          <p:nvPr>
            <p:ph idx="1"/>
          </p:nvPr>
        </p:nvSpPr>
        <p:spPr/>
        <p:txBody>
          <a:bodyPr>
            <a:normAutofit fontScale="62500" lnSpcReduction="20000"/>
          </a:bodyPr>
          <a:lstStyle/>
          <a:p>
            <a:pPr algn="just"/>
            <a:r>
              <a:rPr lang="it-IT" dirty="0" smtClean="0"/>
              <a:t>Un insieme di autori a partire dagli studi della cibernetica e ancor prima dalle basi della informatica di </a:t>
            </a:r>
            <a:r>
              <a:rPr lang="it-IT" dirty="0" err="1" smtClean="0"/>
              <a:t>Neisser</a:t>
            </a:r>
            <a:r>
              <a:rPr lang="it-IT" dirty="0" smtClean="0"/>
              <a:t> del 1930, hanno mantenuta aperta la ipotesi di una struttura a rete da parte dei neuroni della corteccia associativa.</a:t>
            </a:r>
          </a:p>
          <a:p>
            <a:pPr algn="just"/>
            <a:r>
              <a:rPr lang="it-IT" dirty="0" smtClean="0"/>
              <a:t>Provando a riassumere molti anni di ricerca e di complessità possiamo dire che i neuroni creano grazie alla nostra esperienza dei legami tra altri neuroni, dando origine a nuovi legami costantemente.</a:t>
            </a:r>
          </a:p>
          <a:p>
            <a:pPr algn="just"/>
            <a:r>
              <a:rPr lang="it-IT" dirty="0" smtClean="0"/>
              <a:t>I dendriti, le parti dei neuroni che si possono modificare e proiettare verso altri neuroni, costantemente «prolificano» creando legami e reti di rapporti.</a:t>
            </a:r>
          </a:p>
          <a:p>
            <a:pPr algn="just"/>
            <a:r>
              <a:rPr lang="it-IT" dirty="0" smtClean="0"/>
              <a:t>Dalle più recenti scoperte non solo la corteccia ma anche gli strati sub corticali riescono a creare legami tra loro creando e cosiddette reti non convenzionali.</a:t>
            </a:r>
          </a:p>
          <a:p>
            <a:pPr algn="just"/>
            <a:r>
              <a:rPr lang="it-IT" dirty="0" smtClean="0"/>
              <a:t>Se l’invecchiamento causa la morte dei neuroni, la capacità di creare nuovi connessioni neurali resta invariata fino alla fine dei nostri giorni.</a:t>
            </a:r>
            <a:endParaRPr lang="it-IT" dirty="0"/>
          </a:p>
        </p:txBody>
      </p:sp>
      <p:sp>
        <p:nvSpPr>
          <p:cNvPr id="4" name="Segnaposto piè di pagina 3"/>
          <p:cNvSpPr>
            <a:spLocks noGrp="1"/>
          </p:cNvSpPr>
          <p:nvPr>
            <p:ph type="ftr" sz="quarter" idx="11"/>
          </p:nvPr>
        </p:nvSpPr>
        <p:spPr/>
        <p:txBody>
          <a:bodyPr/>
          <a:lstStyle/>
          <a:p>
            <a:r>
              <a:rPr lang="it-IT" smtClean="0"/>
              <a:t>Facteo Torino aa 2021-2022 Psicologia Prof. Carlo Alberto Gallizia</a:t>
            </a:r>
            <a:endParaRPr lang="it-IT"/>
          </a:p>
        </p:txBody>
      </p:sp>
      <p:sp>
        <p:nvSpPr>
          <p:cNvPr id="5" name="Segnaposto numero diapositiva 4"/>
          <p:cNvSpPr>
            <a:spLocks noGrp="1"/>
          </p:cNvSpPr>
          <p:nvPr>
            <p:ph type="sldNum" sz="quarter" idx="12"/>
          </p:nvPr>
        </p:nvSpPr>
        <p:spPr/>
        <p:txBody>
          <a:bodyPr/>
          <a:lstStyle/>
          <a:p>
            <a:fld id="{4E7E9B75-DF34-4E3A-B4BA-A70CFC76CD60}" type="slidenum">
              <a:rPr lang="it-IT" smtClean="0"/>
              <a:t>6</a:t>
            </a:fld>
            <a:endParaRPr lang="it-IT"/>
          </a:p>
        </p:txBody>
      </p:sp>
    </p:spTree>
    <p:extLst>
      <p:ext uri="{BB962C8B-B14F-4D97-AF65-F5344CB8AC3E}">
        <p14:creationId xmlns:p14="http://schemas.microsoft.com/office/powerpoint/2010/main" val="16452574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Non tutto l’umano è nel pensiero.</a:t>
            </a:r>
            <a:endParaRPr lang="it-IT" dirty="0"/>
          </a:p>
        </p:txBody>
      </p:sp>
      <p:sp>
        <p:nvSpPr>
          <p:cNvPr id="3" name="Segnaposto contenuto 2"/>
          <p:cNvSpPr>
            <a:spLocks noGrp="1"/>
          </p:cNvSpPr>
          <p:nvPr>
            <p:ph idx="1"/>
          </p:nvPr>
        </p:nvSpPr>
        <p:spPr/>
        <p:txBody>
          <a:bodyPr>
            <a:normAutofit fontScale="70000" lnSpcReduction="20000"/>
          </a:bodyPr>
          <a:lstStyle/>
          <a:p>
            <a:pPr algn="just"/>
            <a:r>
              <a:rPr lang="it-IT" dirty="0" smtClean="0"/>
              <a:t>Per millenni l’intelligenza, il raziocinio, la capacità logica sono state viste e tuttora sono definite come la nostra caratteristica specie specifica e ciò che ci rende «superiori» e «dominanti» rispetto alle altre specie viventi.</a:t>
            </a:r>
          </a:p>
          <a:p>
            <a:pPr algn="just"/>
            <a:r>
              <a:rPr lang="it-IT" dirty="0" smtClean="0"/>
              <a:t>La corporeità e ciò che arriva dai sensi continuano a essere visti anche dalla religione come prodotti sub-umani, da dominare, costringere, imbrigliare.</a:t>
            </a:r>
          </a:p>
          <a:p>
            <a:pPr algn="just"/>
            <a:r>
              <a:rPr lang="it-IT" dirty="0" smtClean="0"/>
              <a:t>Parte della nostra visione è ferma al platonismo con la metafora della auriga che deve trattenere i due cavalli delle passioni e del corpo.</a:t>
            </a:r>
          </a:p>
          <a:p>
            <a:pPr algn="just"/>
            <a:r>
              <a:rPr lang="it-IT" dirty="0" smtClean="0"/>
              <a:t>Parte dei cristiani continua a pensare alla immortalità dell’anima razionale e sensibile (Platone) al corpo come tomba dell’anima (soma=sema) invece che al corpo come «vasello dello Spirito Santo» (Dante che cita San Paolo) o alla Risurrezione del Corpo.</a:t>
            </a:r>
            <a:endParaRPr lang="it-IT" dirty="0"/>
          </a:p>
        </p:txBody>
      </p:sp>
      <p:sp>
        <p:nvSpPr>
          <p:cNvPr id="4" name="Segnaposto piè di pagina 3"/>
          <p:cNvSpPr>
            <a:spLocks noGrp="1"/>
          </p:cNvSpPr>
          <p:nvPr>
            <p:ph type="ftr" sz="quarter" idx="11"/>
          </p:nvPr>
        </p:nvSpPr>
        <p:spPr/>
        <p:txBody>
          <a:bodyPr/>
          <a:lstStyle/>
          <a:p>
            <a:r>
              <a:rPr lang="it-IT" smtClean="0"/>
              <a:t>Facteo Torino aa 2021-2022 Psicologia Prof. Carlo Alberto Gallizia</a:t>
            </a:r>
            <a:endParaRPr lang="it-IT"/>
          </a:p>
        </p:txBody>
      </p:sp>
      <p:sp>
        <p:nvSpPr>
          <p:cNvPr id="5" name="Segnaposto numero diapositiva 4"/>
          <p:cNvSpPr>
            <a:spLocks noGrp="1"/>
          </p:cNvSpPr>
          <p:nvPr>
            <p:ph type="sldNum" sz="quarter" idx="12"/>
          </p:nvPr>
        </p:nvSpPr>
        <p:spPr/>
        <p:txBody>
          <a:bodyPr/>
          <a:lstStyle/>
          <a:p>
            <a:fld id="{4E7E9B75-DF34-4E3A-B4BA-A70CFC76CD60}" type="slidenum">
              <a:rPr lang="it-IT" smtClean="0"/>
              <a:t>7</a:t>
            </a:fld>
            <a:endParaRPr lang="it-IT"/>
          </a:p>
        </p:txBody>
      </p:sp>
    </p:spTree>
    <p:extLst>
      <p:ext uri="{BB962C8B-B14F-4D97-AF65-F5344CB8AC3E}">
        <p14:creationId xmlns:p14="http://schemas.microsoft.com/office/powerpoint/2010/main" val="27873636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I Neuroni Specchio: </a:t>
            </a:r>
            <a:r>
              <a:rPr lang="it-IT" dirty="0" err="1" smtClean="0"/>
              <a:t>Rizzolato</a:t>
            </a:r>
            <a:r>
              <a:rPr lang="it-IT" dirty="0" smtClean="0"/>
              <a:t> e Gallese</a:t>
            </a:r>
            <a:endParaRPr lang="it-IT" dirty="0"/>
          </a:p>
        </p:txBody>
      </p:sp>
      <p:sp>
        <p:nvSpPr>
          <p:cNvPr id="3" name="Segnaposto contenuto 2"/>
          <p:cNvSpPr>
            <a:spLocks noGrp="1"/>
          </p:cNvSpPr>
          <p:nvPr>
            <p:ph idx="1"/>
          </p:nvPr>
        </p:nvSpPr>
        <p:spPr/>
        <p:txBody>
          <a:bodyPr>
            <a:normAutofit fontScale="92500" lnSpcReduction="20000"/>
          </a:bodyPr>
          <a:lstStyle/>
          <a:p>
            <a:pPr algn="just"/>
            <a:r>
              <a:rPr lang="it-IT" dirty="0" smtClean="0"/>
              <a:t>Una delle nuove frontiere delle neuroscienze è quella aperta dagli studi italiani sui cosiddetti neuroni specchio.</a:t>
            </a:r>
          </a:p>
          <a:p>
            <a:pPr algn="just"/>
            <a:r>
              <a:rPr lang="it-IT" dirty="0" smtClean="0"/>
              <a:t>I neuroni specchio sono specifiche cellule nervose capaci di decodificare le azione umane e di riprodurle «come se» esse stesse le stessero compiendo.</a:t>
            </a:r>
          </a:p>
          <a:p>
            <a:pPr algn="just"/>
            <a:r>
              <a:rPr lang="it-IT" dirty="0" smtClean="0"/>
              <a:t>Questi neuroni non seguono la via «del pensiero», sono infatti collocati nell’area </a:t>
            </a:r>
            <a:r>
              <a:rPr lang="it-IT" dirty="0" err="1" smtClean="0"/>
              <a:t>pre</a:t>
            </a:r>
            <a:r>
              <a:rPr lang="it-IT" dirty="0" smtClean="0"/>
              <a:t>-motoria e hanno la funzione di progettare i movimenti del corpo. </a:t>
            </a:r>
            <a:endParaRPr lang="it-IT" dirty="0"/>
          </a:p>
        </p:txBody>
      </p:sp>
      <p:sp>
        <p:nvSpPr>
          <p:cNvPr id="4" name="Segnaposto piè di pagina 3"/>
          <p:cNvSpPr>
            <a:spLocks noGrp="1"/>
          </p:cNvSpPr>
          <p:nvPr>
            <p:ph type="ftr" sz="quarter" idx="11"/>
          </p:nvPr>
        </p:nvSpPr>
        <p:spPr/>
        <p:txBody>
          <a:bodyPr/>
          <a:lstStyle/>
          <a:p>
            <a:r>
              <a:rPr lang="it-IT" smtClean="0"/>
              <a:t>Facteo Torino aa 2021-2022 Psicologia Prof. Carlo Alberto Gallizia</a:t>
            </a:r>
            <a:endParaRPr lang="it-IT"/>
          </a:p>
        </p:txBody>
      </p:sp>
      <p:sp>
        <p:nvSpPr>
          <p:cNvPr id="5" name="Segnaposto numero diapositiva 4"/>
          <p:cNvSpPr>
            <a:spLocks noGrp="1"/>
          </p:cNvSpPr>
          <p:nvPr>
            <p:ph type="sldNum" sz="quarter" idx="12"/>
          </p:nvPr>
        </p:nvSpPr>
        <p:spPr/>
        <p:txBody>
          <a:bodyPr/>
          <a:lstStyle/>
          <a:p>
            <a:fld id="{4E7E9B75-DF34-4E3A-B4BA-A70CFC76CD60}" type="slidenum">
              <a:rPr lang="it-IT" smtClean="0"/>
              <a:t>8</a:t>
            </a:fld>
            <a:endParaRPr lang="it-IT"/>
          </a:p>
        </p:txBody>
      </p:sp>
    </p:spTree>
    <p:extLst>
      <p:ext uri="{BB962C8B-B14F-4D97-AF65-F5344CB8AC3E}">
        <p14:creationId xmlns:p14="http://schemas.microsoft.com/office/powerpoint/2010/main" val="18075238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Simulazione incarnata.</a:t>
            </a:r>
            <a:endParaRPr lang="it-IT" dirty="0"/>
          </a:p>
        </p:txBody>
      </p:sp>
      <p:sp>
        <p:nvSpPr>
          <p:cNvPr id="3" name="Segnaposto contenuto 2"/>
          <p:cNvSpPr>
            <a:spLocks noGrp="1"/>
          </p:cNvSpPr>
          <p:nvPr>
            <p:ph idx="1"/>
          </p:nvPr>
        </p:nvSpPr>
        <p:spPr/>
        <p:txBody>
          <a:bodyPr>
            <a:normAutofit fontScale="70000" lnSpcReduction="20000"/>
          </a:bodyPr>
          <a:lstStyle/>
          <a:p>
            <a:pPr algn="just"/>
            <a:r>
              <a:rPr lang="it-IT" dirty="0" smtClean="0"/>
              <a:t>Il meccanismo di azione di questi neuroni che rispecchiano i movimenti esterni è una sorta di </a:t>
            </a:r>
            <a:r>
              <a:rPr lang="it-IT" i="1" dirty="0" smtClean="0"/>
              <a:t>simulazione incarnata </a:t>
            </a:r>
            <a:r>
              <a:rPr lang="it-IT" dirty="0" smtClean="0"/>
              <a:t>in quanto si riproduce nel nostro cervello ciò che vediamo nel mondo esterno.</a:t>
            </a:r>
          </a:p>
          <a:p>
            <a:pPr algn="just"/>
            <a:r>
              <a:rPr lang="it-IT" dirty="0" smtClean="0"/>
              <a:t>I neuroni specchio si attivano in massimo grado quando osserviamo altri esseri umani e in maniera minore quando osserviamo altri esseri viventi.</a:t>
            </a:r>
          </a:p>
          <a:p>
            <a:pPr algn="just"/>
            <a:r>
              <a:rPr lang="it-IT" dirty="0" smtClean="0"/>
              <a:t>Ad esempio, se vediamo un essere umano mangiare, la corteccia </a:t>
            </a:r>
            <a:r>
              <a:rPr lang="it-IT" dirty="0" err="1" smtClean="0"/>
              <a:t>pre</a:t>
            </a:r>
            <a:r>
              <a:rPr lang="it-IT" dirty="0" smtClean="0"/>
              <a:t>-motoria della nostra bocca si attiva come se noi stessi stessimo masticando. Se osserviamo una mucca brucare questi neuroni si attivano ma molto meno.</a:t>
            </a:r>
          </a:p>
          <a:p>
            <a:pPr algn="just"/>
            <a:r>
              <a:rPr lang="it-IT" dirty="0" smtClean="0"/>
              <a:t>Osservando il movimento di altri esseri umani probabilmente non solo simuliamo dentro di noi quello che accade, ma in qualche misura noi stessi apprendiamo.</a:t>
            </a:r>
            <a:endParaRPr lang="it-IT" dirty="0"/>
          </a:p>
        </p:txBody>
      </p:sp>
      <p:sp>
        <p:nvSpPr>
          <p:cNvPr id="4" name="Segnaposto piè di pagina 3"/>
          <p:cNvSpPr>
            <a:spLocks noGrp="1"/>
          </p:cNvSpPr>
          <p:nvPr>
            <p:ph type="ftr" sz="quarter" idx="11"/>
          </p:nvPr>
        </p:nvSpPr>
        <p:spPr/>
        <p:txBody>
          <a:bodyPr/>
          <a:lstStyle/>
          <a:p>
            <a:r>
              <a:rPr lang="it-IT" smtClean="0"/>
              <a:t>Facteo Torino aa 2021-2022 Psicologia Prof. Carlo Alberto Gallizia</a:t>
            </a:r>
            <a:endParaRPr lang="it-IT"/>
          </a:p>
        </p:txBody>
      </p:sp>
      <p:sp>
        <p:nvSpPr>
          <p:cNvPr id="5" name="Segnaposto numero diapositiva 4"/>
          <p:cNvSpPr>
            <a:spLocks noGrp="1"/>
          </p:cNvSpPr>
          <p:nvPr>
            <p:ph type="sldNum" sz="quarter" idx="12"/>
          </p:nvPr>
        </p:nvSpPr>
        <p:spPr/>
        <p:txBody>
          <a:bodyPr/>
          <a:lstStyle/>
          <a:p>
            <a:fld id="{4E7E9B75-DF34-4E3A-B4BA-A70CFC76CD60}" type="slidenum">
              <a:rPr lang="it-IT" smtClean="0"/>
              <a:t>9</a:t>
            </a:fld>
            <a:endParaRPr lang="it-IT"/>
          </a:p>
        </p:txBody>
      </p:sp>
    </p:spTree>
    <p:extLst>
      <p:ext uri="{BB962C8B-B14F-4D97-AF65-F5344CB8AC3E}">
        <p14:creationId xmlns:p14="http://schemas.microsoft.com/office/powerpoint/2010/main" val="3707491534"/>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1318</Words>
  <Application>Microsoft Office PowerPoint</Application>
  <PresentationFormat>Presentazione su schermo (4:3)</PresentationFormat>
  <Paragraphs>79</Paragraphs>
  <Slides>13</Slides>
  <Notes>0</Notes>
  <HiddenSlides>0</HiddenSlides>
  <MMClips>0</MMClips>
  <ScaleCrop>false</ScaleCrop>
  <HeadingPairs>
    <vt:vector size="4" baseType="variant">
      <vt:variant>
        <vt:lpstr>Tema</vt:lpstr>
      </vt:variant>
      <vt:variant>
        <vt:i4>1</vt:i4>
      </vt:variant>
      <vt:variant>
        <vt:lpstr>Titoli diapositive</vt:lpstr>
      </vt:variant>
      <vt:variant>
        <vt:i4>13</vt:i4>
      </vt:variant>
    </vt:vector>
  </HeadingPairs>
  <TitlesOfParts>
    <vt:vector size="14" baseType="lpstr">
      <vt:lpstr>Tema di Office</vt:lpstr>
      <vt:lpstr>Psicologia, mente, cervello, neuroscienze.</vt:lpstr>
      <vt:lpstr>Mente o cervello….</vt:lpstr>
      <vt:lpstr>Mente globale o modulare?</vt:lpstr>
      <vt:lpstr>Il neomodularismo: Fodor</vt:lpstr>
      <vt:lpstr>Mappa della corteccia</vt:lpstr>
      <vt:lpstr>Reti Neurali associative</vt:lpstr>
      <vt:lpstr>Non tutto l’umano è nel pensiero.</vt:lpstr>
      <vt:lpstr>I Neuroni Specchio: Rizzolato e Gallese</vt:lpstr>
      <vt:lpstr>Simulazione incarnata.</vt:lpstr>
      <vt:lpstr>Neuroni specchio e empatia</vt:lpstr>
      <vt:lpstr>Neuroscienze e effetti della psicoterapia</vt:lpstr>
      <vt:lpstr>Psicologia e limiti….</vt:lpstr>
      <vt:lpstr>Sfide congiunte…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Psicologia, mente, cervello neuroscienze.</dc:title>
  <dc:creator>Carlo Alberto</dc:creator>
  <cp:lastModifiedBy>Carlo Alberto</cp:lastModifiedBy>
  <cp:revision>9</cp:revision>
  <dcterms:created xsi:type="dcterms:W3CDTF">2022-03-22T08:13:05Z</dcterms:created>
  <dcterms:modified xsi:type="dcterms:W3CDTF">2022-03-22T09:45:14Z</dcterms:modified>
</cp:coreProperties>
</file>