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81"/>
  </p:normalViewPr>
  <p:slideViewPr>
    <p:cSldViewPr snapToGrid="0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1DD617-ED2F-451F-F40C-FCC63CDD7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942DC60-21C6-7799-0931-10C01A721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ED7A94-9308-1409-6DE1-2DBADBC01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24A84F-2C76-BFBA-CE17-6EE7C472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362839-87CB-3A89-2B7A-35DE620DF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44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C1FA37-2F13-94BB-8071-045D8D02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F4DAC3B-A99D-35A7-6C8F-4AEE3C879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2FA81A-D0C3-9B10-5280-8D5E200F2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29A02F-C08C-B1CD-587C-071172EE8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2434B-F1F2-C48E-F38F-181CF424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68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BF77B16-C34D-B993-B6D0-6CDD5E916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A25490C-630F-00B4-E0BA-FD1B75AC5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1BAC2D-400C-0E78-1AAB-7A6A21E0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0FE5C7-694D-EEB6-A646-24C86FED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DA8BE5-0D1D-1BD0-1B75-E1BB50959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05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B8808-D5C5-A10B-9AA9-97F050626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9E518E-FAA5-19E8-F914-1387A35E3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793DB8-44CE-7F4E-2087-CFBCBAF27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4341B3-3342-6CE0-8ECA-EA44BAD94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DF26A3-D02F-4C5A-7D03-3C8432D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935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AB8A9D-AA22-CD0A-89FF-9FCD24FB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987F7D-8DDD-93DD-FB21-ED24A919E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58E4FA-9DDD-823C-22C0-37631EDC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05D40C-53CE-731D-BF19-FCC194EC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D89D8A-5CBB-596E-14D1-97CA6DFCD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661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7187AB-7628-C53D-82A7-91AB3DF2C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DC6DB6-C67E-7DC5-2F1F-F30849696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AD78A1-1C53-7B7A-C8B6-C26BA4F33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2A9A8B-574C-C26E-A0A2-C2A474CA0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F2C4E4-A29C-9FFD-43E3-E84D2E3E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11D6947-2ED1-BAE6-6CC3-AA6836E5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49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6FFAB2-52CE-ED28-9386-658E414A1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2F11DF-705B-583F-FF6E-528899BC2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87D0A7-59C1-BB2F-9875-4143CD0CB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C1CAB98-492D-BE2C-F6A7-DE000CBC4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8A7A164-1F8A-BC81-7841-1CCD7B120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AB408F7-0E75-1380-3A16-18B08B35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2F4D99E-C802-C3DA-4366-6AC2AD75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EC65C34-C009-2A0E-154D-FF526C1C2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87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285B5A-F844-652A-159D-4A0CB032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6872F40-CE62-B0B0-9D0D-FC7A69C1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06017F-02CD-36E7-2F1C-B0AF61BB8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34078F1-B316-317C-847C-636B0CF39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77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E138216-2562-A223-E361-95E8B72E4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77F4281-5DFA-511F-174B-C36E21BC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BBE26C8-4A0B-6949-2253-5FEF05F6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96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4A8D1-38A8-0E91-A77F-DC3D95F5C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545D8-80FB-02C0-2C91-B34E6D105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38C430E-43E6-4E2B-4AF9-7ED78E814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07539D4-4722-ADFB-8020-FEA206C2E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6B7571-BAC1-EA8E-CE7D-D86A53F4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53E159-E306-1876-B7BD-95824CA4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99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9AD3F1-C703-C21E-C7C8-1D83D6432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27E4852-3714-8A63-9190-72AD3A3B1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8C363D-BDD5-88CF-918D-46B532543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727FEF-40D6-C77D-2E9B-C319D522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888500-52B1-2080-A95B-8EF4D18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A5C55D-F506-93E0-5624-DC009A2B2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889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73E81F8-FB2C-DD92-1370-95D42C3D1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72E0D5-1F3F-6BF0-32DF-0F782DABA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D6E7F2-7B40-A1A7-5B41-BF8C3D19C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003AF0-33C8-7B46-8BE2-49ABBBC4DAA6}" type="datetimeFigureOut">
              <a:rPr lang="it-IT" smtClean="0"/>
              <a:t>25/09/25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4FE486-6385-1FC4-7367-3C1B354C5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C169AE-2430-AA34-BE70-A4A0C6FEB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588285-9F6F-C94B-B502-FD08B3B7628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24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92CEA1-6D61-150C-A141-4049CD07A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42768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Tipi di religione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6D7533E-D5E9-85AC-2736-0C84B93AF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9270"/>
            <a:ext cx="9144000" cy="3053254"/>
          </a:xfrm>
        </p:spPr>
        <p:txBody>
          <a:bodyPr>
            <a:normAutofit/>
          </a:bodyPr>
          <a:lstStyle/>
          <a:p>
            <a:r>
              <a:rPr lang="it-IT" sz="2800" dirty="0"/>
              <a:t>La classificazione delle religioni in base a criteri formali è un compito importante ma difficile dello studio scientifico delle religioni. La tassonomia è fondata su una determinata teoria della religione; dal punto di vista storico la questione si riconduce al problema del rapporto tra storia delle religioni e storia universale.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9864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317555-78D8-0710-26F6-FE51D314F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Primi tentativi di classificazione</a:t>
            </a: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</a:endParaRPr>
          </a:p>
          <a:p>
            <a:r>
              <a:rPr lang="it-IT" dirty="0" err="1">
                <a:solidFill>
                  <a:srgbClr val="FF0000"/>
                </a:solidFill>
              </a:rPr>
              <a:t>Tiele</a:t>
            </a:r>
            <a:r>
              <a:rPr lang="it-IT" dirty="0"/>
              <a:t> (Leida 1830 - ivi 1902). Parroco della comunità dei rimostranti (arminiani) a Rotterdam, nel 1877 ebbe la prima cattedra di storia delle religioni nell'università di Leida. </a:t>
            </a:r>
          </a:p>
          <a:p>
            <a:pPr marL="0" indent="0">
              <a:buNone/>
            </a:pPr>
            <a:r>
              <a:rPr lang="it-IT" dirty="0"/>
              <a:t>Inserisce nello schema evoluzionistico allora dominante una classificazione di origine teologica.</a:t>
            </a:r>
          </a:p>
          <a:p>
            <a:pPr marL="0" indent="0">
              <a:buNone/>
            </a:pPr>
            <a:r>
              <a:rPr lang="it-IT" dirty="0"/>
              <a:t>Alle religioni naturali (</a:t>
            </a:r>
            <a:r>
              <a:rPr lang="it-IT" dirty="0">
                <a:sym typeface="Wingdings" pitchFamily="2" charset="2"/>
              </a:rPr>
              <a:t>magia) succedono le religioni etiche ( profeti, fondatori). Nelle prime la divinità è immanente alla natura, nelle seconde è estranea alla natura. Questi due tipi di religione corrispondevano a due stadi evolutivi diversi.</a:t>
            </a:r>
          </a:p>
          <a:p>
            <a:pPr marL="0" indent="0">
              <a:buNone/>
            </a:pPr>
            <a:endParaRPr lang="it-IT" dirty="0">
              <a:sym typeface="Wingdings" pitchFamily="2" charset="2"/>
            </a:endParaRPr>
          </a:p>
          <a:p>
            <a:pPr marL="0" indent="0">
              <a:buNone/>
            </a:pPr>
            <a:endParaRPr lang="it-IT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4611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579041-610A-B901-7983-04DFCA9B9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15310"/>
            <a:ext cx="10523483" cy="58616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Verso fine Ottocento si elabora una tipologia fondamentale che domina nel Novecento. E’ quella di «religioni di salvezza».</a:t>
            </a:r>
          </a:p>
          <a:p>
            <a:r>
              <a:rPr lang="it-IT" dirty="0"/>
              <a:t>Si suddividono in due gruppi: uno nel Vicino Oriente, uno in India (qualcuno ha sintetizzato: religioni di Gerusalemme e di Benares)</a:t>
            </a:r>
          </a:p>
          <a:p>
            <a:r>
              <a:rPr lang="it-IT" dirty="0"/>
              <a:t>Il primo comprende religioni profetiche (zoroastrismo, ebraismo, cristianesimo, manicheismo), religioni misteriche (orfismo e vari culti orientali), gnosticismo. In questo gruppo la salvezza ha luogo nella dimensione del tempo.</a:t>
            </a:r>
          </a:p>
          <a:p>
            <a:r>
              <a:rPr lang="it-IT" dirty="0"/>
              <a:t>Il secondo gruppo comprende le religioni dell’India, la salvezza ha luogo nell’universo (solitamente non ci sono «salvatori» ma solo «guru, maestri».</a:t>
            </a:r>
          </a:p>
          <a:p>
            <a:r>
              <a:rPr lang="it-IT" dirty="0"/>
              <a:t>Altra tipologia è quella che distingue tra religioni etniche e religioni fondate, oppure quella tra </a:t>
            </a:r>
            <a:r>
              <a:rPr lang="it-IT" dirty="0" err="1"/>
              <a:t>r</a:t>
            </a:r>
            <a:r>
              <a:rPr lang="it-IT" dirty="0"/>
              <a:t>. storiche e </a:t>
            </a:r>
            <a:r>
              <a:rPr lang="it-IT" dirty="0" err="1"/>
              <a:t>r</a:t>
            </a:r>
            <a:r>
              <a:rPr lang="it-IT" dirty="0"/>
              <a:t>. mitiche basata sulla diversa concezione del tempo (lineare e ciclico).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30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3D1FD2-D32B-7503-41A2-8B55CCDA2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317" y="525517"/>
            <a:ext cx="10523483" cy="5651446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Concezioni pluralistiche del divino: i politeismi</a:t>
            </a:r>
          </a:p>
          <a:p>
            <a:pPr marL="0" indent="0">
              <a:buNone/>
            </a:pPr>
            <a:r>
              <a:rPr lang="it-IT" dirty="0"/>
              <a:t>Lo studio su questo tema risente dell’impronta evoluzionistica: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>
                <a:sym typeface="Wingdings" pitchFamily="2" charset="2"/>
              </a:rPr>
              <a:t> forze impersonali  varie divinità  </a:t>
            </a:r>
            <a:r>
              <a:rPr lang="it-IT" dirty="0" err="1">
                <a:sym typeface="Wingdings" pitchFamily="2" charset="2"/>
              </a:rPr>
              <a:t>monotesimo</a:t>
            </a:r>
            <a:r>
              <a:rPr lang="it-IT" dirty="0">
                <a:sym typeface="Wingdings" pitchFamily="2" charset="2"/>
              </a:rPr>
              <a:t> (rovesciato poi dall’idea del monoteismo originario di Lang e Schmidt).</a:t>
            </a:r>
          </a:p>
          <a:p>
            <a:pPr marL="0" indent="0">
              <a:buNone/>
            </a:pPr>
            <a:endParaRPr lang="it-IT" dirty="0">
              <a:sym typeface="Wingdings" pitchFamily="2" charset="2"/>
            </a:endParaRPr>
          </a:p>
          <a:p>
            <a:pPr marL="0" indent="0">
              <a:buNone/>
            </a:pPr>
            <a:r>
              <a:rPr lang="it-IT" dirty="0">
                <a:sym typeface="Wingdings" pitchFamily="2" charset="2"/>
              </a:rPr>
              <a:t>Nei politeismi classici il pantheon è ben strutturato, nei politeismi è invece poso strutturato. Inteso come pantheon organizzato in modo gerarchico e funzionale  il politeismo è presente nelle culture più avanzate.</a:t>
            </a:r>
          </a:p>
          <a:p>
            <a:pPr marL="0" indent="0">
              <a:buNone/>
            </a:pPr>
            <a:r>
              <a:rPr lang="it-IT" dirty="0">
                <a:sym typeface="Wingdings" pitchFamily="2" charset="2"/>
              </a:rPr>
              <a:t>Nel p. più antico si trova uno stretto legame con la natura (forze naturali e cosmiche), nel p. più recente il legame diventa più politico, ossia legato all’organizzazione </a:t>
            </a:r>
            <a:r>
              <a:rPr lang="it-IT">
                <a:sym typeface="Wingdings" pitchFamily="2" charset="2"/>
              </a:rPr>
              <a:t>della società.</a:t>
            </a:r>
            <a:endParaRPr lang="it-IT" dirty="0">
              <a:sym typeface="Wingdings" pitchFamily="2" charset="2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4178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E5F3AD-17C5-E178-F116-44CE65C04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95857" cy="881784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I </a:t>
            </a:r>
            <a:r>
              <a:rPr lang="it-IT" dirty="0" err="1">
                <a:solidFill>
                  <a:srgbClr val="FF0000"/>
                </a:solidFill>
              </a:rPr>
              <a:t>monotesimi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0EAFE9-BA2C-1FB3-C542-5CCF42A74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67486"/>
            <a:ext cx="10847119" cy="5225388"/>
          </a:xfrm>
        </p:spPr>
        <p:txBody>
          <a:bodyPr/>
          <a:lstStyle/>
          <a:p>
            <a:r>
              <a:rPr lang="it-IT" dirty="0"/>
              <a:t>Anche «monoteismo» è una tipica categoria interpretativa moderna; per la prima volta in un libro del 1660 dell’inglese Henri More. Fin dagli inizi il termine vuole sottolineare l’esclusività; «</a:t>
            </a:r>
            <a:r>
              <a:rPr lang="it-IT" dirty="0" err="1"/>
              <a:t>monos</a:t>
            </a:r>
            <a:r>
              <a:rPr lang="it-IT" dirty="0"/>
              <a:t>» (unum) e non «</a:t>
            </a:r>
            <a:r>
              <a:rPr lang="it-IT" dirty="0" err="1"/>
              <a:t>eis</a:t>
            </a:r>
            <a:r>
              <a:rPr lang="it-IT" dirty="0"/>
              <a:t>» (da cui deriverà enoteismo). Già dal Seicento si delineano due teorie interpretative:</a:t>
            </a:r>
          </a:p>
          <a:p>
            <a:r>
              <a:rPr lang="it-IT" dirty="0"/>
              <a:t>1) la fede monoteistica coincide con la capacità innate dell’uomo di credere in Dio.</a:t>
            </a:r>
          </a:p>
          <a:p>
            <a:r>
              <a:rPr lang="it-IT" dirty="0"/>
              <a:t>2) questa fede è il portato di un processo storico (che diventerà nell’Ottocento vera e propria evoluzione).</a:t>
            </a:r>
          </a:p>
          <a:p>
            <a:pPr marL="0" indent="0">
              <a:buNone/>
            </a:pPr>
            <a:r>
              <a:rPr lang="it-IT" dirty="0"/>
              <a:t>Si danno dei casi storici in cui in una cultura politeista un’</a:t>
            </a:r>
            <a:r>
              <a:rPr lang="it-IT" dirty="0" err="1"/>
              <a:t>elite</a:t>
            </a:r>
            <a:r>
              <a:rPr lang="it-IT" dirty="0"/>
              <a:t> ha invece una fede monoteistica.</a:t>
            </a:r>
          </a:p>
        </p:txBody>
      </p:sp>
    </p:spTree>
    <p:extLst>
      <p:ext uri="{BB962C8B-B14F-4D97-AF65-F5344CB8AC3E}">
        <p14:creationId xmlns:p14="http://schemas.microsoft.com/office/powerpoint/2010/main" val="16575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8F896D-C3C1-A19A-36AF-3181DABCE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31483" cy="858033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Monoteismo </a:t>
            </a:r>
            <a:r>
              <a:rPr lang="it-IT" dirty="0" err="1">
                <a:solidFill>
                  <a:srgbClr val="FF0000"/>
                </a:solidFill>
              </a:rPr>
              <a:t>inclusivista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5690CA-C28F-A917-5397-3855CFD03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7538"/>
            <a:ext cx="10515600" cy="4799425"/>
          </a:xfrm>
        </p:spPr>
        <p:txBody>
          <a:bodyPr/>
          <a:lstStyle/>
          <a:p>
            <a:pPr algn="just"/>
            <a:r>
              <a:rPr lang="it-IT" dirty="0"/>
              <a:t>Forme di m. </a:t>
            </a:r>
            <a:r>
              <a:rPr lang="it-IT" dirty="0" err="1"/>
              <a:t>inclusivista</a:t>
            </a:r>
            <a:r>
              <a:rPr lang="it-IT" dirty="0"/>
              <a:t> sono presenti nell’Induismo. Una corrente che considera una somma divinità onnipotente, suprema, che esiste prima di tutto; anche nel monto antico si potevano trovare forme simili (ed es. il monoteismo solare nei primi anni del III secolo).</a:t>
            </a:r>
          </a:p>
          <a:p>
            <a:pPr algn="just"/>
            <a:r>
              <a:rPr lang="it-IT" dirty="0"/>
              <a:t>Fenomeno diverso è invece, all’interno del politeismo, quella di un dio supremo che «coordina» gli altri dei, con fenomeni anche di enoteismo, che è la divinità «eletta» (magari anche solo per un periodo) di un singolo fedele.</a:t>
            </a:r>
          </a:p>
        </p:txBody>
      </p:sp>
    </p:spTree>
    <p:extLst>
      <p:ext uri="{BB962C8B-B14F-4D97-AF65-F5344CB8AC3E}">
        <p14:creationId xmlns:p14="http://schemas.microsoft.com/office/powerpoint/2010/main" val="30371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E4EF00-D64A-FC39-F497-CBE2EC7D0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Monoteismo esclusivista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19E29F-532C-05D9-58F7-194FA231A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L’emergere di un m. esclusivista è l’esito di un processo storico nel Vicino Oriente. Ad es. la rivoluzione monoteista del faraone </a:t>
            </a:r>
            <a:r>
              <a:rPr lang="it-IT" dirty="0" err="1"/>
              <a:t>Amenophi</a:t>
            </a:r>
            <a:r>
              <a:rPr lang="it-IT" dirty="0"/>
              <a:t> IV (1364-47 a. C.), una radicalizzazione di tendenze </a:t>
            </a:r>
            <a:r>
              <a:rPr lang="it-IT" dirty="0" err="1"/>
              <a:t>enoteistiche</a:t>
            </a:r>
            <a:r>
              <a:rPr lang="it-IT" dirty="0"/>
              <a:t>. Questo m. emerge in tre ambiti:</a:t>
            </a:r>
          </a:p>
          <a:p>
            <a:r>
              <a:rPr lang="it-IT" dirty="0"/>
              <a:t>1) nessun altro all’infuori di lui</a:t>
            </a:r>
          </a:p>
          <a:p>
            <a:r>
              <a:rPr lang="it-IT" dirty="0"/>
              <a:t>2) persecuzioni verso gli antichi dei</a:t>
            </a:r>
          </a:p>
          <a:p>
            <a:r>
              <a:rPr lang="it-IT" dirty="0"/>
              <a:t>3) pretesa di verità assoluta.</a:t>
            </a:r>
          </a:p>
          <a:p>
            <a:r>
              <a:rPr lang="it-IT" dirty="0"/>
              <a:t>Anche nel mondo biblico si possono osservare dei passaggi in questo senso (enoteismo </a:t>
            </a:r>
            <a:r>
              <a:rPr lang="it-IT" dirty="0">
                <a:sym typeface="Wingdings" pitchFamily="2" charset="2"/>
              </a:rPr>
              <a:t> monoteismo </a:t>
            </a:r>
            <a:r>
              <a:rPr lang="it-IT" dirty="0" err="1">
                <a:sym typeface="Wingdings" pitchFamily="2" charset="2"/>
              </a:rPr>
              <a:t>esclus</a:t>
            </a:r>
            <a:r>
              <a:rPr lang="it-IT" dirty="0">
                <a:sym typeface="Wingdings" pitchFamily="2" charset="2"/>
              </a:rPr>
              <a:t>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0288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9AA19A-623C-7A00-9576-D551CA7AB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19608" cy="917410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Alcuni caratteri del monoteismo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96A53C-7FCA-3730-419E-168EDC0C0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m. etico-storico presuppone: - un dio unico –separato dal mondo ma coinvolto nella sua storia – una sua precisa volontà – guida di tutti gli eventi.</a:t>
            </a:r>
          </a:p>
          <a:p>
            <a:r>
              <a:rPr lang="it-IT" dirty="0"/>
              <a:t>La volontà del dio è annunciata da profeta(i) o inviati e poi fissata per iscritto, il «libro sacro» con un canone preciso e una esegesi affidata a una classe di specialisti. </a:t>
            </a:r>
          </a:p>
          <a:p>
            <a:r>
              <a:rPr lang="it-IT" dirty="0"/>
              <a:t>Coloro che accettano questo m. formano la comunità dei fedeli, con propri riti (di ingresso e di «mantenimento»).</a:t>
            </a:r>
          </a:p>
          <a:p>
            <a:r>
              <a:rPr lang="it-IT" dirty="0"/>
              <a:t>L’Islam rappresenta la forma </a:t>
            </a:r>
            <a:r>
              <a:rPr lang="it-IT"/>
              <a:t>più pura di m.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71455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810</Words>
  <Application>Microsoft Macintosh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Tema di Office</vt:lpstr>
      <vt:lpstr>Tipi di religione</vt:lpstr>
      <vt:lpstr>Presentazione standard di PowerPoint</vt:lpstr>
      <vt:lpstr>Presentazione standard di PowerPoint</vt:lpstr>
      <vt:lpstr>Presentazione standard di PowerPoint</vt:lpstr>
      <vt:lpstr>I monotesimi</vt:lpstr>
      <vt:lpstr>Monoteismo inclusivista</vt:lpstr>
      <vt:lpstr>Monoteismo esclusivista</vt:lpstr>
      <vt:lpstr>Alcuni caratteri del monoteismo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paolo milani</dc:creator>
  <cp:lastModifiedBy>paolo milani</cp:lastModifiedBy>
  <cp:revision>3</cp:revision>
  <dcterms:created xsi:type="dcterms:W3CDTF">2025-09-24T15:49:06Z</dcterms:created>
  <dcterms:modified xsi:type="dcterms:W3CDTF">2025-09-25T09:43:42Z</dcterms:modified>
</cp:coreProperties>
</file>