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44BADB-0696-27FE-E8D3-631FA208B3C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A83944B-1855-154B-43E1-F5618F453D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2673A94-C73F-D7C9-A0D7-A362F99CDB8F}"/>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5" name="Segnaposto piè di pagina 4">
            <a:extLst>
              <a:ext uri="{FF2B5EF4-FFF2-40B4-BE49-F238E27FC236}">
                <a16:creationId xmlns:a16="http://schemas.microsoft.com/office/drawing/2014/main" id="{FB7255A5-7FA9-87DB-F365-55514300E00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47F34D2-8B68-4F10-AD10-1B952DE61EAE}"/>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3029281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6BDE4A-6DFA-5A77-39CD-E79046C4040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897ABF8-0AAC-7565-3FB9-FB4560497F8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648FA48-3A22-4939-84DC-C468438B7860}"/>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5" name="Segnaposto piè di pagina 4">
            <a:extLst>
              <a:ext uri="{FF2B5EF4-FFF2-40B4-BE49-F238E27FC236}">
                <a16:creationId xmlns:a16="http://schemas.microsoft.com/office/drawing/2014/main" id="{55935676-85DD-5C5B-993B-4C3D159BC4C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B39E099-7ACB-AD48-61F5-CB0A7194D9C8}"/>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1711406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AF9B7F3-F196-9BCA-4AE9-F72281799BD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DF0CD22-F13F-B11C-56DE-905CA2AA7D1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32BFACB-9716-0B95-81C9-A7B944C0916B}"/>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5" name="Segnaposto piè di pagina 4">
            <a:extLst>
              <a:ext uri="{FF2B5EF4-FFF2-40B4-BE49-F238E27FC236}">
                <a16:creationId xmlns:a16="http://schemas.microsoft.com/office/drawing/2014/main" id="{B431F3CF-65FA-F7D7-236E-8B817C53EEF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C24BC2-751C-B5E9-9C24-4225B141D3E1}"/>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3501429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44365A-8082-5482-740C-44374D4DB71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D17E434-5520-6E87-05D8-DA3DDA15589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EF607D4-E3E9-F8B6-4BFA-63A8509B196C}"/>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5" name="Segnaposto piè di pagina 4">
            <a:extLst>
              <a:ext uri="{FF2B5EF4-FFF2-40B4-BE49-F238E27FC236}">
                <a16:creationId xmlns:a16="http://schemas.microsoft.com/office/drawing/2014/main" id="{B13C956D-6AC1-C3BF-2DAD-1FDC589B955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9894FE2-F9AC-F0A5-15EA-0DF27354BEDC}"/>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1096243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4BF887-82C3-E896-B93C-EA079138B53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B1107D8-73FD-400C-9D0A-1DF2814526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6D3B7CE-DE0C-2C8D-6A52-08CFDF6FAE4E}"/>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5" name="Segnaposto piè di pagina 4">
            <a:extLst>
              <a:ext uri="{FF2B5EF4-FFF2-40B4-BE49-F238E27FC236}">
                <a16:creationId xmlns:a16="http://schemas.microsoft.com/office/drawing/2014/main" id="{DFF3C2AD-E7EB-C2F4-26BD-7A6ACB9457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57D5EFB-7E62-A900-D4CC-02425F505EE2}"/>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3448034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C8FDCA-5621-7430-EDC6-8BD54079C3F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89A9502-9C62-2938-336D-A91813E2EC8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95AEAB6-D1E8-FDBD-CB27-DEA62E39882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01ED1A7-5ADF-3D18-3B86-A25FCCDA72BF}"/>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6" name="Segnaposto piè di pagina 5">
            <a:extLst>
              <a:ext uri="{FF2B5EF4-FFF2-40B4-BE49-F238E27FC236}">
                <a16:creationId xmlns:a16="http://schemas.microsoft.com/office/drawing/2014/main" id="{511B709D-6460-C1B7-CE85-97AF4403D85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E42A2F1-68E5-3623-B745-C3DB28292FD2}"/>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479068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4AD3A5-5F91-9093-762B-8F6112C50CC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66F9057-8A26-19D7-191D-3356741D97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6A70BBF-FD31-19A7-ADEC-A79DFDFD751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6BD1E76-44FA-D85C-1BD6-437F05AC90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E5B7842-0B3B-338E-1ADC-0EFF048D32C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C2AF4D4-CAF4-D898-E637-7B17D3623294}"/>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8" name="Segnaposto piè di pagina 7">
            <a:extLst>
              <a:ext uri="{FF2B5EF4-FFF2-40B4-BE49-F238E27FC236}">
                <a16:creationId xmlns:a16="http://schemas.microsoft.com/office/drawing/2014/main" id="{89733675-3A70-5EB6-8923-09E68118086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0CC6B95-9EE2-7867-FE1C-4DCA1CFF781A}"/>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2171679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2983FB-693E-FF38-2DA6-76CD268936D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AA8774B-5F3B-5504-0841-46A6CAB94890}"/>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4" name="Segnaposto piè di pagina 3">
            <a:extLst>
              <a:ext uri="{FF2B5EF4-FFF2-40B4-BE49-F238E27FC236}">
                <a16:creationId xmlns:a16="http://schemas.microsoft.com/office/drawing/2014/main" id="{5877DB0F-F474-C1C3-A50B-351605AA5F1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F0882A3-8D0C-4C11-7328-9D814F46B2BA}"/>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2355968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78B26BD-0DA8-7396-A683-86D2B46ABADB}"/>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3" name="Segnaposto piè di pagina 2">
            <a:extLst>
              <a:ext uri="{FF2B5EF4-FFF2-40B4-BE49-F238E27FC236}">
                <a16:creationId xmlns:a16="http://schemas.microsoft.com/office/drawing/2014/main" id="{1C9B48D3-160B-953F-BD81-936F2E81E3F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F42CB029-C317-5750-BBAB-70284FC6D425}"/>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2833586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105CC3-8453-F1EE-ADB3-39C097C3DC3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FFECE01-AA25-7D64-2722-3C62FAF2BB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B6E254D-0CA9-19B9-34AB-B469E399BC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625BB5F-B847-14E5-F915-13AF5D406D5C}"/>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6" name="Segnaposto piè di pagina 5">
            <a:extLst>
              <a:ext uri="{FF2B5EF4-FFF2-40B4-BE49-F238E27FC236}">
                <a16:creationId xmlns:a16="http://schemas.microsoft.com/office/drawing/2014/main" id="{A10D8F72-ADE8-29F1-A7A2-EC3AD6543EC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FFF4C27-6120-0818-4386-9E021E112409}"/>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1183322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E3FC76-DF45-5D01-6959-59E256F3DF9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1860CD1-8DBE-1F53-919A-5BA65E3363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7F3E58D-08BF-434F-038B-5C42A12E6D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5A28E23-76E6-DF39-E499-82A161A73687}"/>
              </a:ext>
            </a:extLst>
          </p:cNvPr>
          <p:cNvSpPr>
            <a:spLocks noGrp="1"/>
          </p:cNvSpPr>
          <p:nvPr>
            <p:ph type="dt" sz="half" idx="10"/>
          </p:nvPr>
        </p:nvSpPr>
        <p:spPr/>
        <p:txBody>
          <a:bodyPr/>
          <a:lstStyle/>
          <a:p>
            <a:fld id="{D9E4B907-0196-624E-B6F3-64C786A8180B}" type="datetimeFigureOut">
              <a:rPr lang="it-IT" smtClean="0"/>
              <a:t>10/12/24</a:t>
            </a:fld>
            <a:endParaRPr lang="it-IT"/>
          </a:p>
        </p:txBody>
      </p:sp>
      <p:sp>
        <p:nvSpPr>
          <p:cNvPr id="6" name="Segnaposto piè di pagina 5">
            <a:extLst>
              <a:ext uri="{FF2B5EF4-FFF2-40B4-BE49-F238E27FC236}">
                <a16:creationId xmlns:a16="http://schemas.microsoft.com/office/drawing/2014/main" id="{A2A77FF7-B9A8-E617-2095-3F5040270EA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3C069EA-A203-1546-0615-BAF1486CCFB9}"/>
              </a:ext>
            </a:extLst>
          </p:cNvPr>
          <p:cNvSpPr>
            <a:spLocks noGrp="1"/>
          </p:cNvSpPr>
          <p:nvPr>
            <p:ph type="sldNum" sz="quarter" idx="12"/>
          </p:nvPr>
        </p:nvSpPr>
        <p:spPr/>
        <p:txBody>
          <a:bodyPr/>
          <a:lstStyle/>
          <a:p>
            <a:fld id="{0E26C2A5-F565-794C-BD46-AEE2D648E44C}" type="slidenum">
              <a:rPr lang="it-IT" smtClean="0"/>
              <a:t>‹N›</a:t>
            </a:fld>
            <a:endParaRPr lang="it-IT"/>
          </a:p>
        </p:txBody>
      </p:sp>
    </p:spTree>
    <p:extLst>
      <p:ext uri="{BB962C8B-B14F-4D97-AF65-F5344CB8AC3E}">
        <p14:creationId xmlns:p14="http://schemas.microsoft.com/office/powerpoint/2010/main" val="85480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FDB98DB-B04C-256F-F6BE-B8FAD9D352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473785B-6E85-1584-3E87-BEA5DBD4A0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34CBDAD-4E5C-A9AD-F22E-7DFDA254F2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E4B907-0196-624E-B6F3-64C786A8180B}" type="datetimeFigureOut">
              <a:rPr lang="it-IT" smtClean="0"/>
              <a:t>10/12/24</a:t>
            </a:fld>
            <a:endParaRPr lang="it-IT"/>
          </a:p>
        </p:txBody>
      </p:sp>
      <p:sp>
        <p:nvSpPr>
          <p:cNvPr id="5" name="Segnaposto piè di pagina 4">
            <a:extLst>
              <a:ext uri="{FF2B5EF4-FFF2-40B4-BE49-F238E27FC236}">
                <a16:creationId xmlns:a16="http://schemas.microsoft.com/office/drawing/2014/main" id="{6FEB41EA-0F39-6DBD-63A5-57404B47C6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6D2494EF-1BBE-16CA-7D67-7376590E20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26C2A5-F565-794C-BD46-AEE2D648E44C}" type="slidenum">
              <a:rPr lang="it-IT" smtClean="0"/>
              <a:t>‹N›</a:t>
            </a:fld>
            <a:endParaRPr lang="it-IT"/>
          </a:p>
        </p:txBody>
      </p:sp>
    </p:spTree>
    <p:extLst>
      <p:ext uri="{BB962C8B-B14F-4D97-AF65-F5344CB8AC3E}">
        <p14:creationId xmlns:p14="http://schemas.microsoft.com/office/powerpoint/2010/main" val="1083759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D45AC3-A75B-982B-3C50-E966419E405B}"/>
              </a:ext>
            </a:extLst>
          </p:cNvPr>
          <p:cNvSpPr>
            <a:spLocks noGrp="1"/>
          </p:cNvSpPr>
          <p:nvPr>
            <p:ph type="ctrTitle"/>
          </p:nvPr>
        </p:nvSpPr>
        <p:spPr/>
        <p:txBody>
          <a:bodyPr/>
          <a:lstStyle/>
          <a:p>
            <a:r>
              <a:rPr lang="it-IT" dirty="0"/>
              <a:t>Creazione e evoluzione</a:t>
            </a:r>
          </a:p>
        </p:txBody>
      </p:sp>
      <p:sp>
        <p:nvSpPr>
          <p:cNvPr id="3" name="Sottotitolo 2">
            <a:extLst>
              <a:ext uri="{FF2B5EF4-FFF2-40B4-BE49-F238E27FC236}">
                <a16:creationId xmlns:a16="http://schemas.microsoft.com/office/drawing/2014/main" id="{E224EF88-2786-EEFF-BA3E-6E1C20F509B9}"/>
              </a:ext>
            </a:extLst>
          </p:cNvPr>
          <p:cNvSpPr>
            <a:spLocks noGrp="1"/>
          </p:cNvSpPr>
          <p:nvPr>
            <p:ph type="subTitle" idx="1"/>
          </p:nvPr>
        </p:nvSpPr>
        <p:spPr/>
        <p:txBody>
          <a:bodyPr/>
          <a:lstStyle/>
          <a:p>
            <a:r>
              <a:rPr lang="it-IT" dirty="0"/>
              <a:t>Alternativa inevitabile?</a:t>
            </a:r>
          </a:p>
        </p:txBody>
      </p:sp>
    </p:spTree>
    <p:extLst>
      <p:ext uri="{BB962C8B-B14F-4D97-AF65-F5344CB8AC3E}">
        <p14:creationId xmlns:p14="http://schemas.microsoft.com/office/powerpoint/2010/main" val="36489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429D0D-3725-084E-719C-15FF619860B3}"/>
              </a:ext>
            </a:extLst>
          </p:cNvPr>
          <p:cNvSpPr>
            <a:spLocks noGrp="1"/>
          </p:cNvSpPr>
          <p:nvPr>
            <p:ph type="title"/>
          </p:nvPr>
        </p:nvSpPr>
        <p:spPr/>
        <p:txBody>
          <a:bodyPr/>
          <a:lstStyle/>
          <a:p>
            <a:r>
              <a:rPr lang="it-IT" dirty="0"/>
              <a:t>2. La figura del grande racconto e l’alternativa alla teologia naturale</a:t>
            </a:r>
          </a:p>
        </p:txBody>
      </p:sp>
      <p:sp>
        <p:nvSpPr>
          <p:cNvPr id="3" name="Segnaposto contenuto 2">
            <a:extLst>
              <a:ext uri="{FF2B5EF4-FFF2-40B4-BE49-F238E27FC236}">
                <a16:creationId xmlns:a16="http://schemas.microsoft.com/office/drawing/2014/main" id="{82400750-6EED-EB19-61E1-D78678B248EA}"/>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Veniamo così alla descrizione e comprensione più precisa di questo grande racconto.</a:t>
            </a:r>
          </a:p>
          <a:p>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Attorno a tre questioni fondamentali</a:t>
            </a:r>
            <a:r>
              <a:rPr lang="it-IT" dirty="0">
                <a:effectLst/>
              </a:rPr>
              <a:t> </a:t>
            </a:r>
            <a:endParaRPr lang="it-IT" dirty="0"/>
          </a:p>
        </p:txBody>
      </p:sp>
    </p:spTree>
    <p:extLst>
      <p:ext uri="{BB962C8B-B14F-4D97-AF65-F5344CB8AC3E}">
        <p14:creationId xmlns:p14="http://schemas.microsoft.com/office/powerpoint/2010/main" val="3743059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361926-6E55-9EFB-3FBB-C77EF61BC26C}"/>
              </a:ext>
            </a:extLst>
          </p:cNvPr>
          <p:cNvSpPr>
            <a:spLocks noGrp="1"/>
          </p:cNvSpPr>
          <p:nvPr>
            <p:ph type="title"/>
          </p:nvPr>
        </p:nvSpPr>
        <p:spPr/>
        <p:txBody>
          <a:bodyPr/>
          <a:lstStyle/>
          <a:p>
            <a:r>
              <a:rPr lang="it-IT" dirty="0"/>
              <a:t>La negazione di un progetto intenzionale </a:t>
            </a:r>
          </a:p>
        </p:txBody>
      </p:sp>
      <p:sp>
        <p:nvSpPr>
          <p:cNvPr id="3" name="Segnaposto contenuto 2">
            <a:extLst>
              <a:ext uri="{FF2B5EF4-FFF2-40B4-BE49-F238E27FC236}">
                <a16:creationId xmlns:a16="http://schemas.microsoft.com/office/drawing/2014/main" id="{8D6C9874-6E85-36E7-56FC-2FD4F1717748}"/>
              </a:ext>
            </a:extLst>
          </p:cNvPr>
          <p:cNvSpPr>
            <a:spLocks noGrp="1"/>
          </p:cNvSpPr>
          <p:nvPr>
            <p:ph idx="1"/>
          </p:nvPr>
        </p:nvSpPr>
        <p:spPr/>
        <p:txBody>
          <a:bodyPr/>
          <a:lstStyle/>
          <a:p>
            <a:r>
              <a:rPr lang="it-IT" dirty="0"/>
              <a:t>Per l’assenza di teleologia</a:t>
            </a:r>
          </a:p>
          <a:p>
            <a:r>
              <a:rPr lang="it-IT" dirty="0"/>
              <a:t>Per la presenza del male</a:t>
            </a:r>
          </a:p>
        </p:txBody>
      </p:sp>
    </p:spTree>
    <p:extLst>
      <p:ext uri="{BB962C8B-B14F-4D97-AF65-F5344CB8AC3E}">
        <p14:creationId xmlns:p14="http://schemas.microsoft.com/office/powerpoint/2010/main" val="1168880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EC94A5-9B72-B78D-F25F-9C9B84BC8DA8}"/>
              </a:ext>
            </a:extLst>
          </p:cNvPr>
          <p:cNvSpPr>
            <a:spLocks noGrp="1"/>
          </p:cNvSpPr>
          <p:nvPr>
            <p:ph type="title"/>
          </p:nvPr>
        </p:nvSpPr>
        <p:spPr/>
        <p:txBody>
          <a:bodyPr/>
          <a:lstStyle/>
          <a:p>
            <a:r>
              <a:rPr lang="it-IT" dirty="0"/>
              <a:t>Assenza di teleologia</a:t>
            </a:r>
          </a:p>
        </p:txBody>
      </p:sp>
      <p:sp>
        <p:nvSpPr>
          <p:cNvPr id="3" name="Segnaposto contenuto 2">
            <a:extLst>
              <a:ext uri="{FF2B5EF4-FFF2-40B4-BE49-F238E27FC236}">
                <a16:creationId xmlns:a16="http://schemas.microsoft.com/office/drawing/2014/main" id="{A6556A54-E957-8A7F-8C00-99BB285F9BD7}"/>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È questo un tratto primo e fondamentale: la mancanza di un fine.</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 </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Se prendiamo il racconto dall’inizio non possiamo anticipare lo sviluppo futuro; le potenzialità del momento iniziale si lasciano intravedere solo nel corso della storia (che peraltro è ancora in movimento).</a:t>
            </a:r>
          </a:p>
          <a:p>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Se prendiamo in conto la sua provvisoria attuazione conclusiva, la trama del suo svolgimento (dall’inizio fino ad oggi) diventa visibile, ma si presenta in forma complessa e contorta.</a:t>
            </a:r>
            <a:r>
              <a:rPr lang="it-IT" dirty="0">
                <a:effectLst/>
              </a:rPr>
              <a:t> </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L’assenza di finalità, tuttavia, non significa semplicemente riferimento al «caso».</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Lo sviluppo più che «</a:t>
            </a:r>
            <a:r>
              <a:rPr lang="it-IT" sz="1800" i="1" dirty="0">
                <a:effectLst/>
                <a:latin typeface="Garamond" panose="02020404030301010803" pitchFamily="18" charset="0"/>
                <a:ea typeface="Times New Roman" panose="02020603050405020304" pitchFamily="18" charset="0"/>
                <a:cs typeface="Times New Roman" panose="02020603050405020304" pitchFamily="18" charset="0"/>
              </a:rPr>
              <a:t>casuale</a:t>
            </a:r>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 è qualificato come «</a:t>
            </a:r>
            <a:r>
              <a:rPr lang="it-IT" sz="1800" i="1" dirty="0">
                <a:effectLst/>
                <a:latin typeface="Garamond" panose="02020404030301010803" pitchFamily="18" charset="0"/>
                <a:ea typeface="Times New Roman" panose="02020603050405020304" pitchFamily="18" charset="0"/>
                <a:cs typeface="Times New Roman" panose="02020603050405020304" pitchFamily="18" charset="0"/>
              </a:rPr>
              <a:t>occasionale</a:t>
            </a:r>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In analogia alle prove, al lancio dei dadi, al bricolage; secondo la logica aperta dei sistemi caotici.</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L’evoluzione è sensata, ma non progettuale.</a:t>
            </a:r>
          </a:p>
          <a:p>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Tende a produrre forme precise, anzi «forme bellissime», ma non in modo lineare</a:t>
            </a:r>
            <a:r>
              <a:rPr lang="it-IT" dirty="0">
                <a:effectLst/>
              </a:rPr>
              <a:t> </a:t>
            </a:r>
            <a:endParaRPr lang="it-IT" dirty="0"/>
          </a:p>
        </p:txBody>
      </p:sp>
    </p:spTree>
    <p:extLst>
      <p:ext uri="{BB962C8B-B14F-4D97-AF65-F5344CB8AC3E}">
        <p14:creationId xmlns:p14="http://schemas.microsoft.com/office/powerpoint/2010/main" val="1883738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E6D72A-7EE3-3358-0007-89B0CE4088AF}"/>
              </a:ext>
            </a:extLst>
          </p:cNvPr>
          <p:cNvSpPr>
            <a:spLocks noGrp="1"/>
          </p:cNvSpPr>
          <p:nvPr>
            <p:ph type="title"/>
          </p:nvPr>
        </p:nvSpPr>
        <p:spPr/>
        <p:txBody>
          <a:bodyPr/>
          <a:lstStyle/>
          <a:p>
            <a:r>
              <a:rPr lang="it-IT" dirty="0"/>
              <a:t>La presenza del male</a:t>
            </a:r>
          </a:p>
        </p:txBody>
      </p:sp>
      <p:sp>
        <p:nvSpPr>
          <p:cNvPr id="3" name="Segnaposto contenuto 2">
            <a:extLst>
              <a:ext uri="{FF2B5EF4-FFF2-40B4-BE49-F238E27FC236}">
                <a16:creationId xmlns:a16="http://schemas.microsoft.com/office/drawing/2014/main" id="{151FC299-6578-3BF8-0C4F-585463187901}"/>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Si tratta in questo caso del male fisico, riferito alla natura non alla libertà umana. </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L’evoluzione non solo è occasionale, ma comporta sofferenza (e morte).</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Ha carattere progressivo e positivo, eppure non funziona come dovrebbe; troppi viventi subiscono questo processo senza vantaggio e con sofferenza.</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Con maggiore precisione.</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lvl="1" algn="just"/>
            <a:r>
              <a:rPr lang="it-IT" sz="1400" dirty="0">
                <a:effectLst/>
                <a:latin typeface="Garamond" panose="02020404030301010803" pitchFamily="18" charset="0"/>
                <a:ea typeface="Times New Roman" panose="02020603050405020304" pitchFamily="18" charset="0"/>
                <a:cs typeface="Garamond" panose="02020404030301010803" pitchFamily="18" charset="0"/>
              </a:rPr>
              <a:t>Non si afferma che ci sia solo sofferenza, piuttosto che la sofferenza non manca mai.</a:t>
            </a:r>
            <a:endParaRPr lang="it-IT" sz="1400" dirty="0">
              <a:effectLst/>
              <a:latin typeface="Garamond" panose="02020404030301010803" pitchFamily="18" charset="0"/>
              <a:ea typeface="Times New Roman" panose="02020603050405020304" pitchFamily="18" charset="0"/>
              <a:cs typeface="Times New Roman" panose="02020603050405020304" pitchFamily="18" charset="0"/>
            </a:endParaRPr>
          </a:p>
          <a:p>
            <a:pPr lvl="1"/>
            <a:r>
              <a:rPr lang="it-IT" sz="1400" dirty="0">
                <a:effectLst/>
                <a:latin typeface="Garamond" panose="02020404030301010803" pitchFamily="18" charset="0"/>
                <a:ea typeface="Times New Roman" panose="02020603050405020304" pitchFamily="18" charset="0"/>
                <a:cs typeface="Garamond" panose="02020404030301010803" pitchFamily="18" charset="0"/>
              </a:rPr>
              <a:t>Se ci si limita ad uno sguardo immediato (dove l’immagine del mondo resta fissa nelle sue forme) tutto sembra ordinato; ma se si osserva in modo analitico (prendendo in conto i singoli viventi e la loro vicenda) allora il mondo assume tutt’altra figura; l’ordine non viene perso, ma risulta di fatto molto incompleto e turbato</a:t>
            </a:r>
            <a:r>
              <a:rPr lang="it-IT" dirty="0">
                <a:effectLst/>
              </a:rPr>
              <a:t> </a:t>
            </a:r>
            <a:endParaRPr lang="it-IT" dirty="0"/>
          </a:p>
        </p:txBody>
      </p:sp>
    </p:spTree>
    <p:extLst>
      <p:ext uri="{BB962C8B-B14F-4D97-AF65-F5344CB8AC3E}">
        <p14:creationId xmlns:p14="http://schemas.microsoft.com/office/powerpoint/2010/main" val="2237216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D4F5AF-7F6F-F31A-EAAC-F3A48B5F6811}"/>
              </a:ext>
            </a:extLst>
          </p:cNvPr>
          <p:cNvSpPr>
            <a:spLocks noGrp="1"/>
          </p:cNvSpPr>
          <p:nvPr>
            <p:ph type="title"/>
          </p:nvPr>
        </p:nvSpPr>
        <p:spPr/>
        <p:txBody>
          <a:bodyPr/>
          <a:lstStyle/>
          <a:p>
            <a:r>
              <a:rPr lang="it-IT" dirty="0"/>
              <a:t>Dunque: assenza di un progetto intenzionale</a:t>
            </a:r>
          </a:p>
        </p:txBody>
      </p:sp>
      <p:sp>
        <p:nvSpPr>
          <p:cNvPr id="3" name="Segnaposto contenuto 2">
            <a:extLst>
              <a:ext uri="{FF2B5EF4-FFF2-40B4-BE49-F238E27FC236}">
                <a16:creationId xmlns:a16="http://schemas.microsoft.com/office/drawing/2014/main" id="{6A79A346-7F0E-F163-BF56-048A73C1C7D4}"/>
              </a:ext>
            </a:extLst>
          </p:cNvPr>
          <p:cNvSpPr>
            <a:spLocks noGrp="1"/>
          </p:cNvSpPr>
          <p:nvPr>
            <p:ph idx="1"/>
          </p:nvPr>
        </p:nvSpPr>
        <p:spPr/>
        <p:txBody>
          <a:bodyPr/>
          <a:lstStyle/>
          <a:p>
            <a:r>
              <a:rPr lang="it-IT" sz="1800" dirty="0">
                <a:effectLst/>
                <a:latin typeface="Garamond" panose="02020404030301010803" pitchFamily="18" charset="0"/>
                <a:ea typeface="Times New Roman" panose="02020603050405020304" pitchFamily="18" charset="0"/>
                <a:cs typeface="Garamond" panose="02020404030301010803" pitchFamily="18" charset="0"/>
              </a:rPr>
              <a:t>Una teoria fondata sulla osservazione realistica della storia naturale</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Una teoria che coinvolge nel problema la natura stessa</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Una teoria alternativa al racconto biblico teologico</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E in questo contesto sono coinvolti sia l’uomo che Dio</a:t>
            </a:r>
            <a:r>
              <a:rPr lang="it-IT" dirty="0">
                <a:effectLst/>
              </a:rPr>
              <a:t> </a:t>
            </a:r>
            <a:endParaRPr lang="it-IT" dirty="0"/>
          </a:p>
        </p:txBody>
      </p:sp>
    </p:spTree>
    <p:extLst>
      <p:ext uri="{BB962C8B-B14F-4D97-AF65-F5344CB8AC3E}">
        <p14:creationId xmlns:p14="http://schemas.microsoft.com/office/powerpoint/2010/main" val="3139594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D59EA0-E210-9F9C-D2F5-C89C9020085C}"/>
              </a:ext>
            </a:extLst>
          </p:cNvPr>
          <p:cNvSpPr>
            <a:spLocks noGrp="1"/>
          </p:cNvSpPr>
          <p:nvPr>
            <p:ph type="title"/>
          </p:nvPr>
        </p:nvSpPr>
        <p:spPr/>
        <p:txBody>
          <a:bodyPr/>
          <a:lstStyle/>
          <a:p>
            <a:r>
              <a:rPr lang="it-IT" dirty="0"/>
              <a:t>B. Interpretazione naturalistica dell’antropologico</a:t>
            </a:r>
          </a:p>
        </p:txBody>
      </p:sp>
      <p:sp>
        <p:nvSpPr>
          <p:cNvPr id="3" name="Segnaposto contenuto 2">
            <a:extLst>
              <a:ext uri="{FF2B5EF4-FFF2-40B4-BE49-F238E27FC236}">
                <a16:creationId xmlns:a16="http://schemas.microsoft.com/office/drawing/2014/main" id="{1C9A9301-F29F-B2E5-27D0-75F4BA79FE97}"/>
              </a:ext>
            </a:extLst>
          </p:cNvPr>
          <p:cNvSpPr>
            <a:spLocks noGrp="1"/>
          </p:cNvSpPr>
          <p:nvPr>
            <p:ph idx="1"/>
          </p:nvPr>
        </p:nvSpPr>
        <p:spPr/>
        <p:txBody>
          <a:bodyPr/>
          <a:lstStyle/>
          <a:p>
            <a:r>
              <a:rPr lang="it-IT" sz="1800" dirty="0">
                <a:effectLst/>
                <a:latin typeface="Garamond" panose="02020404030301010803" pitchFamily="18" charset="0"/>
                <a:ea typeface="Times New Roman" panose="02020603050405020304" pitchFamily="18" charset="0"/>
                <a:cs typeface="Garamond" panose="02020404030301010803" pitchFamily="18" charset="0"/>
              </a:rPr>
              <a:t>Si opera una precisa e radicale «</a:t>
            </a:r>
            <a:r>
              <a:rPr lang="it-IT" sz="1800" i="1" dirty="0">
                <a:effectLst/>
                <a:latin typeface="Garamond" panose="02020404030301010803" pitchFamily="18" charset="0"/>
                <a:ea typeface="Times New Roman" panose="02020603050405020304" pitchFamily="18" charset="0"/>
                <a:cs typeface="Garamond" panose="02020404030301010803" pitchFamily="18" charset="0"/>
              </a:rPr>
              <a:t>naturalizzazione</a:t>
            </a:r>
            <a:r>
              <a:rPr lang="it-IT" sz="1800" dirty="0">
                <a:effectLst/>
                <a:latin typeface="Garamond" panose="02020404030301010803" pitchFamily="18" charset="0"/>
                <a:ea typeface="Times New Roman" panose="02020603050405020304" pitchFamily="18" charset="0"/>
                <a:cs typeface="Garamond" panose="02020404030301010803" pitchFamily="18" charset="0"/>
              </a:rPr>
              <a:t>» dell’uomo.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028830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AFCE3F-074B-1B0C-3FFD-E8B0A55326CA}"/>
              </a:ext>
            </a:extLst>
          </p:cNvPr>
          <p:cNvSpPr>
            <a:spLocks noGrp="1"/>
          </p:cNvSpPr>
          <p:nvPr>
            <p:ph type="title"/>
          </p:nvPr>
        </p:nvSpPr>
        <p:spPr/>
        <p:txBody>
          <a:bodyPr/>
          <a:lstStyle/>
          <a:p>
            <a:r>
              <a:rPr lang="it-IT" dirty="0"/>
              <a:t>Il contesto del discorso antropologico</a:t>
            </a:r>
          </a:p>
        </p:txBody>
      </p:sp>
      <p:sp>
        <p:nvSpPr>
          <p:cNvPr id="3" name="Segnaposto contenuto 2">
            <a:extLst>
              <a:ext uri="{FF2B5EF4-FFF2-40B4-BE49-F238E27FC236}">
                <a16:creationId xmlns:a16="http://schemas.microsoft.com/office/drawing/2014/main" id="{E464293B-7F23-8740-33EE-B9F0E56AFC2F}"/>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È costituito, sinteticamente, dalla natura intesa come modificazione delle forme viventi per selezione naturale; questa natura occupa tutto lo spazio della realtà, ed è all’interno di questo spazio e come sua espressione che emerge l’uomo.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Non c’è ragione di pensare che l’ultimo arrivato nello sviluppo dell’evoluzione possa essere sottratto alle leggi che la esprimono</a:t>
            </a:r>
            <a:r>
              <a:rPr lang="it-IT" dirty="0">
                <a:effectLst/>
              </a:rPr>
              <a:t> </a:t>
            </a:r>
            <a:endParaRPr lang="it-IT" dirty="0"/>
          </a:p>
        </p:txBody>
      </p:sp>
    </p:spTree>
    <p:extLst>
      <p:ext uri="{BB962C8B-B14F-4D97-AF65-F5344CB8AC3E}">
        <p14:creationId xmlns:p14="http://schemas.microsoft.com/office/powerpoint/2010/main" val="1482860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B62924-E154-82E2-A95C-D1E112538F3D}"/>
              </a:ext>
            </a:extLst>
          </p:cNvPr>
          <p:cNvSpPr>
            <a:spLocks noGrp="1"/>
          </p:cNvSpPr>
          <p:nvPr>
            <p:ph type="title"/>
          </p:nvPr>
        </p:nvSpPr>
        <p:spPr/>
        <p:txBody>
          <a:bodyPr/>
          <a:lstStyle/>
          <a:p>
            <a:r>
              <a:rPr lang="it-IT" dirty="0"/>
              <a:t>La figura dell’antropologico</a:t>
            </a:r>
          </a:p>
        </p:txBody>
      </p:sp>
      <p:sp>
        <p:nvSpPr>
          <p:cNvPr id="3" name="Segnaposto contenuto 2">
            <a:extLst>
              <a:ext uri="{FF2B5EF4-FFF2-40B4-BE49-F238E27FC236}">
                <a16:creationId xmlns:a16="http://schemas.microsoft.com/office/drawing/2014/main" id="{63684DB8-77A5-57A8-ED55-70E104D36C2A}"/>
              </a:ext>
            </a:extLst>
          </p:cNvPr>
          <p:cNvSpPr>
            <a:spLocks noGrp="1"/>
          </p:cNvSpPr>
          <p:nvPr>
            <p:ph idx="1"/>
          </p:nvPr>
        </p:nvSpPr>
        <p:spPr/>
        <p:txBody>
          <a:bodyPr>
            <a:normAutofit/>
          </a:bodyPr>
          <a:lstStyle/>
          <a:p>
            <a:r>
              <a:rPr lang="it-IT" sz="1800" dirty="0">
                <a:effectLst/>
                <a:latin typeface="Garamond" panose="02020404030301010803" pitchFamily="18" charset="0"/>
                <a:ea typeface="Times New Roman" panose="02020603050405020304" pitchFamily="18" charset="0"/>
                <a:cs typeface="Garamond" panose="02020404030301010803" pitchFamily="18" charset="0"/>
              </a:rPr>
              <a:t>L’uomo costituisce certo una forma vivente eccelsa, ma non il fine a cui tende l’evoluzione</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L’uomo è differente dagli altri animali, ma in termini quantitativi; nonostante la coscienza e la libertà relativa all’esperienza etica</a:t>
            </a:r>
            <a:r>
              <a:rPr lang="it-IT" dirty="0">
                <a:effectLst/>
              </a:rPr>
              <a:t> </a:t>
            </a: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Ne nasce una concezione «naturalistica» (materialista) singolare, che in termini più indicativi può essere qualificata come «laica» (come un umanesimo laico).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dirty="0"/>
              <a:t>In conclusione</a:t>
            </a:r>
          </a:p>
          <a:p>
            <a:pPr lvl="1"/>
            <a:r>
              <a:rPr lang="it-IT" sz="1800" dirty="0">
                <a:effectLst/>
                <a:latin typeface="Garamond" panose="02020404030301010803" pitchFamily="18" charset="0"/>
                <a:ea typeface="Times New Roman" panose="02020603050405020304" pitchFamily="18" charset="0"/>
                <a:cs typeface="Garamond" panose="02020404030301010803" pitchFamily="18" charset="0"/>
              </a:rPr>
              <a:t>Nel confronto con la tradizione teologica e filosofica del passato si ritiene di potere mantenere una concezione elevata dell’antropologico, evitando nello stesso tempo i difetti della tendenza spiritualizzante e del dualismo</a:t>
            </a:r>
            <a:r>
              <a:rPr lang="it-IT" dirty="0">
                <a:effectLst/>
              </a:rPr>
              <a:t> </a:t>
            </a:r>
            <a:endParaRPr lang="it-IT" dirty="0"/>
          </a:p>
        </p:txBody>
      </p:sp>
    </p:spTree>
    <p:extLst>
      <p:ext uri="{BB962C8B-B14F-4D97-AF65-F5344CB8AC3E}">
        <p14:creationId xmlns:p14="http://schemas.microsoft.com/office/powerpoint/2010/main" val="6130666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91AED7-97E0-B54C-A98F-39FC05B4128E}"/>
              </a:ext>
            </a:extLst>
          </p:cNvPr>
          <p:cNvSpPr>
            <a:spLocks noGrp="1"/>
          </p:cNvSpPr>
          <p:nvPr>
            <p:ph type="title"/>
          </p:nvPr>
        </p:nvSpPr>
        <p:spPr/>
        <p:txBody>
          <a:bodyPr/>
          <a:lstStyle/>
          <a:p>
            <a:r>
              <a:rPr lang="it-IT" dirty="0"/>
              <a:t>C. Fine del discorso su Dio per </a:t>
            </a:r>
            <a:r>
              <a:rPr lang="it-IT" dirty="0" err="1"/>
              <a:t>irrelevanza</a:t>
            </a:r>
            <a:endParaRPr lang="it-IT" dirty="0"/>
          </a:p>
        </p:txBody>
      </p:sp>
      <p:sp>
        <p:nvSpPr>
          <p:cNvPr id="3" name="Segnaposto contenuto 2">
            <a:extLst>
              <a:ext uri="{FF2B5EF4-FFF2-40B4-BE49-F238E27FC236}">
                <a16:creationId xmlns:a16="http://schemas.microsoft.com/office/drawing/2014/main" id="{C9CFF68C-ACC4-CA1A-E648-8E69BF00F5F8}"/>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La «</a:t>
            </a:r>
            <a:r>
              <a:rPr lang="it-IT" sz="1800" i="1" dirty="0">
                <a:effectLst/>
                <a:latin typeface="Garamond" panose="02020404030301010803" pitchFamily="18" charset="0"/>
                <a:ea typeface="Times New Roman" panose="02020603050405020304" pitchFamily="18" charset="0"/>
                <a:cs typeface="Garamond" panose="02020404030301010803" pitchFamily="18" charset="0"/>
              </a:rPr>
              <a:t>selezione naturale</a:t>
            </a:r>
            <a:r>
              <a:rPr lang="it-IT" sz="1800" dirty="0">
                <a:effectLst/>
                <a:latin typeface="Garamond" panose="02020404030301010803" pitchFamily="18" charset="0"/>
                <a:ea typeface="Times New Roman" panose="02020603050405020304" pitchFamily="18" charset="0"/>
                <a:cs typeface="Garamond" panose="02020404030301010803" pitchFamily="18" charset="0"/>
              </a:rPr>
              <a:t>» sostituisce la «</a:t>
            </a:r>
            <a:r>
              <a:rPr lang="it-IT" sz="1800" i="1" dirty="0">
                <a:effectLst/>
                <a:latin typeface="Garamond" panose="02020404030301010803" pitchFamily="18" charset="0"/>
                <a:ea typeface="Times New Roman" panose="02020603050405020304" pitchFamily="18" charset="0"/>
                <a:cs typeface="Garamond" panose="02020404030301010803" pitchFamily="18" charset="0"/>
              </a:rPr>
              <a:t>teologia naturale</a:t>
            </a:r>
            <a:r>
              <a:rPr lang="it-IT" sz="1800" dirty="0">
                <a:effectLst/>
                <a:latin typeface="Garamond" panose="02020404030301010803" pitchFamily="18" charset="0"/>
                <a:ea typeface="Times New Roman" panose="02020603050405020304" pitchFamily="18" charset="0"/>
                <a:cs typeface="Garamond" panose="02020404030301010803" pitchFamily="18" charset="0"/>
              </a:rPr>
              <a:t>».</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Nella natura, intesa come mutazione delle forme viventi per selezione naturale, non c’è alcun posto per Dio, né c’è qualche esigenza che ne richieda la presenza.</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Anzi, ci sono ragioni per metterne in dubbio l’azione e l’esistenza</a:t>
            </a:r>
            <a:r>
              <a:rPr lang="it-IT" dirty="0">
                <a:effectLst/>
              </a:rPr>
              <a:t> </a:t>
            </a:r>
            <a:endParaRPr lang="it-IT" dirty="0"/>
          </a:p>
        </p:txBody>
      </p:sp>
    </p:spTree>
    <p:extLst>
      <p:ext uri="{BB962C8B-B14F-4D97-AF65-F5344CB8AC3E}">
        <p14:creationId xmlns:p14="http://schemas.microsoft.com/office/powerpoint/2010/main" val="1560811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729D0D-9759-FDDB-0721-DE0A452FAFC1}"/>
              </a:ext>
            </a:extLst>
          </p:cNvPr>
          <p:cNvSpPr>
            <a:spLocks noGrp="1"/>
          </p:cNvSpPr>
          <p:nvPr>
            <p:ph type="title"/>
          </p:nvPr>
        </p:nvSpPr>
        <p:spPr/>
        <p:txBody>
          <a:bodyPr/>
          <a:lstStyle/>
          <a:p>
            <a:r>
              <a:rPr lang="it-IT" dirty="0"/>
              <a:t>Il contesto del discorso teologico</a:t>
            </a:r>
          </a:p>
        </p:txBody>
      </p:sp>
      <p:sp>
        <p:nvSpPr>
          <p:cNvPr id="3" name="Segnaposto contenuto 2">
            <a:extLst>
              <a:ext uri="{FF2B5EF4-FFF2-40B4-BE49-F238E27FC236}">
                <a16:creationId xmlns:a16="http://schemas.microsoft.com/office/drawing/2014/main" id="{1BC2B931-9EAB-6273-11CF-F95C12579DE6}"/>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La natura e la sua esplicazione evolutiva costituiscono il tutto della realtà, e non necessità di completamenti (neppure con domande metafisiche, che in ogni caso dovrebbero essere risolte prendendo in conto lo sviluppo reale del mondo).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Il passaggio dalla teologia naturale alla selezione naturale avviene nel modo preciso per cui la selezione naturale (l’evoluzione) soppianta e sostituisce la teologia naturale (creazione ad opera di Dio); dalla dualità di mondo e Dio (natura creata e creatore) si passa alla unità della natura (la natura e la sua realistica dinamica).</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La questione di Dio muore di morte naturale, per estenuazione e irrilevanza.</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Con una operazione critica che pratica il rasoio di Occam</a:t>
            </a:r>
            <a:r>
              <a:rPr lang="it-IT" dirty="0">
                <a:effectLst/>
              </a:rPr>
              <a:t> </a:t>
            </a:r>
            <a:endParaRPr lang="it-IT" dirty="0"/>
          </a:p>
        </p:txBody>
      </p:sp>
    </p:spTree>
    <p:extLst>
      <p:ext uri="{BB962C8B-B14F-4D97-AF65-F5344CB8AC3E}">
        <p14:creationId xmlns:p14="http://schemas.microsoft.com/office/powerpoint/2010/main" val="3904958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BB9D80-F7DB-B977-8084-FAEEB2F94AB9}"/>
              </a:ext>
            </a:extLst>
          </p:cNvPr>
          <p:cNvSpPr>
            <a:spLocks noGrp="1"/>
          </p:cNvSpPr>
          <p:nvPr>
            <p:ph type="title"/>
          </p:nvPr>
        </p:nvSpPr>
        <p:spPr/>
        <p:txBody>
          <a:bodyPr/>
          <a:lstStyle/>
          <a:p>
            <a:r>
              <a:rPr lang="it-IT" dirty="0"/>
              <a:t>Uno sguardo teologico sull’origine dell’uomo</a:t>
            </a:r>
          </a:p>
        </p:txBody>
      </p:sp>
      <p:sp>
        <p:nvSpPr>
          <p:cNvPr id="3" name="Segnaposto contenuto 2">
            <a:extLst>
              <a:ext uri="{FF2B5EF4-FFF2-40B4-BE49-F238E27FC236}">
                <a16:creationId xmlns:a16="http://schemas.microsoft.com/office/drawing/2014/main" id="{6A6068A9-1638-5A31-2309-BBE5B35A7DDF}"/>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Precisiamo le realtà a confronto.</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«Evoluzione» e «teologia naturale» (creazione).</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Due grandi racconti che interpretano in modo differente il senso del mondo.</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Una alternativa, ma non inevitabile.</a:t>
            </a:r>
          </a:p>
          <a:p>
            <a:endParaRPr lang="it-IT" dirty="0"/>
          </a:p>
        </p:txBody>
      </p:sp>
    </p:spTree>
    <p:extLst>
      <p:ext uri="{BB962C8B-B14F-4D97-AF65-F5344CB8AC3E}">
        <p14:creationId xmlns:p14="http://schemas.microsoft.com/office/powerpoint/2010/main" val="823708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D24B2E-B61D-6CCF-BAE2-8D48B9B54F94}"/>
              </a:ext>
            </a:extLst>
          </p:cNvPr>
          <p:cNvSpPr>
            <a:spLocks noGrp="1"/>
          </p:cNvSpPr>
          <p:nvPr>
            <p:ph type="title"/>
          </p:nvPr>
        </p:nvSpPr>
        <p:spPr/>
        <p:txBody>
          <a:bodyPr/>
          <a:lstStyle/>
          <a:p>
            <a:r>
              <a:rPr lang="it-IT" dirty="0"/>
              <a:t>Il rifiuto del discorso su Dio</a:t>
            </a:r>
          </a:p>
        </p:txBody>
      </p:sp>
      <p:sp>
        <p:nvSpPr>
          <p:cNvPr id="3" name="Segnaposto contenuto 2">
            <a:extLst>
              <a:ext uri="{FF2B5EF4-FFF2-40B4-BE49-F238E27FC236}">
                <a16:creationId xmlns:a16="http://schemas.microsoft.com/office/drawing/2014/main" id="{D868DE28-C118-5049-6F21-2CC7C08ABB3D}"/>
              </a:ext>
            </a:extLst>
          </p:cNvPr>
          <p:cNvSpPr>
            <a:spLocks noGrp="1"/>
          </p:cNvSpPr>
          <p:nvPr>
            <p:ph idx="1"/>
          </p:nvPr>
        </p:nvSpPr>
        <p:spPr/>
        <p:txBody>
          <a:bodyPr>
            <a:normAutofit/>
          </a:bodyPr>
          <a:lstStyle/>
          <a:p>
            <a:r>
              <a:rPr lang="it-IT" sz="1800" dirty="0">
                <a:effectLst/>
                <a:latin typeface="Garamond" panose="02020404030301010803" pitchFamily="18" charset="0"/>
                <a:ea typeface="Times New Roman" panose="02020603050405020304" pitchFamily="18" charset="0"/>
                <a:cs typeface="Garamond" panose="02020404030301010803" pitchFamily="18" charset="0"/>
              </a:rPr>
              <a:t>A rendere ulteriormente improbabile il discorso su Dio (nel confronto critico con coloro che lo difendono) contribuiscono le questioni specifiche già ricordate, vale a dire l’assenza di un disegno intenzionale e la presenza del male</a:t>
            </a:r>
            <a:r>
              <a:rPr lang="it-IT" dirty="0">
                <a:effectLst/>
              </a:rPr>
              <a:t> </a:t>
            </a: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Prendiamo pure in conto la questione che un progetto rimanda ad un progettatore.</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Se ci limitiamo alla domanda metafisica generale delle cause (la realtà deve avere una causa), allora un posto per Dio sembra in qualche modo proponibile (lo riconosceva anche Darwin, come una convinzione che «in seguito, dopo molti alti e bassi, si è gradualmente indebolita»,</a:t>
            </a:r>
            <a:r>
              <a:rPr lang="it-IT" sz="1800" i="1" dirty="0">
                <a:effectLst/>
                <a:latin typeface="Garamond" panose="02020404030301010803" pitchFamily="18" charset="0"/>
                <a:ea typeface="Times New Roman" panose="02020603050405020304" pitchFamily="18" charset="0"/>
                <a:cs typeface="Garamond" panose="02020404030301010803" pitchFamily="18" charset="0"/>
              </a:rPr>
              <a:t> Autobiografia</a:t>
            </a:r>
            <a:r>
              <a:rPr lang="it-IT" sz="1800" dirty="0">
                <a:effectLst/>
                <a:latin typeface="Garamond" panose="02020404030301010803" pitchFamily="18" charset="0"/>
                <a:ea typeface="Times New Roman" panose="02020603050405020304" pitchFamily="18" charset="0"/>
                <a:cs typeface="Garamond" panose="02020404030301010803" pitchFamily="18" charset="0"/>
              </a:rPr>
              <a:t> 74).</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Ma se, con maggiore precisione, prendiamo in conto la forma realistica dello sviluppo evolutivo, allora nei confronti di Dio sorgono obiezioni molto più solide, proprio nei confronti della sua intelligenza, onnipotenza e bontà di Creatore.</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6895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D24B2E-B61D-6CCF-BAE2-8D48B9B54F94}"/>
              </a:ext>
            </a:extLst>
          </p:cNvPr>
          <p:cNvSpPr>
            <a:spLocks noGrp="1"/>
          </p:cNvSpPr>
          <p:nvPr>
            <p:ph type="title"/>
          </p:nvPr>
        </p:nvSpPr>
        <p:spPr/>
        <p:txBody>
          <a:bodyPr/>
          <a:lstStyle/>
          <a:p>
            <a:r>
              <a:rPr lang="it-IT" dirty="0"/>
              <a:t>Il rifiuto del discorso su Dio</a:t>
            </a:r>
          </a:p>
        </p:txBody>
      </p:sp>
      <p:sp>
        <p:nvSpPr>
          <p:cNvPr id="3" name="Segnaposto contenuto 2">
            <a:extLst>
              <a:ext uri="{FF2B5EF4-FFF2-40B4-BE49-F238E27FC236}">
                <a16:creationId xmlns:a16="http://schemas.microsoft.com/office/drawing/2014/main" id="{D868DE28-C118-5049-6F21-2CC7C08ABB3D}"/>
              </a:ext>
            </a:extLst>
          </p:cNvPr>
          <p:cNvSpPr>
            <a:spLocks noGrp="1"/>
          </p:cNvSpPr>
          <p:nvPr>
            <p:ph idx="1"/>
          </p:nvPr>
        </p:nvSpPr>
        <p:spPr/>
        <p:txBody>
          <a:bodyPr>
            <a:normAutofit/>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Una progettazione di questo tipo (se, cioè, lo sviluppo evolutivo realistico deve essere pensato come progetto) non è degna di Dio e delle qualità che Dio deve avere (per comune riconoscimento).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Dobbiamo allora realisticamente concludere che dal momento che il progetto non c’è (perché non si vede) non è neppure il caso di farsi la questione del progettatore.</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La convinzione di un Dio creatore intelligente, efficace e buono si rivela alla fine come risultato di una costruzione antropologica soggettiva, che risponde ad un desiderio umano (di senso, di intelligenza e di bontà), ma che non corrisponde alla forma reale del mondo.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Cfr. Darwin.</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Cfr. T. Pievani</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Cfr. E. </a:t>
            </a:r>
            <a:r>
              <a:rPr lang="it-IT" sz="1800" dirty="0" err="1">
                <a:effectLst/>
                <a:latin typeface="Garamond" panose="02020404030301010803" pitchFamily="18" charset="0"/>
                <a:ea typeface="Times New Roman" panose="02020603050405020304" pitchFamily="18" charset="0"/>
                <a:cs typeface="Garamond" panose="02020404030301010803" pitchFamily="18" charset="0"/>
              </a:rPr>
              <a:t>Lecaldano</a:t>
            </a:r>
            <a:r>
              <a:rPr lang="it-IT" dirty="0">
                <a:effectLst/>
              </a:rPr>
              <a:t> </a:t>
            </a:r>
            <a:endParaRPr lang="it-IT" dirty="0"/>
          </a:p>
        </p:txBody>
      </p:sp>
    </p:spTree>
    <p:extLst>
      <p:ext uri="{BB962C8B-B14F-4D97-AF65-F5344CB8AC3E}">
        <p14:creationId xmlns:p14="http://schemas.microsoft.com/office/powerpoint/2010/main" val="3134881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4CE599-4341-0B55-8568-E5734CE1A83A}"/>
              </a:ext>
            </a:extLst>
          </p:cNvPr>
          <p:cNvSpPr>
            <a:spLocks noGrp="1"/>
          </p:cNvSpPr>
          <p:nvPr>
            <p:ph type="title"/>
          </p:nvPr>
        </p:nvSpPr>
        <p:spPr/>
        <p:txBody>
          <a:bodyPr/>
          <a:lstStyle/>
          <a:p>
            <a:r>
              <a:rPr lang="it-IT" dirty="0"/>
              <a:t>3. Accenni esplicativi</a:t>
            </a:r>
          </a:p>
        </p:txBody>
      </p:sp>
      <p:sp>
        <p:nvSpPr>
          <p:cNvPr id="3" name="Segnaposto contenuto 2">
            <a:extLst>
              <a:ext uri="{FF2B5EF4-FFF2-40B4-BE49-F238E27FC236}">
                <a16:creationId xmlns:a16="http://schemas.microsoft.com/office/drawing/2014/main" id="{41CCEFB3-9815-8AC2-479E-E631637B3819}"/>
              </a:ext>
            </a:extLst>
          </p:cNvPr>
          <p:cNvSpPr>
            <a:spLocks noGrp="1"/>
          </p:cNvSpPr>
          <p:nvPr>
            <p:ph idx="1"/>
          </p:nvPr>
        </p:nvSpPr>
        <p:spPr/>
        <p:txBody>
          <a:bodyPr/>
          <a:lstStyle/>
          <a:p>
            <a:r>
              <a:rPr lang="it-IT" sz="1800" dirty="0">
                <a:effectLst/>
                <a:latin typeface="Garamond" panose="02020404030301010803" pitchFamily="18" charset="0"/>
                <a:ea typeface="Times New Roman" panose="02020603050405020304" pitchFamily="18" charset="0"/>
                <a:cs typeface="Garamond" panose="02020404030301010803" pitchFamily="18" charset="0"/>
              </a:rPr>
              <a:t>Esplicitiamo il discorso in relazione alle due fondamentali questioni.</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773912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469B50-8A7D-AA18-D18E-35E146AD319C}"/>
              </a:ext>
            </a:extLst>
          </p:cNvPr>
          <p:cNvSpPr>
            <a:spLocks noGrp="1"/>
          </p:cNvSpPr>
          <p:nvPr>
            <p:ph type="title"/>
          </p:nvPr>
        </p:nvSpPr>
        <p:spPr/>
        <p:txBody>
          <a:bodyPr/>
          <a:lstStyle/>
          <a:p>
            <a:r>
              <a:rPr lang="it-IT" dirty="0"/>
              <a:t>Un progetto che si attua per tentativi, realizzazioni e fallimenti</a:t>
            </a:r>
          </a:p>
        </p:txBody>
      </p:sp>
      <p:sp>
        <p:nvSpPr>
          <p:cNvPr id="3" name="Segnaposto contenuto 2">
            <a:extLst>
              <a:ext uri="{FF2B5EF4-FFF2-40B4-BE49-F238E27FC236}">
                <a16:creationId xmlns:a16="http://schemas.microsoft.com/office/drawing/2014/main" id="{1FC05187-9181-521E-763C-F9A64552A233}"/>
              </a:ext>
            </a:extLst>
          </p:cNvPr>
          <p:cNvSpPr>
            <a:spLocks noGrp="1"/>
          </p:cNvSpPr>
          <p:nvPr>
            <p:ph idx="1"/>
          </p:nvPr>
        </p:nvSpPr>
        <p:spPr/>
        <p:txBody>
          <a:bodyPr>
            <a:normAutofit/>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Ossia un progetto che non è un progetto.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O meglio, un progetto che corrisponde solo al progettare possibile per gli umani.</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 </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Prendiamo in conto il progettare umano in una sua forma precisa, non come progettazione di qualcosa che già si conosce (disegno e costruzione di una casa), ma come ricerca di un risultato da raggiungere (l’invenzione dell’automobile).</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8762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469B50-8A7D-AA18-D18E-35E146AD319C}"/>
              </a:ext>
            </a:extLst>
          </p:cNvPr>
          <p:cNvSpPr>
            <a:spLocks noGrp="1"/>
          </p:cNvSpPr>
          <p:nvPr>
            <p:ph type="title"/>
          </p:nvPr>
        </p:nvSpPr>
        <p:spPr/>
        <p:txBody>
          <a:bodyPr/>
          <a:lstStyle/>
          <a:p>
            <a:r>
              <a:rPr lang="it-IT" dirty="0"/>
              <a:t>Un progetto che si attua per tentativi, realizzazioni e fallimenti</a:t>
            </a:r>
          </a:p>
        </p:txBody>
      </p:sp>
      <p:sp>
        <p:nvSpPr>
          <p:cNvPr id="3" name="Segnaposto contenuto 2">
            <a:extLst>
              <a:ext uri="{FF2B5EF4-FFF2-40B4-BE49-F238E27FC236}">
                <a16:creationId xmlns:a16="http://schemas.microsoft.com/office/drawing/2014/main" id="{1FC05187-9181-521E-763C-F9A64552A233}"/>
              </a:ext>
            </a:extLst>
          </p:cNvPr>
          <p:cNvSpPr>
            <a:spLocks noGrp="1"/>
          </p:cNvSpPr>
          <p:nvPr>
            <p:ph idx="1"/>
          </p:nvPr>
        </p:nvSpPr>
        <p:spPr/>
        <p:txBody>
          <a:bodyPr>
            <a:normAutofit/>
          </a:bodyPr>
          <a:lstStyle/>
          <a:p>
            <a:r>
              <a:rPr lang="it-IT" sz="1800">
                <a:effectLst/>
                <a:latin typeface="Garamond" panose="02020404030301010803" pitchFamily="18" charset="0"/>
                <a:ea typeface="Times New Roman" panose="02020603050405020304" pitchFamily="18" charset="0"/>
                <a:cs typeface="Garamond" panose="02020404030301010803" pitchFamily="18" charset="0"/>
              </a:rPr>
              <a:t>Questa </a:t>
            </a:r>
            <a:r>
              <a:rPr lang="it-IT" sz="1800" dirty="0">
                <a:effectLst/>
                <a:latin typeface="Garamond" panose="02020404030301010803" pitchFamily="18" charset="0"/>
                <a:ea typeface="Times New Roman" panose="02020603050405020304" pitchFamily="18" charset="0"/>
                <a:cs typeface="Garamond" panose="02020404030301010803" pitchFamily="18" charset="0"/>
              </a:rPr>
              <a:t>attività comporta evidentemente una progettazione, ma secondo una forma non finalistica che occorre evidenziare.</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Questo modo di progettare è analogo a quello dell’evoluzione; il carattere adattativo delle novità e dei ritocchi garantisce un senso e una intelligenza (si arriva a «forme bellissime») ad uno sviluppo che nella sua figura di fondo è «occasionale».</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Questo modo di progettare però è umano (umano, troppo umano), non può essere ritenuto degno di Dio, delle qualità di sapienza, efficacia (e bontà) che Dio deve avere per essere «Dio», secondo il comune riconoscimento.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a:effectLst/>
                <a:latin typeface="Garamond" panose="02020404030301010803" pitchFamily="18" charset="0"/>
                <a:ea typeface="Times New Roman" panose="02020603050405020304" pitchFamily="18" charset="0"/>
                <a:cs typeface="Garamond" panose="02020404030301010803" pitchFamily="18" charset="0"/>
              </a:rPr>
              <a:t>Se Dio si lascia intravedere a partire dalle sue opere (secondo la convinzione della teologia naturale), allora la sua opera (l’opera che si presume sua creazione) rivela un Dio deficitario – semplicemente analogo alla dinamica occasionale dell’evoluzione, e quindi sostituito realisticamente dall’evoluzione</a:t>
            </a:r>
            <a:r>
              <a:rPr lang="it-IT">
                <a:effectLst/>
              </a:rPr>
              <a:t> </a:t>
            </a:r>
            <a:endParaRPr lang="it-IT"/>
          </a:p>
        </p:txBody>
      </p:sp>
    </p:spTree>
    <p:extLst>
      <p:ext uri="{BB962C8B-B14F-4D97-AF65-F5344CB8AC3E}">
        <p14:creationId xmlns:p14="http://schemas.microsoft.com/office/powerpoint/2010/main" val="3836595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1E3C38-8411-D78E-BE63-272C526636ED}"/>
              </a:ext>
            </a:extLst>
          </p:cNvPr>
          <p:cNvSpPr>
            <a:spLocks noGrp="1"/>
          </p:cNvSpPr>
          <p:nvPr>
            <p:ph type="title"/>
          </p:nvPr>
        </p:nvSpPr>
        <p:spPr/>
        <p:txBody>
          <a:bodyPr/>
          <a:lstStyle/>
          <a:p>
            <a:r>
              <a:rPr lang="it-IT" dirty="0"/>
              <a:t>Un progetto che comporta la presenza del male</a:t>
            </a:r>
          </a:p>
        </p:txBody>
      </p:sp>
      <p:sp>
        <p:nvSpPr>
          <p:cNvPr id="3" name="Segnaposto contenuto 2">
            <a:extLst>
              <a:ext uri="{FF2B5EF4-FFF2-40B4-BE49-F238E27FC236}">
                <a16:creationId xmlns:a16="http://schemas.microsoft.com/office/drawing/2014/main" id="{479AEE49-A350-9DEC-E6CC-244419828EF3}"/>
              </a:ext>
            </a:extLst>
          </p:cNvPr>
          <p:cNvSpPr>
            <a:spLocks noGrp="1"/>
          </p:cNvSpPr>
          <p:nvPr>
            <p:ph idx="1"/>
          </p:nvPr>
        </p:nvSpPr>
        <p:spPr/>
        <p:txBody>
          <a:bodyPr/>
          <a:lstStyle/>
          <a:p>
            <a:r>
              <a:rPr lang="it-IT" sz="1800" dirty="0">
                <a:effectLst/>
                <a:latin typeface="Garamond" panose="02020404030301010803" pitchFamily="18" charset="0"/>
                <a:ea typeface="Times New Roman" panose="02020603050405020304" pitchFamily="18" charset="0"/>
                <a:cs typeface="Garamond" panose="02020404030301010803" pitchFamily="18" charset="0"/>
              </a:rPr>
              <a:t>In questo caso, con l’intelligenza e la onnipotenza, va in questione ancora più chiaramente la bontà provvidente di Dio, del Dio unico</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La creazione, infatti, suppone che all’origine del progetto ci sia soltanto Dio, l’unico esistente, nella elevatezza e compiutezza delle sue perfezioni metafisiche e personali. L’attuazione realistica del progetto, tuttavia, non rivela quella cura e provvidenza adeguata e limpida che la creazione suppone; questo aspetto c’è (e lo riconosce anche l’evoluzione), ma accompagnato e offuscato da un permanente tratto negativo (da lentezza, da neutralità e disinteresse, da abbandono alla sofferenza).</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L’evoluzione va così a colpire la teologia naturale proprio nel suo nucleo di fondo.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Riportando Dio al livello di un «nome», di un residuo inutile ed equivoco</a:t>
            </a:r>
            <a:r>
              <a:rPr lang="it-IT" dirty="0">
                <a:effectLst/>
              </a:rPr>
              <a:t> </a:t>
            </a:r>
            <a:endParaRPr lang="it-IT" dirty="0"/>
          </a:p>
        </p:txBody>
      </p:sp>
    </p:spTree>
    <p:extLst>
      <p:ext uri="{BB962C8B-B14F-4D97-AF65-F5344CB8AC3E}">
        <p14:creationId xmlns:p14="http://schemas.microsoft.com/office/powerpoint/2010/main" val="28802590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F1A61-B12D-F98A-1808-410CD5B56B9D}"/>
              </a:ext>
            </a:extLst>
          </p:cNvPr>
          <p:cNvSpPr>
            <a:spLocks noGrp="1"/>
          </p:cNvSpPr>
          <p:nvPr>
            <p:ph type="title"/>
          </p:nvPr>
        </p:nvSpPr>
        <p:spPr/>
        <p:txBody>
          <a:bodyPr/>
          <a:lstStyle/>
          <a:p>
            <a:r>
              <a:rPr lang="it-IT" dirty="0"/>
              <a:t>A modo di esempio qualche osservazione più diffusa</a:t>
            </a:r>
          </a:p>
        </p:txBody>
      </p:sp>
      <p:sp>
        <p:nvSpPr>
          <p:cNvPr id="3" name="Segnaposto contenuto 2">
            <a:extLst>
              <a:ext uri="{FF2B5EF4-FFF2-40B4-BE49-F238E27FC236}">
                <a16:creationId xmlns:a16="http://schemas.microsoft.com/office/drawing/2014/main" id="{414C0818-0598-E6D4-C797-D88DFE01E730}"/>
              </a:ext>
            </a:extLst>
          </p:cNvPr>
          <p:cNvSpPr>
            <a:spLocks noGrp="1"/>
          </p:cNvSpPr>
          <p:nvPr>
            <p:ph idx="1"/>
          </p:nvPr>
        </p:nvSpPr>
        <p:spPr/>
        <p:txBody>
          <a:bodyPr/>
          <a:lstStyle/>
          <a:p>
            <a:r>
              <a:rPr lang="it-IT" sz="1800" dirty="0">
                <a:effectLst/>
                <a:latin typeface="Garamond" panose="02020404030301010803" pitchFamily="18" charset="0"/>
                <a:ea typeface="Times New Roman" panose="02020603050405020304" pitchFamily="18" charset="0"/>
                <a:cs typeface="Garamond" panose="02020404030301010803" pitchFamily="18" charset="0"/>
              </a:rPr>
              <a:t>Prendiamo in conto il racconto evolutivo ed evidenziamo alcuni passaggi</a:t>
            </a:r>
            <a:r>
              <a:rPr lang="it-IT" dirty="0">
                <a:effectLst/>
              </a:rPr>
              <a:t> </a:t>
            </a:r>
            <a:endParaRPr lang="it-IT" dirty="0"/>
          </a:p>
        </p:txBody>
      </p:sp>
    </p:spTree>
    <p:extLst>
      <p:ext uri="{BB962C8B-B14F-4D97-AF65-F5344CB8AC3E}">
        <p14:creationId xmlns:p14="http://schemas.microsoft.com/office/powerpoint/2010/main" val="3977836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69917C-D48C-1DD5-CB69-C91EAAA357E5}"/>
              </a:ext>
            </a:extLst>
          </p:cNvPr>
          <p:cNvSpPr>
            <a:spLocks noGrp="1"/>
          </p:cNvSpPr>
          <p:nvPr>
            <p:ph type="title"/>
          </p:nvPr>
        </p:nvSpPr>
        <p:spPr/>
        <p:txBody>
          <a:bodyPr/>
          <a:lstStyle/>
          <a:p>
            <a:r>
              <a:rPr lang="it-IT" dirty="0"/>
              <a:t>I.</a:t>
            </a:r>
          </a:p>
        </p:txBody>
      </p:sp>
      <p:sp>
        <p:nvSpPr>
          <p:cNvPr id="3" name="Segnaposto contenuto 2">
            <a:extLst>
              <a:ext uri="{FF2B5EF4-FFF2-40B4-BE49-F238E27FC236}">
                <a16:creationId xmlns:a16="http://schemas.microsoft.com/office/drawing/2014/main" id="{3B281BDC-0B51-D6A6-C018-B6624F95EB45}"/>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La formazione dell’universo, fino alla terra, alle piante e agli animali.</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Si tratta di un tempo «profondo», che ignora totalmente la presenza dell’uomo, un tempo lunghissimo se paragonato ai sei giorni del racconto biblico.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Un tempo dove Dio sembra interessato semplicemente alle «cose»</a:t>
            </a:r>
            <a:r>
              <a:rPr lang="it-IT" dirty="0">
                <a:effectLst/>
              </a:rPr>
              <a:t> </a:t>
            </a: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Un tempo dove la provvidenza di Dio per le sue creature rimane oscura</a:t>
            </a:r>
            <a:r>
              <a:rPr lang="it-IT" dirty="0">
                <a:effectLst/>
              </a:rPr>
              <a:t> </a:t>
            </a:r>
            <a:endParaRPr lang="it-IT" dirty="0"/>
          </a:p>
        </p:txBody>
      </p:sp>
    </p:spTree>
    <p:extLst>
      <p:ext uri="{BB962C8B-B14F-4D97-AF65-F5344CB8AC3E}">
        <p14:creationId xmlns:p14="http://schemas.microsoft.com/office/powerpoint/2010/main" val="496715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D926B0-8DBF-0F79-CBE5-3FA5921B5051}"/>
              </a:ext>
            </a:extLst>
          </p:cNvPr>
          <p:cNvSpPr>
            <a:spLocks noGrp="1"/>
          </p:cNvSpPr>
          <p:nvPr>
            <p:ph type="title"/>
          </p:nvPr>
        </p:nvSpPr>
        <p:spPr/>
        <p:txBody>
          <a:bodyPr/>
          <a:lstStyle/>
          <a:p>
            <a:r>
              <a:rPr lang="it-IT" dirty="0"/>
              <a:t>II.</a:t>
            </a:r>
          </a:p>
        </p:txBody>
      </p:sp>
      <p:sp>
        <p:nvSpPr>
          <p:cNvPr id="3" name="Segnaposto contenuto 2">
            <a:extLst>
              <a:ext uri="{FF2B5EF4-FFF2-40B4-BE49-F238E27FC236}">
                <a16:creationId xmlns:a16="http://schemas.microsoft.com/office/drawing/2014/main" id="{29377D06-B5B1-315E-25FD-115FF437C305}"/>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E poi arriva l’uomo.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Non solo arriva tardi, ma secondo un processo imprevedibilmente complesso.</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it-IT" sz="1800" dirty="0">
                <a:effectLst/>
                <a:latin typeface="Garamond" panose="02020404030301010803" pitchFamily="18" charset="0"/>
                <a:ea typeface="Times New Roman" panose="02020603050405020304" pitchFamily="18" charset="0"/>
                <a:cs typeface="Garamond" panose="02020404030301010803" pitchFamily="18" charset="0"/>
              </a:rPr>
              <a:t>Gli umani (la famiglia Homo) è emersa e si è sviluppata in specie differenti (homo </a:t>
            </a:r>
            <a:r>
              <a:rPr lang="it-IT" sz="1800" dirty="0" err="1">
                <a:effectLst/>
                <a:latin typeface="Garamond" panose="02020404030301010803" pitchFamily="18" charset="0"/>
                <a:ea typeface="Times New Roman" panose="02020603050405020304" pitchFamily="18" charset="0"/>
                <a:cs typeface="Garamond" panose="02020404030301010803" pitchFamily="18" charset="0"/>
              </a:rPr>
              <a:t>habilis</a:t>
            </a:r>
            <a:r>
              <a:rPr lang="it-IT" sz="1800" dirty="0">
                <a:effectLst/>
                <a:latin typeface="Garamond" panose="02020404030301010803" pitchFamily="18" charset="0"/>
                <a:ea typeface="Times New Roman" panose="02020603050405020304" pitchFamily="18" charset="0"/>
                <a:cs typeface="Garamond" panose="02020404030301010803" pitchFamily="18" charset="0"/>
              </a:rPr>
              <a:t>, </a:t>
            </a:r>
            <a:r>
              <a:rPr lang="it-IT" sz="1800" dirty="0" err="1">
                <a:effectLst/>
                <a:latin typeface="Garamond" panose="02020404030301010803" pitchFamily="18" charset="0"/>
                <a:ea typeface="Times New Roman" panose="02020603050405020304" pitchFamily="18" charset="0"/>
                <a:cs typeface="Garamond" panose="02020404030301010803" pitchFamily="18" charset="0"/>
              </a:rPr>
              <a:t>erectus</a:t>
            </a:r>
            <a:r>
              <a:rPr lang="it-IT" sz="1800" dirty="0">
                <a:effectLst/>
                <a:latin typeface="Garamond" panose="02020404030301010803" pitchFamily="18" charset="0"/>
                <a:ea typeface="Times New Roman" panose="02020603050405020304" pitchFamily="18" charset="0"/>
                <a:cs typeface="Garamond" panose="02020404030301010803" pitchFamily="18" charset="0"/>
              </a:rPr>
              <a:t>/</a:t>
            </a:r>
            <a:r>
              <a:rPr lang="it-IT" sz="1800" dirty="0" err="1">
                <a:effectLst/>
                <a:latin typeface="Garamond" panose="02020404030301010803" pitchFamily="18" charset="0"/>
                <a:ea typeface="Times New Roman" panose="02020603050405020304" pitchFamily="18" charset="0"/>
                <a:cs typeface="Garamond" panose="02020404030301010803" pitchFamily="18" charset="0"/>
              </a:rPr>
              <a:t>ergaster</a:t>
            </a:r>
            <a:r>
              <a:rPr lang="it-IT" sz="1800" dirty="0">
                <a:effectLst/>
                <a:latin typeface="Garamond" panose="02020404030301010803" pitchFamily="18" charset="0"/>
                <a:ea typeface="Times New Roman" panose="02020603050405020304" pitchFamily="18" charset="0"/>
                <a:cs typeface="Garamond" panose="02020404030301010803" pitchFamily="18" charset="0"/>
              </a:rPr>
              <a:t>, </a:t>
            </a:r>
            <a:r>
              <a:rPr lang="it-IT" sz="1800" dirty="0" err="1">
                <a:effectLst/>
                <a:latin typeface="Garamond" panose="02020404030301010803" pitchFamily="18" charset="0"/>
                <a:ea typeface="Times New Roman" panose="02020603050405020304" pitchFamily="18" charset="0"/>
                <a:cs typeface="Garamond" panose="02020404030301010803" pitchFamily="18" charset="0"/>
              </a:rPr>
              <a:t>neandertalensis</a:t>
            </a:r>
            <a:r>
              <a:rPr lang="it-IT" sz="1800" dirty="0">
                <a:effectLst/>
                <a:latin typeface="Garamond" panose="02020404030301010803" pitchFamily="18" charset="0"/>
                <a:ea typeface="Times New Roman" panose="02020603050405020304" pitchFamily="18" charset="0"/>
                <a:cs typeface="Garamond" panose="02020404030301010803" pitchFamily="18" charset="0"/>
              </a:rPr>
              <a:t>, sapiens; per limitarci alle più sicure) e di esse tutte si sono estinte, a differenza dell’homo sapiens, l’unica specie rimasta.</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Garamond" panose="02020404030301010803" pitchFamily="18" charset="0"/>
              </a:rPr>
              <a:t>Un racconto notevolmente differente da quello di Genesi</a:t>
            </a:r>
            <a:r>
              <a:rPr lang="it-IT" dirty="0">
                <a:effectLst/>
              </a:rPr>
              <a:t> </a:t>
            </a:r>
          </a:p>
          <a:p>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Gli umani arrivano all’esistenza e devono imparare tutto a proprie spese, senza contare su una qualche efficace assistenza dal cielo; sia per quanto la sopravvivenza, sia per quanto l’attuazione di una vita degna (in relazione al compito di dare alla esistenza una buona forma).</a:t>
            </a:r>
            <a:r>
              <a:rPr lang="it-IT" dirty="0">
                <a:effectLst/>
              </a:rPr>
              <a:t> </a:t>
            </a:r>
            <a:endParaRPr lang="it-IT" dirty="0"/>
          </a:p>
        </p:txBody>
      </p:sp>
    </p:spTree>
    <p:extLst>
      <p:ext uri="{BB962C8B-B14F-4D97-AF65-F5344CB8AC3E}">
        <p14:creationId xmlns:p14="http://schemas.microsoft.com/office/powerpoint/2010/main" val="203421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F89068-8608-C1C4-5A09-9CADABDFD784}"/>
              </a:ext>
            </a:extLst>
          </p:cNvPr>
          <p:cNvSpPr>
            <a:spLocks noGrp="1"/>
          </p:cNvSpPr>
          <p:nvPr>
            <p:ph type="title"/>
          </p:nvPr>
        </p:nvSpPr>
        <p:spPr/>
        <p:txBody>
          <a:bodyPr/>
          <a:lstStyle/>
          <a:p>
            <a:r>
              <a:rPr lang="it-IT" dirty="0"/>
              <a:t>Le due prospettive</a:t>
            </a:r>
          </a:p>
        </p:txBody>
      </p:sp>
      <p:sp>
        <p:nvSpPr>
          <p:cNvPr id="3" name="Segnaposto contenuto 2">
            <a:extLst>
              <a:ext uri="{FF2B5EF4-FFF2-40B4-BE49-F238E27FC236}">
                <a16:creationId xmlns:a16="http://schemas.microsoft.com/office/drawing/2014/main" id="{366D4DDF-0EA5-9204-F404-6E6FD7A59AE2}"/>
              </a:ext>
            </a:extLst>
          </p:cNvPr>
          <p:cNvSpPr>
            <a:spLocks noGrp="1"/>
          </p:cNvSpPr>
          <p:nvPr>
            <p:ph idx="1"/>
          </p:nvPr>
        </p:nvSpPr>
        <p:spPr/>
        <p:txBody>
          <a:bodyPr/>
          <a:lstStyle/>
          <a:p>
            <a:r>
              <a:rPr lang="it-IT" dirty="0"/>
              <a:t>Evoluzione</a:t>
            </a:r>
          </a:p>
          <a:p>
            <a:pPr lvl="1"/>
            <a:r>
              <a:rPr lang="it-IT" dirty="0"/>
              <a:t>È una prospettiva che nasce dalle scienze naturali della modernità</a:t>
            </a:r>
          </a:p>
          <a:p>
            <a:pPr lvl="1"/>
            <a:endParaRPr lang="it-IT" dirty="0"/>
          </a:p>
          <a:p>
            <a:pPr marL="304800" indent="-304800" algn="just"/>
            <a:r>
              <a:rPr lang="it-IT" sz="1800" dirty="0">
                <a:effectLst/>
                <a:latin typeface="Garamond" panose="02020404030301010803" pitchFamily="18" charset="0"/>
                <a:ea typeface="Times New Roman" panose="02020603050405020304" pitchFamily="18" charset="0"/>
                <a:cs typeface="Tahoma" panose="020B0604030504040204" pitchFamily="34" charset="0"/>
              </a:rPr>
              <a:t>Telmo Pievani, </a:t>
            </a:r>
            <a:r>
              <a:rPr lang="it-IT" sz="1800" i="1" dirty="0">
                <a:effectLst/>
                <a:latin typeface="Garamond" panose="02020404030301010803" pitchFamily="18" charset="0"/>
                <a:ea typeface="Times New Roman" panose="02020603050405020304" pitchFamily="18" charset="0"/>
                <a:cs typeface="Tahoma" panose="020B0604030504040204" pitchFamily="34" charset="0"/>
              </a:rPr>
              <a:t>La teoria dell’evoluzione</a:t>
            </a:r>
            <a:r>
              <a:rPr lang="it-IT" sz="1800" dirty="0">
                <a:effectLst/>
                <a:latin typeface="Garamond" panose="02020404030301010803" pitchFamily="18" charset="0"/>
                <a:ea typeface="Times New Roman" panose="02020603050405020304" pitchFamily="18" charset="0"/>
                <a:cs typeface="Tahoma" panose="020B0604030504040204" pitchFamily="34" charset="0"/>
              </a:rPr>
              <a:t> (Farsi un’idea 126), Il Mulino 2006.</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marL="304800" indent="-304800" algn="just"/>
            <a:r>
              <a:rPr lang="it-IT" sz="1800" dirty="0">
                <a:effectLst/>
                <a:latin typeface="Garamond" panose="02020404030301010803" pitchFamily="18" charset="0"/>
                <a:ea typeface="Times New Roman" panose="02020603050405020304" pitchFamily="18" charset="0"/>
                <a:cs typeface="Tahoma" panose="020B0604030504040204" pitchFamily="34" charset="0"/>
              </a:rPr>
              <a:t>Giorgio Manzi, </a:t>
            </a:r>
            <a:r>
              <a:rPr lang="it-IT" sz="1800" i="1" dirty="0">
                <a:effectLst/>
                <a:latin typeface="Garamond" panose="02020404030301010803" pitchFamily="18" charset="0"/>
                <a:ea typeface="Times New Roman" panose="02020603050405020304" pitchFamily="18" charset="0"/>
                <a:cs typeface="Tahoma" panose="020B0604030504040204" pitchFamily="34" charset="0"/>
              </a:rPr>
              <a:t>Homo sapiens</a:t>
            </a:r>
            <a:r>
              <a:rPr lang="it-IT" sz="1800" dirty="0">
                <a:effectLst/>
                <a:latin typeface="Garamond" panose="02020404030301010803" pitchFamily="18" charset="0"/>
                <a:ea typeface="Times New Roman" panose="02020603050405020304" pitchFamily="18" charset="0"/>
                <a:cs typeface="Tahoma" panose="020B0604030504040204" pitchFamily="34" charset="0"/>
              </a:rPr>
              <a:t> (Farsi un’idea 121), Il Mulino 2006.</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pPr marL="304800" indent="-304800" algn="just"/>
            <a:r>
              <a:rPr lang="it-IT" sz="1800" dirty="0">
                <a:effectLst/>
                <a:latin typeface="Garamond" panose="02020404030301010803" pitchFamily="18" charset="0"/>
                <a:ea typeface="Times New Roman" panose="02020603050405020304" pitchFamily="18" charset="0"/>
                <a:cs typeface="Tahoma" panose="020B0604030504040204" pitchFamily="34" charset="0"/>
              </a:rPr>
              <a:t>Richard Dawkins, </a:t>
            </a:r>
            <a:r>
              <a:rPr lang="it-IT" sz="1800" i="1" dirty="0">
                <a:effectLst/>
                <a:latin typeface="Garamond" panose="02020404030301010803" pitchFamily="18" charset="0"/>
                <a:ea typeface="Times New Roman" panose="02020603050405020304" pitchFamily="18" charset="0"/>
                <a:cs typeface="Tahoma" panose="020B0604030504040204" pitchFamily="34" charset="0"/>
              </a:rPr>
              <a:t>Il racconto dell’antenato</a:t>
            </a:r>
            <a:r>
              <a:rPr lang="it-IT" sz="1800" dirty="0">
                <a:effectLst/>
                <a:latin typeface="Garamond" panose="02020404030301010803" pitchFamily="18" charset="0"/>
                <a:ea typeface="Times New Roman" panose="02020603050405020304" pitchFamily="18" charset="0"/>
                <a:cs typeface="Tahoma" panose="020B0604030504040204" pitchFamily="34" charset="0"/>
              </a:rPr>
              <a:t>, Mondadori 2006.</a:t>
            </a:r>
            <a:endParaRPr lang="it-IT"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t-IT" sz="1800" dirty="0">
                <a:effectLst/>
                <a:latin typeface="Garamond" panose="02020404030301010803" pitchFamily="18" charset="0"/>
                <a:ea typeface="Times New Roman" panose="02020603050405020304" pitchFamily="18" charset="0"/>
                <a:cs typeface="Tahoma" panose="020B0604030504040204" pitchFamily="34" charset="0"/>
              </a:rPr>
              <a:t>G. Biondi – O </a:t>
            </a:r>
            <a:r>
              <a:rPr lang="it-IT" sz="1800" dirty="0" err="1">
                <a:effectLst/>
                <a:latin typeface="Garamond" panose="02020404030301010803" pitchFamily="18" charset="0"/>
                <a:ea typeface="Times New Roman" panose="02020603050405020304" pitchFamily="18" charset="0"/>
                <a:cs typeface="Tahoma" panose="020B0604030504040204" pitchFamily="34" charset="0"/>
              </a:rPr>
              <a:t>Rickards</a:t>
            </a:r>
            <a:r>
              <a:rPr lang="it-IT" sz="1800" dirty="0">
                <a:effectLst/>
                <a:latin typeface="Garamond" panose="02020404030301010803" pitchFamily="18" charset="0"/>
                <a:ea typeface="Times New Roman" panose="02020603050405020304" pitchFamily="18" charset="0"/>
                <a:cs typeface="Tahoma" panose="020B0604030504040204" pitchFamily="34" charset="0"/>
              </a:rPr>
              <a:t>, </a:t>
            </a:r>
            <a:r>
              <a:rPr lang="it-IT" sz="1800" i="1" dirty="0">
                <a:effectLst/>
                <a:latin typeface="Garamond" panose="02020404030301010803" pitchFamily="18" charset="0"/>
                <a:ea typeface="Times New Roman" panose="02020603050405020304" pitchFamily="18" charset="0"/>
                <a:cs typeface="Tahoma" panose="020B0604030504040204" pitchFamily="34" charset="0"/>
              </a:rPr>
              <a:t>Il codice Darwin. Nuove contese nell’evoluzione dell’uomo e delle scimmie antropomorfe,</a:t>
            </a:r>
            <a:r>
              <a:rPr lang="it-IT" sz="1800" dirty="0">
                <a:effectLst/>
                <a:latin typeface="Garamond" panose="02020404030301010803" pitchFamily="18" charset="0"/>
                <a:ea typeface="Times New Roman" panose="02020603050405020304" pitchFamily="18" charset="0"/>
                <a:cs typeface="Tahoma" panose="020B0604030504040204" pitchFamily="34" charset="0"/>
              </a:rPr>
              <a:t> Codice 2005</a:t>
            </a:r>
            <a:r>
              <a:rPr lang="it-IT" dirty="0">
                <a:effectLst/>
              </a:rPr>
              <a:t> </a:t>
            </a:r>
            <a:endParaRPr lang="it-IT" dirty="0"/>
          </a:p>
        </p:txBody>
      </p:sp>
    </p:spTree>
    <p:extLst>
      <p:ext uri="{BB962C8B-B14F-4D97-AF65-F5344CB8AC3E}">
        <p14:creationId xmlns:p14="http://schemas.microsoft.com/office/powerpoint/2010/main" val="2833976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4A35BE-B365-DCFF-3916-EAD4A547562E}"/>
              </a:ext>
            </a:extLst>
          </p:cNvPr>
          <p:cNvSpPr>
            <a:spLocks noGrp="1"/>
          </p:cNvSpPr>
          <p:nvPr>
            <p:ph type="title"/>
          </p:nvPr>
        </p:nvSpPr>
        <p:spPr/>
        <p:txBody>
          <a:bodyPr/>
          <a:lstStyle/>
          <a:p>
            <a:r>
              <a:rPr lang="it-IT" dirty="0"/>
              <a:t>I. L’evoluzionismo da Darwin ad oggi</a:t>
            </a:r>
          </a:p>
        </p:txBody>
      </p:sp>
      <p:sp>
        <p:nvSpPr>
          <p:cNvPr id="3" name="Segnaposto contenuto 2">
            <a:extLst>
              <a:ext uri="{FF2B5EF4-FFF2-40B4-BE49-F238E27FC236}">
                <a16:creationId xmlns:a16="http://schemas.microsoft.com/office/drawing/2014/main" id="{C6002265-8DA1-F7B4-896E-987BFDA6D5C8}"/>
              </a:ext>
            </a:extLst>
          </p:cNvPr>
          <p:cNvSpPr>
            <a:spLocks noGrp="1"/>
          </p:cNvSpPr>
          <p:nvPr>
            <p:ph idx="1"/>
          </p:nvPr>
        </p:nvSpPr>
        <p:spPr/>
        <p:txBody>
          <a:bodyPr/>
          <a:lstStyle/>
          <a:p>
            <a:r>
              <a:rPr lang="it-IT" dirty="0"/>
              <a:t>Alcuni momenti rilevanti per comprendere il passaggio dalla scienza alla filosofia</a:t>
            </a:r>
          </a:p>
        </p:txBody>
      </p:sp>
    </p:spTree>
    <p:extLst>
      <p:ext uri="{BB962C8B-B14F-4D97-AF65-F5344CB8AC3E}">
        <p14:creationId xmlns:p14="http://schemas.microsoft.com/office/powerpoint/2010/main" val="2818396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790A40-E6E1-0800-2587-9B1B6C6E0A3E}"/>
              </a:ext>
            </a:extLst>
          </p:cNvPr>
          <p:cNvSpPr>
            <a:spLocks noGrp="1"/>
          </p:cNvSpPr>
          <p:nvPr>
            <p:ph type="title"/>
          </p:nvPr>
        </p:nvSpPr>
        <p:spPr/>
        <p:txBody>
          <a:bodyPr/>
          <a:lstStyle/>
          <a:p>
            <a:r>
              <a:rPr lang="it-IT" dirty="0"/>
              <a:t>L’evoluzione come </a:t>
            </a:r>
            <a:r>
              <a:rPr lang="it-IT" i="1" dirty="0"/>
              <a:t>sviluppo per mutazione</a:t>
            </a:r>
            <a:endParaRPr lang="it-IT" dirty="0"/>
          </a:p>
        </p:txBody>
      </p:sp>
      <p:sp>
        <p:nvSpPr>
          <p:cNvPr id="3" name="Segnaposto contenuto 2">
            <a:extLst>
              <a:ext uri="{FF2B5EF4-FFF2-40B4-BE49-F238E27FC236}">
                <a16:creationId xmlns:a16="http://schemas.microsoft.com/office/drawing/2014/main" id="{BB10D476-E1F8-E0E4-D962-CAED044DF162}"/>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È il primo gradino dell’«osservazione/interpretazione» delle scienze naturali.</a:t>
            </a:r>
          </a:p>
          <a:p>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L’evoluzione concepisce come sviluppo progressivo (sviluppo per mutazione) la scala dei viventi che finora era intesa come gerarchia fissa; la classificazione dei viventi da fissista diventa storica</a:t>
            </a:r>
            <a:r>
              <a:rPr lang="it-IT" dirty="0">
                <a:effectLst/>
              </a:rPr>
              <a:t> </a:t>
            </a:r>
            <a:endParaRPr lang="it-IT" dirty="0"/>
          </a:p>
        </p:txBody>
      </p:sp>
    </p:spTree>
    <p:extLst>
      <p:ext uri="{BB962C8B-B14F-4D97-AF65-F5344CB8AC3E}">
        <p14:creationId xmlns:p14="http://schemas.microsoft.com/office/powerpoint/2010/main" val="381474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B4D058-90E3-51FA-FEAA-570B20497017}"/>
              </a:ext>
            </a:extLst>
          </p:cNvPr>
          <p:cNvSpPr>
            <a:spLocks noGrp="1"/>
          </p:cNvSpPr>
          <p:nvPr>
            <p:ph type="title"/>
          </p:nvPr>
        </p:nvSpPr>
        <p:spPr/>
        <p:txBody>
          <a:bodyPr/>
          <a:lstStyle/>
          <a:p>
            <a:r>
              <a:rPr lang="it-IT" dirty="0"/>
              <a:t>L’evoluzione come teoria scientifica </a:t>
            </a:r>
            <a:r>
              <a:rPr lang="it-IT" i="1" dirty="0"/>
              <a:t>darwiniana</a:t>
            </a:r>
            <a:endParaRPr lang="it-IT" dirty="0"/>
          </a:p>
        </p:txBody>
      </p:sp>
      <p:sp>
        <p:nvSpPr>
          <p:cNvPr id="3" name="Segnaposto contenuto 2">
            <a:extLst>
              <a:ext uri="{FF2B5EF4-FFF2-40B4-BE49-F238E27FC236}">
                <a16:creationId xmlns:a16="http://schemas.microsoft.com/office/drawing/2014/main" id="{21762AC9-7EC0-3264-36A3-D8D73FE04122}"/>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È il secondo gradino dell’«osservazione/interpretazione» delle scienze naturali.</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Dello sviluppo per mutazione si precisa il funzionamento concreto, secondo le indicazioni proposte da Darwin e sviluppate integrando sviluppi e provvisorie contestazioni.</a:t>
            </a:r>
          </a:p>
          <a:p>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Nel complesso l’evoluzione darwiniana è ritenuta una teoria scientifica plausibile; in farsi e sottoposta alla discussione, come ogni teoria scientifica, ma plausibile al punto da ottenere un ampio consenso</a:t>
            </a:r>
            <a:r>
              <a:rPr lang="it-IT" dirty="0">
                <a:effectLst/>
              </a:rPr>
              <a:t> </a:t>
            </a:r>
            <a:endParaRPr lang="it-IT" dirty="0"/>
          </a:p>
        </p:txBody>
      </p:sp>
    </p:spTree>
    <p:extLst>
      <p:ext uri="{BB962C8B-B14F-4D97-AF65-F5344CB8AC3E}">
        <p14:creationId xmlns:p14="http://schemas.microsoft.com/office/powerpoint/2010/main" val="1197230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008E47-8E36-3FD6-A40A-D574D7BC21A8}"/>
              </a:ext>
            </a:extLst>
          </p:cNvPr>
          <p:cNvSpPr>
            <a:spLocks noGrp="1"/>
          </p:cNvSpPr>
          <p:nvPr>
            <p:ph type="title"/>
          </p:nvPr>
        </p:nvSpPr>
        <p:spPr/>
        <p:txBody>
          <a:bodyPr/>
          <a:lstStyle/>
          <a:p>
            <a:r>
              <a:rPr lang="it-IT" dirty="0"/>
              <a:t>L’evoluzione darwiniana come </a:t>
            </a:r>
            <a:r>
              <a:rPr lang="it-IT" i="1" dirty="0"/>
              <a:t>interpretazione del senso del mondo</a:t>
            </a:r>
            <a:endParaRPr lang="it-IT" dirty="0"/>
          </a:p>
        </p:txBody>
      </p:sp>
      <p:sp>
        <p:nvSpPr>
          <p:cNvPr id="3" name="Segnaposto contenuto 2">
            <a:extLst>
              <a:ext uri="{FF2B5EF4-FFF2-40B4-BE49-F238E27FC236}">
                <a16:creationId xmlns:a16="http://schemas.microsoft.com/office/drawing/2014/main" id="{BDCDC9B7-81F2-4CA0-E7D0-D5BE6AD1EF2F}"/>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L’evoluzione darwiniana come </a:t>
            </a:r>
            <a:r>
              <a:rPr lang="it-IT" sz="1800" i="1" dirty="0">
                <a:effectLst/>
                <a:latin typeface="Garamond" panose="02020404030301010803" pitchFamily="18" charset="0"/>
                <a:ea typeface="Times New Roman" panose="02020603050405020304" pitchFamily="18" charset="0"/>
                <a:cs typeface="Times New Roman" panose="02020603050405020304" pitchFamily="18" charset="0"/>
              </a:rPr>
              <a:t>interpretazione del senso del mondo</a:t>
            </a:r>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È il livello più propriamente filosofico dell’«osservazione/interpretazione» scientifica.</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Il discorso descrittivo/interpretativo (l’evoluzione come storia occasionale della natura) si eleva a interpretazione di fondo della realtà, in senso secolarizzato e laico, in contrasto con la tradizione teologica e filosofica teista; in accordo con la antica sapienza pagana di ispirazione materialista.</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Cfr. Pievani, Corbellini, Boncinelli, Dawkins, </a:t>
            </a:r>
            <a:r>
              <a:rPr lang="it-IT" sz="1800" dirty="0" err="1">
                <a:effectLst/>
                <a:latin typeface="Garamond" panose="02020404030301010803" pitchFamily="18" charset="0"/>
                <a:ea typeface="Times New Roman" panose="02020603050405020304" pitchFamily="18" charset="0"/>
                <a:cs typeface="Times New Roman" panose="02020603050405020304" pitchFamily="18" charset="0"/>
              </a:rPr>
              <a:t>Dennett</a:t>
            </a:r>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a:t>
            </a:r>
          </a:p>
          <a:p>
            <a:endParaRPr lang="it-IT" dirty="0"/>
          </a:p>
        </p:txBody>
      </p:sp>
    </p:spTree>
    <p:extLst>
      <p:ext uri="{BB962C8B-B14F-4D97-AF65-F5344CB8AC3E}">
        <p14:creationId xmlns:p14="http://schemas.microsoft.com/office/powerpoint/2010/main" val="1286282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E5F66E-16B8-5AA4-3DBC-8C4A7C4AA5C5}"/>
              </a:ext>
            </a:extLst>
          </p:cNvPr>
          <p:cNvSpPr>
            <a:spLocks noGrp="1"/>
          </p:cNvSpPr>
          <p:nvPr>
            <p:ph type="title"/>
          </p:nvPr>
        </p:nvSpPr>
        <p:spPr/>
        <p:txBody>
          <a:bodyPr/>
          <a:lstStyle/>
          <a:p>
            <a:r>
              <a:rPr lang="it-IT" dirty="0"/>
              <a:t>II. La storia del mondo nel racconto evoluzionistico</a:t>
            </a:r>
          </a:p>
        </p:txBody>
      </p:sp>
      <p:sp>
        <p:nvSpPr>
          <p:cNvPr id="3" name="Segnaposto contenuto 2">
            <a:extLst>
              <a:ext uri="{FF2B5EF4-FFF2-40B4-BE49-F238E27FC236}">
                <a16:creationId xmlns:a16="http://schemas.microsoft.com/office/drawing/2014/main" id="{517F913D-4B8A-4258-24FC-8C915C3090A6}"/>
              </a:ext>
            </a:extLst>
          </p:cNvPr>
          <p:cNvSpPr>
            <a:spLocks noGrp="1"/>
          </p:cNvSpPr>
          <p:nvPr>
            <p:ph idx="1"/>
          </p:nvPr>
        </p:nvSpPr>
        <p:spPr/>
        <p:txBody>
          <a:bodyPr/>
          <a:lstStyle/>
          <a:p>
            <a:endParaRPr lang="it-IT" dirty="0"/>
          </a:p>
        </p:txBody>
      </p:sp>
    </p:spTree>
    <p:extLst>
      <p:ext uri="{BB962C8B-B14F-4D97-AF65-F5344CB8AC3E}">
        <p14:creationId xmlns:p14="http://schemas.microsoft.com/office/powerpoint/2010/main" val="2433803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4570EB-8069-B51C-16ED-3AD025728FF9}"/>
              </a:ext>
            </a:extLst>
          </p:cNvPr>
          <p:cNvSpPr>
            <a:spLocks noGrp="1"/>
          </p:cNvSpPr>
          <p:nvPr>
            <p:ph type="title"/>
          </p:nvPr>
        </p:nvSpPr>
        <p:spPr/>
        <p:txBody>
          <a:bodyPr/>
          <a:lstStyle/>
          <a:p>
            <a:r>
              <a:rPr lang="it-IT" dirty="0"/>
              <a:t>1. L’evoluzione come «grande racconto» tra scienza, filosofia e teologia</a:t>
            </a:r>
          </a:p>
        </p:txBody>
      </p:sp>
      <p:sp>
        <p:nvSpPr>
          <p:cNvPr id="3" name="Segnaposto contenuto 2">
            <a:extLst>
              <a:ext uri="{FF2B5EF4-FFF2-40B4-BE49-F238E27FC236}">
                <a16:creationId xmlns:a16="http://schemas.microsoft.com/office/drawing/2014/main" id="{D5F536F6-F552-0C44-F851-D8D53C657C86}"/>
              </a:ext>
            </a:extLst>
          </p:cNvPr>
          <p:cNvSpPr>
            <a:spLocks noGrp="1"/>
          </p:cNvSpPr>
          <p:nvPr>
            <p:ph idx="1"/>
          </p:nvPr>
        </p:nvSpPr>
        <p:spPr/>
        <p:txBody>
          <a:bodyPr/>
          <a:lstStyle/>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L’evoluzione è teoria scientifica che diventa centro di attrazione per altre scienze e finisce si proporsi come interpretazione filosofica del mondo.</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Sono qui</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Su questo tratto l’evoluzione suscita interesse e controversie.</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Per orientarci prendiamo in conto la sua figura di fondo: un «grande racconto».</a:t>
            </a:r>
          </a:p>
          <a:p>
            <a:pPr algn="just"/>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Che interpreta la storia del mondo, a partire dalla osservazione scientifica, riportando la natura nell’ambito della storia</a:t>
            </a:r>
            <a:r>
              <a:rPr lang="it-IT" dirty="0">
                <a:effectLst/>
              </a:rPr>
              <a:t> </a:t>
            </a:r>
            <a:r>
              <a:rPr lang="it-IT" sz="1800" b="1" dirty="0">
                <a:effectLst/>
                <a:latin typeface="Garamond" panose="02020404030301010803" pitchFamily="18" charset="0"/>
                <a:ea typeface="Times New Roman" panose="02020603050405020304" pitchFamily="18" charset="0"/>
                <a:cs typeface="Times New Roman" panose="02020603050405020304" pitchFamily="18" charset="0"/>
              </a:rPr>
              <a:t>I.</a:t>
            </a:r>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 L’evoluzione nasce come interpretazione scientifica specifica. </a:t>
            </a:r>
            <a:r>
              <a:rPr lang="it-IT" sz="1800" b="1" dirty="0">
                <a:effectLst/>
                <a:latin typeface="Garamond" panose="02020404030301010803" pitchFamily="18" charset="0"/>
                <a:ea typeface="Times New Roman" panose="02020603050405020304" pitchFamily="18" charset="0"/>
                <a:cs typeface="Times New Roman" panose="02020603050405020304" pitchFamily="18" charset="0"/>
              </a:rPr>
              <a:t>II.</a:t>
            </a:r>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 A questo livello scientifico diventa un centro che attrae a sé altre discipline; propone un modello (nello stesso tempo formale e concreto: evoluzione per mutazione e selezione) utile a livello euristico anche ad altre scienze; promuove così un intreccio tra discipline (discipline specifiche si precisano, qualificandosi come evolutive: biologia evolutiva, medicina evolutiva, psicologia evolutiva…). </a:t>
            </a:r>
            <a:r>
              <a:rPr lang="it-IT" sz="1800" b="1" dirty="0">
                <a:effectLst/>
                <a:latin typeface="Garamond" panose="02020404030301010803" pitchFamily="18" charset="0"/>
                <a:ea typeface="Times New Roman" panose="02020603050405020304" pitchFamily="18" charset="0"/>
                <a:cs typeface="Times New Roman" panose="02020603050405020304" pitchFamily="18" charset="0"/>
              </a:rPr>
              <a:t>III.</a:t>
            </a:r>
            <a:r>
              <a:rPr lang="it-IT" sz="1800" dirty="0">
                <a:effectLst/>
                <a:latin typeface="Garamond" panose="02020404030301010803" pitchFamily="18" charset="0"/>
                <a:ea typeface="Times New Roman" panose="02020603050405020304" pitchFamily="18" charset="0"/>
                <a:cs typeface="Times New Roman" panose="02020603050405020304" pitchFamily="18" charset="0"/>
              </a:rPr>
              <a:t> Alla fine tende ad offrire un modello per l’interpretazione filosofica del mondo.</a:t>
            </a:r>
          </a:p>
          <a:p>
            <a:endParaRPr lang="it-IT" dirty="0"/>
          </a:p>
        </p:txBody>
      </p:sp>
    </p:spTree>
    <p:extLst>
      <p:ext uri="{BB962C8B-B14F-4D97-AF65-F5344CB8AC3E}">
        <p14:creationId xmlns:p14="http://schemas.microsoft.com/office/powerpoint/2010/main" val="27990574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2201</Words>
  <Application>Microsoft Macintosh PowerPoint</Application>
  <PresentationFormat>Widescreen</PresentationFormat>
  <Paragraphs>126</Paragraphs>
  <Slides>28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28</vt:i4>
      </vt:variant>
    </vt:vector>
  </HeadingPairs>
  <TitlesOfParts>
    <vt:vector size="33" baseType="lpstr">
      <vt:lpstr>Aptos</vt:lpstr>
      <vt:lpstr>Aptos Display</vt:lpstr>
      <vt:lpstr>Arial</vt:lpstr>
      <vt:lpstr>Garamond</vt:lpstr>
      <vt:lpstr>Tema di Office</vt:lpstr>
      <vt:lpstr>Creazione e evoluzione</vt:lpstr>
      <vt:lpstr>Uno sguardo teologico sull’origine dell’uomo</vt:lpstr>
      <vt:lpstr>Le due prospettive</vt:lpstr>
      <vt:lpstr>I. L’evoluzionismo da Darwin ad oggi</vt:lpstr>
      <vt:lpstr>L’evoluzione come sviluppo per mutazione</vt:lpstr>
      <vt:lpstr>L’evoluzione come teoria scientifica darwiniana</vt:lpstr>
      <vt:lpstr>L’evoluzione darwiniana come interpretazione del senso del mondo</vt:lpstr>
      <vt:lpstr>II. La storia del mondo nel racconto evoluzionistico</vt:lpstr>
      <vt:lpstr>1. L’evoluzione come «grande racconto» tra scienza, filosofia e teologia</vt:lpstr>
      <vt:lpstr>2. La figura del grande racconto e l’alternativa alla teologia naturale</vt:lpstr>
      <vt:lpstr>La negazione di un progetto intenzionale </vt:lpstr>
      <vt:lpstr>Assenza di teleologia</vt:lpstr>
      <vt:lpstr>La presenza del male</vt:lpstr>
      <vt:lpstr>Dunque: assenza di un progetto intenzionale</vt:lpstr>
      <vt:lpstr>B. Interpretazione naturalistica dell’antropologico</vt:lpstr>
      <vt:lpstr>Il contesto del discorso antropologico</vt:lpstr>
      <vt:lpstr>La figura dell’antropologico</vt:lpstr>
      <vt:lpstr>C. Fine del discorso su Dio per irrelevanza</vt:lpstr>
      <vt:lpstr>Il contesto del discorso teologico</vt:lpstr>
      <vt:lpstr>Il rifiuto del discorso su Dio</vt:lpstr>
      <vt:lpstr>Il rifiuto del discorso su Dio</vt:lpstr>
      <vt:lpstr>3. Accenni esplicativi</vt:lpstr>
      <vt:lpstr>Un progetto che si attua per tentativi, realizzazioni e fallimenti</vt:lpstr>
      <vt:lpstr>Un progetto che si attua per tentativi, realizzazioni e fallimenti</vt:lpstr>
      <vt:lpstr>Un progetto che comporta la presenza del male</vt:lpstr>
      <vt:lpstr>A modo di esempio qualche osservazione più diffusa</vt:lpstr>
      <vt:lpstr>I.</vt:lpstr>
      <vt:lpstr>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Luca Margaria</dc:creator>
  <cp:lastModifiedBy>Luca Margaria</cp:lastModifiedBy>
  <cp:revision>1</cp:revision>
  <dcterms:created xsi:type="dcterms:W3CDTF">2024-12-10T16:03:45Z</dcterms:created>
  <dcterms:modified xsi:type="dcterms:W3CDTF">2024-12-10T16:37:10Z</dcterms:modified>
</cp:coreProperties>
</file>