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8"/>
    <p:restoredTop sz="94684"/>
  </p:normalViewPr>
  <p:slideViewPr>
    <p:cSldViewPr snapToGrid="0">
      <p:cViewPr varScale="1">
        <p:scale>
          <a:sx n="98" d="100"/>
          <a:sy n="98" d="100"/>
        </p:scale>
        <p:origin x="7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D16AEC-9BD6-17FA-3E61-DD659D164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91BD76-D732-C79D-402F-86581AD06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746FC6-06FE-94CB-884D-646D2DF77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8D7F8B-7C96-2A2B-00FE-1FD8779B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6578F6-D781-FD69-F5BE-5DCCD32B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41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844BB1-561B-CAC8-94F4-A9A100BF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E92106E-BC65-DB51-76C2-C1773C543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2F6072-1553-7DFA-6389-47FD679E6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374395-BFFA-5300-6A6C-05379359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F61551-2E37-F9C3-B49D-9D73C1DF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51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4D882E3-9A14-0A3D-9930-A2C4C749D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A24D35E-5675-60DF-3FFA-9EC421B8A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6ACF3B-2A01-CB42-7DEB-263EC184F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1AAF81-1F31-BE9E-82A4-464BC4E2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847178-5544-DC06-6D6A-6490177AA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71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E4ED7C-2EE1-7BD8-BE82-B63775B4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AB756-1D8A-C95B-64FC-B1D0E5A98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4073C7-FF42-A9B5-8FE2-D1A7EEBE2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7B693B-2DA3-C3ED-5235-04DD3E04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2EE27F-1B08-D1B7-BB92-FE469988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608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73151F-A3F9-5960-2433-55DF72F8F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B854EE3-C13B-9693-2114-6CAC0AC9E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0BB6ED-1DA6-139D-58C2-FB5038C05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55A760-8368-F73C-979E-752FCCF91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D27C6-D414-9DC0-AED3-551A048F9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263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1C6A67-BE71-C3FE-EF75-782D2BDF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4F58CD-1DB2-1670-52A1-D108BFFFD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6AF5629-C94B-FFD2-56A1-07B29E36A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B53D48-B8C8-5AC3-C597-30A6DD46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1EAA05-36DD-E594-312F-D5D74A13C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B8270B-4C49-1FCF-1900-B2635F4B8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55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B73DA-DA57-2097-C63C-38DD468A2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B4D1AB-D29B-5E25-BAB6-DE784DE6A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12F5E3-7CFC-68C0-BB69-2E46D7D67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238B153-3EEB-A973-EA6B-D87BE9AE7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252FF7C-8472-8689-6B81-404E45624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0BAA8BF-D979-4B11-DD88-5A2070B5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F206B7E-07C5-6582-65AD-C268A4F2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1EA8C28-BA66-3BF5-FFC2-F2FE93725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81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AD77D5-B3C4-D2F3-9CDC-E5DADC55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2F97CE7-7B06-BA4B-512D-DFC91B3B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82D3F32-4571-2F15-3226-C3C11BA6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D8BC4A0-956F-A23E-8C33-716F571D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649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490F54E-605D-B361-F5E2-F4455E328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EDB6EEA-6814-1CA5-A1CC-602534E5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9E259D-1100-67C5-E97E-6F605163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406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21B542-FBD9-B38B-D273-BEFAA9A4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29ADA5-4081-FFCE-9906-20E86F24A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01C97F-D109-3937-0378-AFFD49EB8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CDFDDF-35C7-C346-F455-397AE6CA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D27A20B-2856-3261-132C-A6A940235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3AA48E-EEEB-8B83-F776-CA3C1D19B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30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D5A2A2-3A47-82CC-7E3C-3A4D874CC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6CDA198-C8E7-D63F-F222-877205FEF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3ED83D-DFA3-4790-2B13-FA923FF93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FA623C-8519-8868-CBC1-A7EFD1B8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0F77479-3E88-91C6-A70F-959C96BCC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8A190A-921D-B30C-FF8E-193D7343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020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21D4422-58A0-BD01-510A-9850D24F5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1D5A6F-2066-0FA7-909D-1CF75EF1D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1E02C6-5240-70BB-258B-425353B8E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7799A-A8EB-9D4A-BC1E-71AEF46CAF0B}" type="datetimeFigureOut">
              <a:rPr lang="it-IT" smtClean="0"/>
              <a:t>05/06/25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2073CD-3C62-6AF7-BA3C-69DF6E5B3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513402-17CE-8384-0FC4-A7B403BD9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962374-6242-2946-ADB2-BD91641162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41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16915C-CBBF-C193-5427-E48F7FD63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59917" cy="184155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Religione:</a:t>
            </a:r>
            <a:br>
              <a:rPr lang="it-IT" dirty="0">
                <a:solidFill>
                  <a:srgbClr val="FF0000"/>
                </a:solidFill>
              </a:rPr>
            </a:br>
            <a:r>
              <a:rPr lang="it-IT" sz="4900" dirty="0">
                <a:solidFill>
                  <a:srgbClr val="FF0000"/>
                </a:solidFill>
              </a:rPr>
              <a:t>nozione e storia del termine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3381CF-B67D-6412-9FEB-374112E31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2593"/>
            <a:ext cx="9059917" cy="2115207"/>
          </a:xfrm>
        </p:spPr>
        <p:txBody>
          <a:bodyPr>
            <a:normAutofit/>
          </a:bodyPr>
          <a:lstStyle/>
          <a:p>
            <a:r>
              <a:rPr lang="it-IT" sz="2800" dirty="0"/>
              <a:t>Una breve presentazione sul concetto di «religione» nella civiltà latina , poi cristiana e suoi attuali sviluppi.</a:t>
            </a:r>
          </a:p>
          <a:p>
            <a:r>
              <a:rPr lang="it-IT" sz="2800" dirty="0"/>
              <a:t>Importanza della «</a:t>
            </a:r>
            <a:r>
              <a:rPr lang="it-IT" sz="2800" dirty="0" err="1"/>
              <a:t>explicatio</a:t>
            </a:r>
            <a:r>
              <a:rPr lang="it-IT" sz="2800" dirty="0"/>
              <a:t> </a:t>
            </a:r>
            <a:r>
              <a:rPr lang="it-IT" sz="2800" dirty="0" err="1"/>
              <a:t>terminorum</a:t>
            </a:r>
            <a:r>
              <a:rPr lang="it-IT" sz="2800" dirty="0"/>
              <a:t>» per una più autentica conoscenza e un vero dialogo.</a:t>
            </a:r>
          </a:p>
        </p:txBody>
      </p:sp>
    </p:spTree>
    <p:extLst>
      <p:ext uri="{BB962C8B-B14F-4D97-AF65-F5344CB8AC3E}">
        <p14:creationId xmlns:p14="http://schemas.microsoft.com/office/powerpoint/2010/main" val="1647130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1E2D8E-B642-324B-97AD-BDC5FDA3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3412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«</a:t>
            </a:r>
            <a:r>
              <a:rPr lang="it-IT" dirty="0" err="1">
                <a:solidFill>
                  <a:srgbClr val="FF0000"/>
                </a:solidFill>
              </a:rPr>
              <a:t>Religio</a:t>
            </a:r>
            <a:r>
              <a:rPr lang="it-IT" dirty="0">
                <a:solidFill>
                  <a:srgbClr val="FF0000"/>
                </a:solidFill>
              </a:rPr>
              <a:t>» nella latinità classica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AB1DC-65C2-028C-52CE-8FDB1725F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7098"/>
            <a:ext cx="10515600" cy="4909866"/>
          </a:xfrm>
        </p:spPr>
        <p:txBody>
          <a:bodyPr/>
          <a:lstStyle/>
          <a:p>
            <a:r>
              <a:rPr lang="it-IT" dirty="0"/>
              <a:t>Cicerone (106-43 a. C) autore di riferimento fondamentale, fa derivare «</a:t>
            </a:r>
            <a:r>
              <a:rPr lang="it-IT" dirty="0" err="1"/>
              <a:t>religio</a:t>
            </a:r>
            <a:r>
              <a:rPr lang="it-IT" dirty="0"/>
              <a:t>» da «</a:t>
            </a:r>
            <a:r>
              <a:rPr lang="it-IT" dirty="0" err="1"/>
              <a:t>relegere</a:t>
            </a:r>
            <a:r>
              <a:rPr lang="it-IT" dirty="0"/>
              <a:t>» («religiosi ex </a:t>
            </a:r>
            <a:r>
              <a:rPr lang="it-IT" dirty="0" err="1"/>
              <a:t>relegendo</a:t>
            </a:r>
            <a:r>
              <a:rPr lang="it-IT" dirty="0"/>
              <a:t>» … «qui </a:t>
            </a:r>
            <a:r>
              <a:rPr lang="it-IT" dirty="0" err="1"/>
              <a:t>autem</a:t>
            </a:r>
            <a:r>
              <a:rPr lang="it-IT" dirty="0"/>
              <a:t> omnia, </a:t>
            </a:r>
            <a:r>
              <a:rPr lang="it-IT" dirty="0" err="1"/>
              <a:t>quae</a:t>
            </a:r>
            <a:r>
              <a:rPr lang="it-IT" dirty="0"/>
              <a:t> ad </a:t>
            </a:r>
            <a:r>
              <a:rPr lang="it-IT" dirty="0" err="1"/>
              <a:t>cultum</a:t>
            </a:r>
            <a:r>
              <a:rPr lang="it-IT" dirty="0"/>
              <a:t> </a:t>
            </a:r>
            <a:r>
              <a:rPr lang="it-IT" dirty="0" err="1"/>
              <a:t>deorum</a:t>
            </a:r>
            <a:r>
              <a:rPr lang="it-IT" dirty="0"/>
              <a:t> </a:t>
            </a:r>
            <a:r>
              <a:rPr lang="it-IT" dirty="0" err="1"/>
              <a:t>pertinerent</a:t>
            </a:r>
            <a:r>
              <a:rPr lang="it-IT" dirty="0"/>
              <a:t>, </a:t>
            </a:r>
            <a:r>
              <a:rPr lang="it-IT" dirty="0" err="1"/>
              <a:t>diligenter</a:t>
            </a:r>
            <a:r>
              <a:rPr lang="it-IT" dirty="0"/>
              <a:t> </a:t>
            </a:r>
            <a:r>
              <a:rPr lang="it-IT" dirty="0" err="1"/>
              <a:t>retractarent</a:t>
            </a:r>
            <a:r>
              <a:rPr lang="it-IT" dirty="0"/>
              <a:t> et </a:t>
            </a:r>
            <a:r>
              <a:rPr lang="it-IT" dirty="0" err="1"/>
              <a:t>tamquam</a:t>
            </a:r>
            <a:r>
              <a:rPr lang="it-IT" dirty="0"/>
              <a:t> </a:t>
            </a:r>
            <a:r>
              <a:rPr lang="it-IT" dirty="0" err="1"/>
              <a:t>relegerent</a:t>
            </a:r>
            <a:r>
              <a:rPr lang="it-IT" dirty="0"/>
              <a:t>»). «</a:t>
            </a:r>
            <a:r>
              <a:rPr lang="it-IT" dirty="0" err="1"/>
              <a:t>Relegere</a:t>
            </a:r>
            <a:r>
              <a:rPr lang="it-IT" dirty="0"/>
              <a:t>» nel senso di considerare attentamente tutto ciò che riguarda il culto degli dei.</a:t>
            </a:r>
          </a:p>
          <a:p>
            <a:r>
              <a:rPr lang="it-IT" dirty="0"/>
              <a:t>In Cicerone «</a:t>
            </a:r>
            <a:r>
              <a:rPr lang="it-IT" dirty="0" err="1"/>
              <a:t>religio</a:t>
            </a:r>
            <a:r>
              <a:rPr lang="it-IT" dirty="0"/>
              <a:t>» corrisponde al culto (nel De natura </a:t>
            </a:r>
            <a:r>
              <a:rPr lang="it-IT" dirty="0" err="1"/>
              <a:t>deorum</a:t>
            </a:r>
            <a:r>
              <a:rPr lang="it-IT" dirty="0"/>
              <a:t>: «religione id est </a:t>
            </a:r>
            <a:r>
              <a:rPr lang="it-IT" dirty="0" err="1"/>
              <a:t>cultu</a:t>
            </a:r>
            <a:r>
              <a:rPr lang="it-IT" dirty="0"/>
              <a:t> </a:t>
            </a:r>
            <a:r>
              <a:rPr lang="it-IT" dirty="0" err="1"/>
              <a:t>deorum</a:t>
            </a:r>
            <a:r>
              <a:rPr lang="it-IT" dirty="0"/>
              <a:t>»). «</a:t>
            </a:r>
            <a:r>
              <a:rPr lang="it-IT" dirty="0" err="1"/>
              <a:t>Religiosus</a:t>
            </a:r>
            <a:r>
              <a:rPr lang="it-IT" dirty="0"/>
              <a:t>» è l’uomo che ha un atteggiamento di accurato esame delle azioni cultuali, ossia delle osservanze rituali del calendario romano (stabilito dallo Stato).</a:t>
            </a:r>
          </a:p>
          <a:p>
            <a:r>
              <a:rPr lang="it-IT" dirty="0"/>
              <a:t>Si analizza anche l’opposizione tra «</a:t>
            </a:r>
            <a:r>
              <a:rPr lang="it-IT" dirty="0" err="1"/>
              <a:t>religio</a:t>
            </a:r>
            <a:r>
              <a:rPr lang="it-IT" dirty="0"/>
              <a:t>» e «</a:t>
            </a:r>
            <a:r>
              <a:rPr lang="it-IT" dirty="0" err="1"/>
              <a:t>superstitio</a:t>
            </a:r>
            <a:r>
              <a:rPr lang="it-IT" dirty="0"/>
              <a:t>», anche attraverso la riflessione dello stoico Balbo (II sec. A. C.)</a:t>
            </a:r>
          </a:p>
        </p:txBody>
      </p:sp>
    </p:spTree>
    <p:extLst>
      <p:ext uri="{BB962C8B-B14F-4D97-AF65-F5344CB8AC3E}">
        <p14:creationId xmlns:p14="http://schemas.microsoft.com/office/powerpoint/2010/main" val="3808270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CC310A-AC09-25F3-F3ED-F74EBE63D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3510"/>
            <a:ext cx="10515600" cy="5863454"/>
          </a:xfrm>
        </p:spPr>
        <p:txBody>
          <a:bodyPr/>
          <a:lstStyle/>
          <a:p>
            <a:r>
              <a:rPr lang="it-IT" dirty="0"/>
              <a:t>La «</a:t>
            </a:r>
            <a:r>
              <a:rPr lang="it-IT" dirty="0" err="1"/>
              <a:t>superstitio</a:t>
            </a:r>
            <a:r>
              <a:rPr lang="it-IT" dirty="0"/>
              <a:t>»  si pone come conseguenza di una errata concezione del divino; si riprendono teorie interpretative come quella della divinizzazione di elementi naturali, oppure quella (elaborata da </a:t>
            </a:r>
            <a:r>
              <a:rPr lang="it-IT" dirty="0" err="1"/>
              <a:t>Evemero</a:t>
            </a:r>
            <a:r>
              <a:rPr lang="it-IT" dirty="0"/>
              <a:t> di Messina III sec. A. C.) della divinizzazione di antichi uomini (evemerismo). Una terza forma deriva dalle «</a:t>
            </a:r>
            <a:r>
              <a:rPr lang="it-IT" dirty="0" err="1"/>
              <a:t>fabulae</a:t>
            </a:r>
            <a:r>
              <a:rPr lang="it-IT" dirty="0"/>
              <a:t>» dei poeti, dai racconti popolari.</a:t>
            </a:r>
          </a:p>
          <a:p>
            <a:r>
              <a:rPr lang="it-IT" dirty="0"/>
              <a:t>Queste errate convinzioni generano, secondo Balbo, false credenze e «</a:t>
            </a:r>
            <a:r>
              <a:rPr lang="it-IT" dirty="0" err="1"/>
              <a:t>superstitiones</a:t>
            </a:r>
            <a:r>
              <a:rPr lang="it-IT" dirty="0"/>
              <a:t> </a:t>
            </a:r>
            <a:r>
              <a:rPr lang="it-IT" dirty="0" err="1"/>
              <a:t>paene</a:t>
            </a:r>
            <a:r>
              <a:rPr lang="it-IT" dirty="0"/>
              <a:t> </a:t>
            </a:r>
            <a:r>
              <a:rPr lang="it-IT" dirty="0" err="1"/>
              <a:t>aniles</a:t>
            </a:r>
            <a:r>
              <a:rPr lang="it-IT" dirty="0"/>
              <a:t>» (quasi da vecchiette). Balbo condanna gli dei »</a:t>
            </a:r>
            <a:r>
              <a:rPr lang="it-IT" dirty="0" err="1"/>
              <a:t>commentici</a:t>
            </a:r>
            <a:r>
              <a:rPr lang="it-IT" dirty="0"/>
              <a:t> et </a:t>
            </a:r>
            <a:r>
              <a:rPr lang="it-IT" dirty="0" err="1"/>
              <a:t>ficti</a:t>
            </a:r>
            <a:r>
              <a:rPr lang="it-IT" dirty="0"/>
              <a:t>» (inventati e falsi).</a:t>
            </a:r>
          </a:p>
          <a:p>
            <a:r>
              <a:rPr lang="it-IT" dirty="0"/>
              <a:t>Il termine «</a:t>
            </a:r>
            <a:r>
              <a:rPr lang="it-IT" dirty="0" err="1"/>
              <a:t>superstitiosus</a:t>
            </a:r>
            <a:r>
              <a:rPr lang="it-IT" dirty="0"/>
              <a:t>» è legato al concetto di superstite; deriva dal fatto che le donne, per ottenere il ritorno a casa dei figli o mariti in guerra, esageravano nelle pratiche di culto, andando oltre la normale ritualità romana.</a:t>
            </a:r>
          </a:p>
        </p:txBody>
      </p:sp>
    </p:spTree>
    <p:extLst>
      <p:ext uri="{BB962C8B-B14F-4D97-AF65-F5344CB8AC3E}">
        <p14:creationId xmlns:p14="http://schemas.microsoft.com/office/powerpoint/2010/main" val="2313466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912151-C0DA-DE86-CB5F-0AF05313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2" y="323395"/>
            <a:ext cx="11088188" cy="618190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 «religiosi» invece sono coloro che svolgono il culto in modo ordinato e preciso. Il giurista Masurio Sabino (I sec. d. C.) rivendica il carattere positivo del termine «</a:t>
            </a:r>
            <a:r>
              <a:rPr lang="it-IT" dirty="0" err="1"/>
              <a:t>religiosus</a:t>
            </a:r>
            <a:r>
              <a:rPr lang="it-IT" dirty="0"/>
              <a:t>» facendolo derivare da «</a:t>
            </a:r>
            <a:r>
              <a:rPr lang="it-IT" dirty="0" err="1"/>
              <a:t>relinquo</a:t>
            </a:r>
            <a:r>
              <a:rPr lang="it-IT" dirty="0"/>
              <a:t>» (nel senso di separare), per evidenziare il carattere sacro del culto, appunto separato dalla vita ordinaria.</a:t>
            </a:r>
          </a:p>
          <a:p>
            <a:r>
              <a:rPr lang="it-IT" dirty="0"/>
              <a:t>Presso i romani dunque il </a:t>
            </a:r>
            <a:r>
              <a:rPr lang="it-IT" dirty="0">
                <a:solidFill>
                  <a:srgbClr val="FF0000"/>
                </a:solidFill>
              </a:rPr>
              <a:t>concetto fondamentale di religione è quello del culto</a:t>
            </a:r>
            <a:r>
              <a:rPr lang="it-IT" dirty="0"/>
              <a:t>, tanto che il plurale «</a:t>
            </a:r>
            <a:r>
              <a:rPr lang="it-IT" dirty="0" err="1"/>
              <a:t>religiones</a:t>
            </a:r>
            <a:r>
              <a:rPr lang="it-IT" dirty="0"/>
              <a:t>» non ha lo stesso significato da noi oggi attribuito, ma sta ad indicare i vari riti sacri.</a:t>
            </a:r>
          </a:p>
          <a:p>
            <a:r>
              <a:rPr lang="it-IT" dirty="0"/>
              <a:t>La «</a:t>
            </a:r>
            <a:r>
              <a:rPr lang="it-IT" dirty="0" err="1"/>
              <a:t>religio</a:t>
            </a:r>
            <a:r>
              <a:rPr lang="it-IT" dirty="0"/>
              <a:t>» non era questione di fede, non implicava un corpus di dottrine in cui credere (poteva credere in ciò che voleva, anche nella non esistenza degli dei); le questioni morali o esistenziale erano demandate alla filosofia.</a:t>
            </a:r>
          </a:p>
          <a:p>
            <a:r>
              <a:rPr lang="it-IT" dirty="0"/>
              <a:t>L’ «homo </a:t>
            </a:r>
            <a:r>
              <a:rPr lang="it-IT" dirty="0" err="1"/>
              <a:t>religiosus</a:t>
            </a:r>
            <a:r>
              <a:rPr lang="it-IT" dirty="0"/>
              <a:t>» romano (e quindi il buon cittadino) non è colui che crede, bensì colui che celebra i riti tradizionali nelle dovute forme, secondo il «mos maiorum" (qui si inserisce una riflessione sul motivo della persecuzione dei cristiani).</a:t>
            </a:r>
          </a:p>
        </p:txBody>
      </p:sp>
    </p:spTree>
    <p:extLst>
      <p:ext uri="{BB962C8B-B14F-4D97-AF65-F5344CB8AC3E}">
        <p14:creationId xmlns:p14="http://schemas.microsoft.com/office/powerpoint/2010/main" val="2628887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654555-E988-154E-FAAB-FC2F97CD2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82" y="1227911"/>
            <a:ext cx="10879183" cy="530175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Gli autori cristiani si innestano nella concezione classica, apportando degli arricchimenti e delle mutazioni.</a:t>
            </a:r>
          </a:p>
          <a:p>
            <a:r>
              <a:rPr lang="it-IT" dirty="0"/>
              <a:t>Primo autore da considerare è </a:t>
            </a:r>
            <a:r>
              <a:rPr lang="it-IT" dirty="0">
                <a:solidFill>
                  <a:srgbClr val="FF0000"/>
                </a:solidFill>
              </a:rPr>
              <a:t>Tertulliano</a:t>
            </a:r>
            <a:r>
              <a:rPr lang="it-IT" dirty="0"/>
              <a:t> (circa 155 – circa 230),  vero creatore del latino cristiano. Egli parla di «</a:t>
            </a:r>
            <a:r>
              <a:rPr lang="it-IT" dirty="0" err="1"/>
              <a:t>Iudaica</a:t>
            </a:r>
            <a:r>
              <a:rPr lang="it-IT" dirty="0"/>
              <a:t> </a:t>
            </a:r>
            <a:r>
              <a:rPr lang="it-IT" dirty="0" err="1"/>
              <a:t>religio</a:t>
            </a:r>
            <a:r>
              <a:rPr lang="it-IT" dirty="0"/>
              <a:t>» e di «Romana </a:t>
            </a:r>
            <a:r>
              <a:rPr lang="it-IT" dirty="0" err="1"/>
              <a:t>religio</a:t>
            </a:r>
            <a:r>
              <a:rPr lang="it-IT" dirty="0"/>
              <a:t>», ma definisce il cristianesimo «vera </a:t>
            </a:r>
            <a:r>
              <a:rPr lang="it-IT" dirty="0" err="1"/>
              <a:t>religio</a:t>
            </a:r>
            <a:r>
              <a:rPr lang="it-IT" dirty="0"/>
              <a:t>» o «nostra </a:t>
            </a:r>
            <a:r>
              <a:rPr lang="it-IT" dirty="0" err="1"/>
              <a:t>religio</a:t>
            </a:r>
            <a:r>
              <a:rPr lang="it-IT" dirty="0"/>
              <a:t>»; si passa quindi da un’appartenenza nazionale o etnica, ad un’appartenenza per scelta, secondo un criterio di verità («Cristiani si diventa, non si nasce»).</a:t>
            </a:r>
          </a:p>
          <a:p>
            <a:r>
              <a:rPr lang="it-IT" dirty="0"/>
              <a:t>Segue l’apporto di </a:t>
            </a:r>
            <a:r>
              <a:rPr lang="it-IT" dirty="0">
                <a:solidFill>
                  <a:srgbClr val="FF0000"/>
                </a:solidFill>
              </a:rPr>
              <a:t>Lattanzio</a:t>
            </a:r>
            <a:r>
              <a:rPr lang="it-IT" dirty="0"/>
              <a:t> (circa 250 – circa 325), il quale fa derivare «</a:t>
            </a:r>
            <a:r>
              <a:rPr lang="it-IT" dirty="0" err="1"/>
              <a:t>religio</a:t>
            </a:r>
            <a:r>
              <a:rPr lang="it-IT" dirty="0"/>
              <a:t>» dal verbo «</a:t>
            </a:r>
            <a:r>
              <a:rPr lang="it-IT" dirty="0" err="1"/>
              <a:t>religare</a:t>
            </a:r>
            <a:r>
              <a:rPr lang="it-IT" dirty="0"/>
              <a:t>». In «</a:t>
            </a:r>
            <a:r>
              <a:rPr lang="it-IT" dirty="0" err="1"/>
              <a:t>Divinae</a:t>
            </a:r>
            <a:r>
              <a:rPr lang="it-IT" dirty="0"/>
              <a:t> </a:t>
            </a:r>
            <a:r>
              <a:rPr lang="it-IT" dirty="0" err="1"/>
              <a:t>institutiones</a:t>
            </a:r>
            <a:r>
              <a:rPr lang="it-IT" dirty="0"/>
              <a:t>» egli fa riferimento al legame («</a:t>
            </a:r>
            <a:r>
              <a:rPr lang="it-IT" dirty="0" err="1"/>
              <a:t>vinculum</a:t>
            </a:r>
            <a:r>
              <a:rPr lang="it-IT" dirty="0"/>
              <a:t> </a:t>
            </a:r>
            <a:r>
              <a:rPr lang="it-IT" dirty="0" err="1"/>
              <a:t>pietatis</a:t>
            </a:r>
            <a:r>
              <a:rPr lang="it-IT" dirty="0"/>
              <a:t>») che si stabilisce tra Dio e l’uomo. Si aggiunge all’elemento cultuale quello intellettuale (conoscere e rendere culto al Dio vero).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AD2EFAA6-45BB-4AA3-7DFD-69CE8DC0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83" y="328340"/>
            <a:ext cx="10879182" cy="899570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La «</a:t>
            </a:r>
            <a:r>
              <a:rPr lang="it-IT" dirty="0" err="1">
                <a:solidFill>
                  <a:srgbClr val="FF0000"/>
                </a:solidFill>
              </a:rPr>
              <a:t>religio</a:t>
            </a:r>
            <a:r>
              <a:rPr lang="it-IT" dirty="0">
                <a:solidFill>
                  <a:srgbClr val="FF0000"/>
                </a:solidFill>
              </a:rPr>
              <a:t>» in autori cristiani dei primi secoli</a:t>
            </a:r>
          </a:p>
        </p:txBody>
      </p:sp>
    </p:spTree>
    <p:extLst>
      <p:ext uri="{BB962C8B-B14F-4D97-AF65-F5344CB8AC3E}">
        <p14:creationId xmlns:p14="http://schemas.microsoft.com/office/powerpoint/2010/main" val="82071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706EB4-EB9E-8468-18C8-BE2B20C03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19" y="310333"/>
            <a:ext cx="11179629" cy="6142717"/>
          </a:xfrm>
        </p:spPr>
        <p:txBody>
          <a:bodyPr/>
          <a:lstStyle/>
          <a:p>
            <a:r>
              <a:rPr lang="it-IT" dirty="0"/>
              <a:t>Il passo decisivo viene compiuto da </a:t>
            </a:r>
            <a:r>
              <a:rPr lang="it-IT" dirty="0">
                <a:solidFill>
                  <a:srgbClr val="FF0000"/>
                </a:solidFill>
              </a:rPr>
              <a:t>Agostino</a:t>
            </a:r>
            <a:r>
              <a:rPr lang="it-IT" dirty="0"/>
              <a:t> (354 – 430), cui si deve la sistematizzazione più completa della nozione di «</a:t>
            </a:r>
            <a:r>
              <a:rPr lang="it-IT" dirty="0" err="1"/>
              <a:t>religio</a:t>
            </a:r>
            <a:r>
              <a:rPr lang="it-IT" dirty="0"/>
              <a:t>» in ambito cristiano. E’ la nozione che si è imposta nel mondo occidentale fino a noi.</a:t>
            </a:r>
          </a:p>
          <a:p>
            <a:r>
              <a:rPr lang="it-IT" dirty="0"/>
              <a:t>Due testi importanti per questo sono: «De vera religione» (390) e «De </a:t>
            </a:r>
            <a:r>
              <a:rPr lang="it-IT" dirty="0" err="1"/>
              <a:t>civitate</a:t>
            </a:r>
            <a:r>
              <a:rPr lang="it-IT" dirty="0"/>
              <a:t> Dei» (413-426). Egli compie un lavoro comparatista tra i termini greci e latini inerenti alla sfera del culto («</a:t>
            </a:r>
            <a:r>
              <a:rPr lang="it-IT" dirty="0" err="1"/>
              <a:t>latreia</a:t>
            </a:r>
            <a:r>
              <a:rPr lang="it-IT" dirty="0"/>
              <a:t> – </a:t>
            </a:r>
            <a:r>
              <a:rPr lang="it-IT" dirty="0" err="1"/>
              <a:t>servitus</a:t>
            </a:r>
            <a:r>
              <a:rPr lang="it-IT" dirty="0"/>
              <a:t>»).</a:t>
            </a:r>
          </a:p>
          <a:p>
            <a:r>
              <a:rPr lang="it-IT" dirty="0"/>
              <a:t>Agostino collega il termine «</a:t>
            </a:r>
            <a:r>
              <a:rPr lang="it-IT" dirty="0" err="1"/>
              <a:t>religio</a:t>
            </a:r>
            <a:r>
              <a:rPr lang="it-IT" dirty="0"/>
              <a:t>» al verbo «</a:t>
            </a:r>
            <a:r>
              <a:rPr lang="it-IT" dirty="0" err="1"/>
              <a:t>relegere</a:t>
            </a:r>
            <a:r>
              <a:rPr lang="it-IT" dirty="0"/>
              <a:t>», ma inteso diversamente da Cicerone, nel senso di </a:t>
            </a:r>
            <a:r>
              <a:rPr lang="it-IT" dirty="0">
                <a:solidFill>
                  <a:srgbClr val="FF0000"/>
                </a:solidFill>
              </a:rPr>
              <a:t>re-</a:t>
            </a:r>
            <a:r>
              <a:rPr lang="it-IT" dirty="0" err="1">
                <a:solidFill>
                  <a:srgbClr val="FF0000"/>
                </a:solidFill>
              </a:rPr>
              <a:t>eligere</a:t>
            </a:r>
            <a:r>
              <a:rPr lang="it-IT" dirty="0"/>
              <a:t>, ossia di scegliere nuovamente, riscegliere.</a:t>
            </a:r>
          </a:p>
          <a:p>
            <a:r>
              <a:rPr lang="it-IT" dirty="0"/>
              <a:t>Il poter scegliere nuovamente Dio, con una scelta di amore, dopo esserci allontanati da Lui per il peccato («</a:t>
            </a:r>
            <a:r>
              <a:rPr lang="it-IT" dirty="0" err="1"/>
              <a:t>hunc</a:t>
            </a:r>
            <a:r>
              <a:rPr lang="it-IT" dirty="0"/>
              <a:t> </a:t>
            </a:r>
            <a:r>
              <a:rPr lang="it-IT" dirty="0" err="1"/>
              <a:t>deum</a:t>
            </a:r>
            <a:r>
              <a:rPr lang="it-IT" dirty="0"/>
              <a:t> </a:t>
            </a:r>
            <a:r>
              <a:rPr lang="it-IT" dirty="0" err="1"/>
              <a:t>eligentes</a:t>
            </a:r>
            <a:r>
              <a:rPr lang="it-IT" dirty="0"/>
              <a:t> vel </a:t>
            </a:r>
            <a:r>
              <a:rPr lang="it-IT" dirty="0" err="1"/>
              <a:t>potius</a:t>
            </a:r>
            <a:r>
              <a:rPr lang="it-IT" dirty="0"/>
              <a:t> </a:t>
            </a:r>
            <a:r>
              <a:rPr lang="it-IT" dirty="0" err="1"/>
              <a:t>religentes</a:t>
            </a:r>
            <a:r>
              <a:rPr lang="it-IT" dirty="0"/>
              <a:t> – </a:t>
            </a:r>
            <a:r>
              <a:rPr lang="it-IT" dirty="0" err="1"/>
              <a:t>amiseramus</a:t>
            </a:r>
            <a:r>
              <a:rPr lang="it-IT" dirty="0"/>
              <a:t> </a:t>
            </a:r>
            <a:r>
              <a:rPr lang="it-IT" dirty="0" err="1"/>
              <a:t>enim</a:t>
            </a:r>
            <a:r>
              <a:rPr lang="it-IT" dirty="0"/>
              <a:t> </a:t>
            </a:r>
            <a:r>
              <a:rPr lang="it-IT" dirty="0" err="1"/>
              <a:t>neglegentes</a:t>
            </a:r>
            <a:r>
              <a:rPr lang="it-IT" dirty="0"/>
              <a:t> –</a:t>
            </a:r>
            <a:r>
              <a:rPr lang="it-IT" dirty="0" err="1"/>
              <a:t>hunc</a:t>
            </a:r>
            <a:r>
              <a:rPr lang="it-IT" dirty="0"/>
              <a:t> ergo </a:t>
            </a:r>
            <a:r>
              <a:rPr lang="it-IT" dirty="0" err="1"/>
              <a:t>religentes</a:t>
            </a:r>
            <a:r>
              <a:rPr lang="it-IT" dirty="0"/>
              <a:t>, </a:t>
            </a:r>
            <a:r>
              <a:rPr lang="it-IT" dirty="0" err="1"/>
              <a:t>unde</a:t>
            </a:r>
            <a:r>
              <a:rPr lang="it-IT" dirty="0"/>
              <a:t> et </a:t>
            </a:r>
            <a:r>
              <a:rPr lang="it-IT" dirty="0" err="1"/>
              <a:t>religio</a:t>
            </a:r>
            <a:r>
              <a:rPr lang="it-IT" dirty="0"/>
              <a:t> dicta </a:t>
            </a:r>
            <a:r>
              <a:rPr lang="it-IT" dirty="0" err="1"/>
              <a:t>perhibentur</a:t>
            </a:r>
            <a:r>
              <a:rPr lang="it-IT" dirty="0"/>
              <a:t> … De civ. X,3,2).</a:t>
            </a:r>
          </a:p>
        </p:txBody>
      </p:sp>
    </p:spTree>
    <p:extLst>
      <p:ext uri="{BB962C8B-B14F-4D97-AF65-F5344CB8AC3E}">
        <p14:creationId xmlns:p14="http://schemas.microsoft.com/office/powerpoint/2010/main" val="776101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BA928B-DFDA-885C-354C-FE4134B38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9634"/>
            <a:ext cx="10515600" cy="5837329"/>
          </a:xfrm>
        </p:spPr>
        <p:txBody>
          <a:bodyPr/>
          <a:lstStyle/>
          <a:p>
            <a:r>
              <a:rPr lang="it-IT" dirty="0"/>
              <a:t>Scegliere Dio significa legarsi di nuovo a Lui, ma mentre Lattanzio parlava di un «</a:t>
            </a:r>
            <a:r>
              <a:rPr lang="it-IT" dirty="0" err="1"/>
              <a:t>vinculum</a:t>
            </a:r>
            <a:r>
              <a:rPr lang="it-IT" dirty="0"/>
              <a:t> </a:t>
            </a:r>
            <a:r>
              <a:rPr lang="it-IT" dirty="0" err="1"/>
              <a:t>pietatis</a:t>
            </a:r>
            <a:r>
              <a:rPr lang="it-IT" dirty="0"/>
              <a:t>», Agostino parla in modo più profondo di «</a:t>
            </a:r>
            <a:r>
              <a:rPr lang="it-IT" dirty="0" err="1"/>
              <a:t>dilectio</a:t>
            </a:r>
            <a:r>
              <a:rPr lang="it-IT" dirty="0"/>
              <a:t>», quindi di una unione per amore, dopo l’abbandono del peccato.</a:t>
            </a:r>
          </a:p>
          <a:p>
            <a:r>
              <a:rPr lang="it-IT" dirty="0"/>
              <a:t>In Agostino ritroviamo i </a:t>
            </a:r>
            <a:r>
              <a:rPr lang="it-IT" dirty="0">
                <a:solidFill>
                  <a:srgbClr val="FF0000"/>
                </a:solidFill>
              </a:rPr>
              <a:t>tre elementi </a:t>
            </a:r>
            <a:r>
              <a:rPr lang="it-IT" dirty="0"/>
              <a:t>che ancora per noi concorrono nel formare il concetto di religione:</a:t>
            </a:r>
          </a:p>
          <a:p>
            <a:pPr lvl="1"/>
            <a:r>
              <a:rPr lang="it-IT" dirty="0"/>
              <a:t>Un complesso organico di </a:t>
            </a:r>
            <a:r>
              <a:rPr lang="it-IT" dirty="0">
                <a:solidFill>
                  <a:srgbClr val="FF0000"/>
                </a:solidFill>
              </a:rPr>
              <a:t>credenze</a:t>
            </a:r>
            <a:r>
              <a:rPr lang="it-IT" dirty="0"/>
              <a:t> (la parte veritativa, dottrinale)</a:t>
            </a:r>
          </a:p>
          <a:p>
            <a:pPr lvl="1"/>
            <a:r>
              <a:rPr lang="it-IT" dirty="0"/>
              <a:t>Un insieme di </a:t>
            </a:r>
            <a:r>
              <a:rPr lang="it-IT" dirty="0">
                <a:solidFill>
                  <a:srgbClr val="FF0000"/>
                </a:solidFill>
              </a:rPr>
              <a:t>pratiche cultuali</a:t>
            </a:r>
            <a:r>
              <a:rPr lang="it-IT" dirty="0"/>
              <a:t> (la liturgia)</a:t>
            </a:r>
          </a:p>
          <a:p>
            <a:pPr lvl="1"/>
            <a:r>
              <a:rPr lang="it-IT" dirty="0"/>
              <a:t>Una serie di </a:t>
            </a:r>
            <a:r>
              <a:rPr lang="it-IT" dirty="0">
                <a:solidFill>
                  <a:srgbClr val="FF0000"/>
                </a:solidFill>
              </a:rPr>
              <a:t>atteggiamenti etici </a:t>
            </a:r>
            <a:r>
              <a:rPr lang="it-IT" dirty="0"/>
              <a:t>(la morale).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r>
              <a:rPr lang="it-IT" sz="2800" dirty="0"/>
              <a:t>Questo è il percorso in sintesi che ha portato ad avere l’attuale concetto di religione, secondo la prospettiva cristiana e occidentale. In che misura è applicabile a tutti i </a:t>
            </a:r>
            <a:r>
              <a:rPr lang="it-IT" sz="2800"/>
              <a:t>fenomeni religiosi?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22253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E4F858-8265-ADA6-5B93-23334288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4282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Osservazioni introduttive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C34172-3BCB-F66E-E53C-FBD3AF4D4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042"/>
            <a:ext cx="10515600" cy="4610922"/>
          </a:xfrm>
        </p:spPr>
        <p:txBody>
          <a:bodyPr/>
          <a:lstStyle/>
          <a:p>
            <a:r>
              <a:rPr lang="it-IT" dirty="0"/>
              <a:t>Dal punto di vista storico non possiamo far riferimento a definizioni precostituite.</a:t>
            </a:r>
          </a:p>
          <a:p>
            <a:r>
              <a:rPr lang="it-IT" dirty="0"/>
              <a:t>Tali definizioni procedono da un metodo deduttivo, ma lo storico utilizza un metodo induttivo, ossia muove dai concreti fatti storici, cercando di arrivare – attraverso l’individuazione di aspetti analogici e/o differenze – ad una categoria ampia e diversificata, in cui tutti i fatti analizzati possano trovare posto.</a:t>
            </a:r>
          </a:p>
          <a:p>
            <a:r>
              <a:rPr lang="it-IT" dirty="0"/>
              <a:t>Per lo storico serve un approccio aperto ma fondato sulla particolare connotazione dei fenomeni religiosi (evitare i riduzionismi di stampo positivistico o socio-psicologistico).</a:t>
            </a:r>
          </a:p>
        </p:txBody>
      </p:sp>
    </p:spTree>
    <p:extLst>
      <p:ext uri="{BB962C8B-B14F-4D97-AF65-F5344CB8AC3E}">
        <p14:creationId xmlns:p14="http://schemas.microsoft.com/office/powerpoint/2010/main" val="182162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20D057-E295-F0DD-7A99-515588462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1945"/>
            <a:ext cx="10515600" cy="5725018"/>
          </a:xfrm>
        </p:spPr>
        <p:txBody>
          <a:bodyPr/>
          <a:lstStyle/>
          <a:p>
            <a:r>
              <a:rPr lang="it-IT" dirty="0"/>
              <a:t>Lo storico </a:t>
            </a:r>
            <a:r>
              <a:rPr lang="it-IT" dirty="0">
                <a:solidFill>
                  <a:srgbClr val="FF0000"/>
                </a:solidFill>
              </a:rPr>
              <a:t>non può usare una definizione previa</a:t>
            </a:r>
            <a:r>
              <a:rPr lang="it-IT" dirty="0"/>
              <a:t>, rigida, di ciò che  è religione, tuttavia non esclude la possibilità di individuare dei punti per arrivare ad una definizione, sia pure ampia e flessibile.</a:t>
            </a:r>
          </a:p>
          <a:p>
            <a:r>
              <a:rPr lang="it-IT" dirty="0"/>
              <a:t>La questione della definizione dell’oggetto è connessa con la questione del metodo.</a:t>
            </a:r>
          </a:p>
          <a:p>
            <a:r>
              <a:rPr lang="it-IT" dirty="0"/>
              <a:t>La storia delle religioni si basa sul </a:t>
            </a:r>
            <a:r>
              <a:rPr lang="it-IT" dirty="0">
                <a:solidFill>
                  <a:srgbClr val="FF0000"/>
                </a:solidFill>
              </a:rPr>
              <a:t>metodo storico e comparativo</a:t>
            </a:r>
            <a:r>
              <a:rPr lang="it-IT" dirty="0"/>
              <a:t>. Storico </a:t>
            </a:r>
            <a:r>
              <a:rPr lang="it-IT" dirty="0">
                <a:sym typeface="Wingdings" pitchFamily="2" charset="2"/>
              </a:rPr>
              <a:t> muove dall’analisi di fatti specifici (rapporto storia-documenti); Comparativo  cercare di confrontare fenomeni numerosi e vari, anche lontani tra loro nel tempo e nello spazio.</a:t>
            </a:r>
          </a:p>
          <a:p>
            <a:r>
              <a:rPr lang="it-IT" dirty="0">
                <a:sym typeface="Wingdings" pitchFamily="2" charset="2"/>
              </a:rPr>
              <a:t>Fondamentale – come in molti ambiti – è il 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principio dell’analogia</a:t>
            </a:r>
            <a:r>
              <a:rPr lang="it-IT" dirty="0">
                <a:sym typeface="Wingdings" pitchFamily="2" charset="2"/>
              </a:rPr>
              <a:t>, così definito nella logica classica: «</a:t>
            </a:r>
            <a:r>
              <a:rPr lang="it-IT" dirty="0" err="1">
                <a:sym typeface="Wingdings" pitchFamily="2" charset="2"/>
              </a:rPr>
              <a:t>praedicatur</a:t>
            </a:r>
            <a:r>
              <a:rPr lang="it-IT" dirty="0">
                <a:sym typeface="Wingdings" pitchFamily="2" charset="2"/>
              </a:rPr>
              <a:t> de </a:t>
            </a:r>
            <a:r>
              <a:rPr lang="it-IT" dirty="0" err="1">
                <a:sym typeface="Wingdings" pitchFamily="2" charset="2"/>
              </a:rPr>
              <a:t>diversis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secundum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rationem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partim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eamdem</a:t>
            </a:r>
            <a:r>
              <a:rPr lang="it-IT" dirty="0">
                <a:sym typeface="Wingdings" pitchFamily="2" charset="2"/>
              </a:rPr>
              <a:t>, </a:t>
            </a:r>
            <a:r>
              <a:rPr lang="it-IT" dirty="0" err="1">
                <a:sym typeface="Wingdings" pitchFamily="2" charset="2"/>
              </a:rPr>
              <a:t>partim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diversam</a:t>
            </a:r>
            <a:r>
              <a:rPr lang="it-IT" dirty="0">
                <a:sym typeface="Wingdings" pitchFamily="2" charset="2"/>
              </a:rPr>
              <a:t>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8607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9705DE-DEC7-A302-3C3C-660D6BAB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772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Per una «definizione» minima allargata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22F40D-3623-08CE-748F-2ECC9C3C8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898"/>
            <a:ext cx="10515600" cy="4758065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Religione: apparentemente un termine conosciuto, in realtà, appena vogliamo definirlo, troviamo </a:t>
            </a:r>
            <a:r>
              <a:rPr lang="it-IT" dirty="0">
                <a:solidFill>
                  <a:srgbClr val="FF0000"/>
                </a:solidFill>
              </a:rPr>
              <a:t>difficoltà</a:t>
            </a:r>
            <a:r>
              <a:rPr lang="it-IT" dirty="0"/>
              <a:t>.</a:t>
            </a:r>
          </a:p>
          <a:p>
            <a:r>
              <a:rPr lang="it-IT" dirty="0"/>
              <a:t> Serve una definizione che vada oltre quegli elementi che caratterizzano solo una parte dei fenomeni religiosi (es. una concezione segnata da una data cultura o da una data esperienza religiosa).</a:t>
            </a:r>
          </a:p>
          <a:p>
            <a:r>
              <a:rPr lang="it-IT" dirty="0"/>
              <a:t>Oggi si è pervenuto, tra gli studiosi, ad una </a:t>
            </a:r>
            <a:r>
              <a:rPr lang="it-IT" dirty="0">
                <a:solidFill>
                  <a:srgbClr val="FF0000"/>
                </a:solidFill>
              </a:rPr>
              <a:t>«definizione» minima</a:t>
            </a:r>
            <a:r>
              <a:rPr lang="it-IT" dirty="0"/>
              <a:t>, che possa comprendere tutte le esperienze religiose (nel tempo e nello spazio).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9372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3C412C-F8CA-B2C1-3D53-1BF6B2211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1434"/>
            <a:ext cx="10515600" cy="5735529"/>
          </a:xfrm>
        </p:spPr>
        <p:txBody>
          <a:bodyPr/>
          <a:lstStyle/>
          <a:p>
            <a:r>
              <a:rPr lang="it-IT" dirty="0"/>
              <a:t>Elemento decisivo che fonda la peculiarità dei fatti religiosi è individuato nella </a:t>
            </a:r>
            <a:r>
              <a:rPr lang="it-IT" dirty="0">
                <a:solidFill>
                  <a:srgbClr val="FF0000"/>
                </a:solidFill>
              </a:rPr>
              <a:t>«rottura di livello»</a:t>
            </a:r>
            <a:r>
              <a:rPr lang="it-IT" dirty="0"/>
              <a:t> (</a:t>
            </a:r>
            <a:r>
              <a:rPr lang="it-IT" dirty="0">
                <a:sym typeface="Wingdings" pitchFamily="2" charset="2"/>
              </a:rPr>
              <a:t> Mircea Eliade 1907-1986), ossia il rimandare ad un piano di realtà diverso da quello empiricamente esperibile dall’uomo.</a:t>
            </a:r>
          </a:p>
          <a:p>
            <a:r>
              <a:rPr lang="it-IT" dirty="0">
                <a:sym typeface="Wingdings" pitchFamily="2" charset="2"/>
              </a:rPr>
              <a:t>Ciò contiene altri due elementi, nella possibilità per l’uomo di instaurare rapporti con un «al di là»; questa dimensione è contemporaneamente  un 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«</a:t>
            </a:r>
            <a:r>
              <a:rPr lang="it-IT" dirty="0" err="1">
                <a:solidFill>
                  <a:srgbClr val="FF0000"/>
                </a:solidFill>
                <a:sym typeface="Wingdings" pitchFamily="2" charset="2"/>
              </a:rPr>
              <a:t>supra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» </a:t>
            </a:r>
            <a:r>
              <a:rPr lang="it-IT" dirty="0">
                <a:sym typeface="Wingdings" pitchFamily="2" charset="2"/>
              </a:rPr>
              <a:t>[una realtà che sovrasta, che è al di sopra dell’uomo]  un 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«</a:t>
            </a:r>
            <a:r>
              <a:rPr lang="it-IT" dirty="0" err="1">
                <a:solidFill>
                  <a:srgbClr val="FF0000"/>
                </a:solidFill>
                <a:sym typeface="Wingdings" pitchFamily="2" charset="2"/>
              </a:rPr>
              <a:t>prius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» </a:t>
            </a:r>
            <a:r>
              <a:rPr lang="it-IT" dirty="0">
                <a:sym typeface="Wingdings" pitchFamily="2" charset="2"/>
              </a:rPr>
              <a:t>[una realtà che precede l’uomo e la realtà fenomenica].</a:t>
            </a:r>
          </a:p>
          <a:p>
            <a:r>
              <a:rPr lang="it-IT" dirty="0">
                <a:sym typeface="Wingdings" pitchFamily="2" charset="2"/>
              </a:rPr>
              <a:t>Le «potenze» (nel senso più generale possibile) integrate in un quadro religioso sono ritenute attive nel presente e agli inizi della vicenda umana.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192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0C3D46-C5B7-A167-B26E-6F4C081BC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27512"/>
            <a:ext cx="10609613" cy="5818909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Le »presenze» sovra-umane appartengono ad un piano che possiamo definire  della «credenza», ossia di un complesso di nozioni (dalle più semplici alle più articolate), spesso enunciate nella forma narrativa del </a:t>
            </a:r>
            <a:r>
              <a:rPr lang="it-IT" dirty="0">
                <a:solidFill>
                  <a:srgbClr val="FF0000"/>
                </a:solidFill>
              </a:rPr>
              <a:t>«mito»</a:t>
            </a:r>
            <a:r>
              <a:rPr lang="it-IT" dirty="0"/>
              <a:t>.</a:t>
            </a:r>
          </a:p>
          <a:p>
            <a:r>
              <a:rPr lang="it-IT" dirty="0"/>
              <a:t>Altra componente essenziale è data dalla pratica cultuale, il </a:t>
            </a:r>
            <a:r>
              <a:rPr lang="it-IT" dirty="0">
                <a:solidFill>
                  <a:srgbClr val="FF0000"/>
                </a:solidFill>
              </a:rPr>
              <a:t>«rito». </a:t>
            </a:r>
            <a:r>
              <a:rPr lang="it-IT" dirty="0"/>
              <a:t>Mito e rito sono entrambi radicati in un terreno comunitario, sociale.</a:t>
            </a:r>
          </a:p>
          <a:p>
            <a:r>
              <a:rPr lang="it-IT" dirty="0"/>
              <a:t>Terzo elemento è la definizione di una serie di comportamenti che derivano dai due precedenti; atti tesi a mettere in rapporto con le potenze sovra-umane (</a:t>
            </a:r>
            <a:r>
              <a:rPr lang="it-IT" dirty="0">
                <a:solidFill>
                  <a:srgbClr val="FF0000"/>
                </a:solidFill>
              </a:rPr>
              <a:t>etica</a:t>
            </a:r>
            <a:r>
              <a:rPr 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657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3CDB6-36EE-E0CD-1ED2-63ED0821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Riflessioni sul metodo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D7ED1C-B76A-78F7-5DC4-A672BB762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r>
              <a:rPr lang="it-IT" dirty="0"/>
              <a:t>Un aspetto è quello della denominazione della disciplina. Nella storia degli ultimi due secoli sono nate le principale definizioni:</a:t>
            </a:r>
          </a:p>
          <a:p>
            <a:pPr marL="0" indent="0">
              <a:buNone/>
            </a:pPr>
            <a:r>
              <a:rPr lang="it-IT" dirty="0"/>
              <a:t>	Scienza delle religioni</a:t>
            </a:r>
          </a:p>
          <a:p>
            <a:pPr marL="0" indent="0">
              <a:buNone/>
            </a:pPr>
            <a:r>
              <a:rPr lang="it-IT" dirty="0"/>
              <a:t>	Storia delle religioni</a:t>
            </a:r>
          </a:p>
          <a:p>
            <a:pPr marL="0" indent="0">
              <a:buNone/>
            </a:pPr>
            <a:r>
              <a:rPr lang="it-IT" dirty="0"/>
              <a:t>	Religione comparata</a:t>
            </a:r>
          </a:p>
          <a:p>
            <a:pPr marL="0" indent="0">
              <a:buNone/>
            </a:pPr>
            <a:r>
              <a:rPr lang="it-IT" dirty="0"/>
              <a:t>Nel nostro contesto preferiamo la seconda dizione, valorizzando le due componenti già accennate (metodo storico e comparativo).</a:t>
            </a:r>
          </a:p>
          <a:p>
            <a:pPr marL="0" indent="0">
              <a:buNone/>
            </a:pPr>
            <a:r>
              <a:rPr lang="it-IT" dirty="0"/>
              <a:t>E’ necessario evidenziare come l’approccio storico-religioso non ha la finalità di dimostrare la verità o meno di tale realtà. Questo compito è demandato alla riflessione filosofica o teologica.</a:t>
            </a:r>
          </a:p>
        </p:txBody>
      </p:sp>
    </p:spTree>
    <p:extLst>
      <p:ext uri="{BB962C8B-B14F-4D97-AF65-F5344CB8AC3E}">
        <p14:creationId xmlns:p14="http://schemas.microsoft.com/office/powerpoint/2010/main" val="164675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17CD0-3B95-B8A8-13F4-0F99BCC4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3036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Utilità e rischi delle classificazioni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00AF93-BCB3-8FF4-8F1C-42AE90FA9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4406"/>
            <a:ext cx="10515600" cy="538846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Istanza fondamentale è quella di valutare le «somiglianze» e le «differenze», cioè di verificare le </a:t>
            </a:r>
            <a:r>
              <a:rPr lang="it-IT" dirty="0">
                <a:solidFill>
                  <a:srgbClr val="FF0000"/>
                </a:solidFill>
              </a:rPr>
              <a:t>analogie</a:t>
            </a:r>
            <a:r>
              <a:rPr lang="it-IT" dirty="0"/>
              <a:t> tra i fenomeni.</a:t>
            </a:r>
          </a:p>
          <a:p>
            <a:r>
              <a:rPr lang="it-IT" dirty="0"/>
              <a:t>Fare attenzione ad evitare ogni forma di «</a:t>
            </a:r>
            <a:r>
              <a:rPr lang="it-IT" dirty="0">
                <a:solidFill>
                  <a:srgbClr val="FF0000"/>
                </a:solidFill>
              </a:rPr>
              <a:t>riduzionismo</a:t>
            </a:r>
            <a:r>
              <a:rPr lang="it-IT" dirty="0"/>
              <a:t>», di qualsiasi genere.</a:t>
            </a:r>
          </a:p>
          <a:p>
            <a:r>
              <a:rPr lang="it-IT" dirty="0"/>
              <a:t>Gli studiosi italiani Raffaele </a:t>
            </a:r>
            <a:r>
              <a:rPr lang="it-IT" dirty="0" err="1"/>
              <a:t>Pettazzoni</a:t>
            </a:r>
            <a:r>
              <a:rPr lang="it-IT" dirty="0"/>
              <a:t> (1883-1959) e Ugo Bianchi (1922-1995) hanno elaborato tre criteri:</a:t>
            </a:r>
          </a:p>
          <a:p>
            <a:pPr marL="0" indent="0">
              <a:buNone/>
            </a:pPr>
            <a:r>
              <a:rPr lang="it-IT" dirty="0"/>
              <a:t>	1) il concetto di </a:t>
            </a:r>
            <a:r>
              <a:rPr lang="it-IT" dirty="0">
                <a:solidFill>
                  <a:srgbClr val="FF0000"/>
                </a:solidFill>
              </a:rPr>
              <a:t>tipologia storica</a:t>
            </a:r>
            <a:r>
              <a:rPr lang="it-IT" dirty="0"/>
              <a:t> (non archetipi a priori, ma basati su fenomeni storici documentati).</a:t>
            </a:r>
          </a:p>
          <a:p>
            <a:pPr marL="0" indent="0">
              <a:buNone/>
            </a:pPr>
            <a:r>
              <a:rPr lang="it-IT" dirty="0"/>
              <a:t>	2) il concetto di </a:t>
            </a:r>
            <a:r>
              <a:rPr lang="it-IT" dirty="0">
                <a:solidFill>
                  <a:srgbClr val="FF0000"/>
                </a:solidFill>
              </a:rPr>
              <a:t>analogia</a:t>
            </a:r>
            <a:r>
              <a:rPr lang="it-IT" dirty="0"/>
              <a:t> (già visto).</a:t>
            </a:r>
          </a:p>
          <a:p>
            <a:pPr marL="0" indent="0">
              <a:buNone/>
            </a:pPr>
            <a:r>
              <a:rPr lang="it-IT" dirty="0"/>
              <a:t>	3) il concetto di </a:t>
            </a:r>
            <a:r>
              <a:rPr lang="it-IT" dirty="0">
                <a:solidFill>
                  <a:srgbClr val="FF0000"/>
                </a:solidFill>
              </a:rPr>
              <a:t>universale concreto</a:t>
            </a:r>
            <a:r>
              <a:rPr lang="it-IT" dirty="0"/>
              <a:t>. Per evitare di diventare una disciplina filosofica.</a:t>
            </a:r>
          </a:p>
          <a:p>
            <a:pPr marL="0" indent="0">
              <a:buNone/>
            </a:pPr>
            <a:r>
              <a:rPr lang="it-IT" dirty="0"/>
              <a:t>In sintesi: le classificazioni, le griglie, si usano nella misura in cui ci aiutano a comprendere, si abbandonano quando </a:t>
            </a:r>
            <a:r>
              <a:rPr lang="it-IT"/>
              <a:t>ci rinchiudono.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004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572174-F3B2-CBCE-4589-956A5FE26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Storia del termine «religione»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0911A9-87AC-24A6-F3FE-BD369DB96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15291"/>
            <a:ext cx="10291354" cy="4661671"/>
          </a:xfrm>
        </p:spPr>
        <p:txBody>
          <a:bodyPr/>
          <a:lstStyle/>
          <a:p>
            <a:r>
              <a:rPr lang="it-IT" dirty="0"/>
              <a:t>Il termine – dal latino </a:t>
            </a:r>
            <a:r>
              <a:rPr lang="it-IT" dirty="0" err="1">
                <a:solidFill>
                  <a:srgbClr val="FF0000"/>
                </a:solidFill>
              </a:rPr>
              <a:t>religio</a:t>
            </a:r>
            <a:r>
              <a:rPr lang="it-IT" dirty="0"/>
              <a:t> – nasce nel contesto storico-culturale latino classico, rielaborato ed arricchito dalla tradizione cristiana. Dobbiamo tener conto che si tratta di un termine culturalmente marcato.</a:t>
            </a:r>
          </a:p>
          <a:p>
            <a:r>
              <a:rPr lang="it-IT" dirty="0"/>
              <a:t>E’ lecito usare un termine appartenente ad una precisa tradizione (romano-cristiana) per applicarlo a fenomeni di tempi e luoghi diversissimi?</a:t>
            </a:r>
          </a:p>
          <a:p>
            <a:r>
              <a:rPr lang="it-IT" dirty="0"/>
              <a:t>Il termine, entrato nelle varie lingue, si è ormai imposto ed è difficile poterlo sostituire o trovarne uno più adatto; tuttavia si deve tener conto di ciò negli studi.</a:t>
            </a:r>
          </a:p>
        </p:txBody>
      </p:sp>
    </p:spTree>
    <p:extLst>
      <p:ext uri="{BB962C8B-B14F-4D97-AF65-F5344CB8AC3E}">
        <p14:creationId xmlns:p14="http://schemas.microsoft.com/office/powerpoint/2010/main" val="1779880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1823</Words>
  <Application>Microsoft Macintosh PowerPoint</Application>
  <PresentationFormat>Widescreen</PresentationFormat>
  <Paragraphs>68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Tema di Office</vt:lpstr>
      <vt:lpstr>Religione: nozione e storia del termine</vt:lpstr>
      <vt:lpstr>Osservazioni introduttive</vt:lpstr>
      <vt:lpstr>Presentazione standard di PowerPoint</vt:lpstr>
      <vt:lpstr>Per una «definizione» minima allargata</vt:lpstr>
      <vt:lpstr>Presentazione standard di PowerPoint</vt:lpstr>
      <vt:lpstr>Presentazione standard di PowerPoint</vt:lpstr>
      <vt:lpstr>Riflessioni sul metodo</vt:lpstr>
      <vt:lpstr>Utilità e rischi delle classificazioni</vt:lpstr>
      <vt:lpstr>Storia del termine «religione»</vt:lpstr>
      <vt:lpstr>«Religio» nella latinità classica</vt:lpstr>
      <vt:lpstr>Presentazione standard di PowerPoint</vt:lpstr>
      <vt:lpstr>Presentazione standard di PowerPoint</vt:lpstr>
      <vt:lpstr>La «religio» in autori cristiani dei primi secoli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paolo milani</dc:creator>
  <cp:lastModifiedBy>paolo milani</cp:lastModifiedBy>
  <cp:revision>22</cp:revision>
  <dcterms:created xsi:type="dcterms:W3CDTF">2025-05-31T08:36:40Z</dcterms:created>
  <dcterms:modified xsi:type="dcterms:W3CDTF">2025-06-05T10:00:49Z</dcterms:modified>
</cp:coreProperties>
</file>