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73" r:id="rId2"/>
    <p:sldId id="274" r:id="rId3"/>
    <p:sldId id="257" r:id="rId4"/>
    <p:sldId id="258" r:id="rId5"/>
    <p:sldId id="259" r:id="rId6"/>
    <p:sldId id="260" r:id="rId7"/>
    <p:sldId id="261" r:id="rId8"/>
    <p:sldId id="276" r:id="rId9"/>
    <p:sldId id="262" r:id="rId10"/>
    <p:sldId id="263" r:id="rId11"/>
    <p:sldId id="265" r:id="rId12"/>
    <p:sldId id="264" r:id="rId13"/>
    <p:sldId id="275" r:id="rId14"/>
    <p:sldId id="267" r:id="rId15"/>
    <p:sldId id="278" r:id="rId16"/>
    <p:sldId id="266" r:id="rId17"/>
    <p:sldId id="268" r:id="rId18"/>
    <p:sldId id="269" r:id="rId19"/>
    <p:sldId id="270" r:id="rId20"/>
    <p:sldId id="280" r:id="rId21"/>
    <p:sldId id="277" r:id="rId22"/>
    <p:sldId id="281" r:id="rId23"/>
    <p:sldId id="272" r:id="rId2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2" d="100"/>
          <a:sy n="122" d="100"/>
        </p:scale>
        <p:origin x="-131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B928EC-1E75-49EE-A9B1-83E4424A5DA3}" type="datetimeFigureOut">
              <a:rPr lang="it-IT" smtClean="0"/>
              <a:t>02/12/2021</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051069-D698-4D93-AEAD-E629A38195D8}" type="slidenum">
              <a:rPr lang="it-IT" smtClean="0"/>
              <a:t>‹N›</a:t>
            </a:fld>
            <a:endParaRPr lang="it-IT"/>
          </a:p>
        </p:txBody>
      </p:sp>
    </p:spTree>
    <p:extLst>
      <p:ext uri="{BB962C8B-B14F-4D97-AF65-F5344CB8AC3E}">
        <p14:creationId xmlns:p14="http://schemas.microsoft.com/office/powerpoint/2010/main" val="1238421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84051069-D698-4D93-AEAD-E629A38195D8}" type="slidenum">
              <a:rPr lang="it-IT" smtClean="0"/>
              <a:t>10</a:t>
            </a:fld>
            <a:endParaRPr lang="it-IT"/>
          </a:p>
        </p:txBody>
      </p:sp>
    </p:spTree>
    <p:extLst>
      <p:ext uri="{BB962C8B-B14F-4D97-AF65-F5344CB8AC3E}">
        <p14:creationId xmlns:p14="http://schemas.microsoft.com/office/powerpoint/2010/main" val="25760916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BD41837B-032A-4AF9-943F-183740ABFCE0}" type="datetime1">
              <a:rPr lang="it-IT" smtClean="0"/>
              <a:t>02/12/2021</a:t>
            </a:fld>
            <a:endParaRPr lang="it-IT"/>
          </a:p>
        </p:txBody>
      </p:sp>
      <p:sp>
        <p:nvSpPr>
          <p:cNvPr id="5" name="Footer Placeholder 4"/>
          <p:cNvSpPr>
            <a:spLocks noGrp="1"/>
          </p:cNvSpPr>
          <p:nvPr>
            <p:ph type="ftr" sz="quarter" idx="11"/>
          </p:nvPr>
        </p:nvSpPr>
        <p:spPr/>
        <p:txBody>
          <a:bodyPr/>
          <a:lstStyle/>
          <a:p>
            <a:r>
              <a:rPr lang="it-IT" smtClean="0"/>
              <a:t>Psicologia aa 2021 2022  Facteo Torino Gallizia</a:t>
            </a:r>
            <a:endParaRPr lang="it-IT"/>
          </a:p>
        </p:txBody>
      </p:sp>
      <p:sp>
        <p:nvSpPr>
          <p:cNvPr id="6" name="Slide Number Placeholder 5"/>
          <p:cNvSpPr>
            <a:spLocks noGrp="1"/>
          </p:cNvSpPr>
          <p:nvPr>
            <p:ph type="sldNum" sz="quarter" idx="12"/>
          </p:nvPr>
        </p:nvSpPr>
        <p:spPr/>
        <p:txBody>
          <a:bodyPr/>
          <a:lstStyle/>
          <a:p>
            <a:fld id="{6AFBE330-A7EF-4B15-8AD0-3292194CB5CD}" type="slidenum">
              <a:rPr lang="it-IT" smtClean="0"/>
              <a:t>‹N›</a:t>
            </a:fld>
            <a:endParaRPr lang="it-IT"/>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it-IT" smtClean="0"/>
              <a:t>Fare clic per modificare lo stile del titolo</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7AAF574D-96FC-4BBA-BB90-DD70A0150F09}" type="datetime1">
              <a:rPr lang="it-IT" smtClean="0"/>
              <a:t>02/12/2021</a:t>
            </a:fld>
            <a:endParaRPr lang="it-IT"/>
          </a:p>
        </p:txBody>
      </p:sp>
      <p:sp>
        <p:nvSpPr>
          <p:cNvPr id="5" name="Footer Placeholder 4"/>
          <p:cNvSpPr>
            <a:spLocks noGrp="1"/>
          </p:cNvSpPr>
          <p:nvPr>
            <p:ph type="ftr" sz="quarter" idx="11"/>
          </p:nvPr>
        </p:nvSpPr>
        <p:spPr/>
        <p:txBody>
          <a:bodyPr/>
          <a:lstStyle/>
          <a:p>
            <a:r>
              <a:rPr lang="it-IT" smtClean="0"/>
              <a:t>Psicologia aa 2021 2022  Facteo Torino Gallizia</a:t>
            </a:r>
            <a:endParaRPr lang="it-IT"/>
          </a:p>
        </p:txBody>
      </p:sp>
      <p:sp>
        <p:nvSpPr>
          <p:cNvPr id="6" name="Slide Number Placeholder 5"/>
          <p:cNvSpPr>
            <a:spLocks noGrp="1"/>
          </p:cNvSpPr>
          <p:nvPr>
            <p:ph type="sldNum" sz="quarter" idx="12"/>
          </p:nvPr>
        </p:nvSpPr>
        <p:spPr/>
        <p:txBody>
          <a:bodyPr/>
          <a:lstStyle/>
          <a:p>
            <a:fld id="{6AFBE330-A7EF-4B15-8AD0-3292194CB5CD}"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40C38B78-9D3F-4484-A889-3A7372418101}" type="datetime1">
              <a:rPr lang="it-IT" smtClean="0"/>
              <a:t>02/12/2021</a:t>
            </a:fld>
            <a:endParaRPr lang="it-IT"/>
          </a:p>
        </p:txBody>
      </p:sp>
      <p:sp>
        <p:nvSpPr>
          <p:cNvPr id="5" name="Footer Placeholder 4"/>
          <p:cNvSpPr>
            <a:spLocks noGrp="1"/>
          </p:cNvSpPr>
          <p:nvPr>
            <p:ph type="ftr" sz="quarter" idx="11"/>
          </p:nvPr>
        </p:nvSpPr>
        <p:spPr/>
        <p:txBody>
          <a:bodyPr/>
          <a:lstStyle/>
          <a:p>
            <a:r>
              <a:rPr lang="it-IT" smtClean="0"/>
              <a:t>Psicologia aa 2021 2022  Facteo Torino Gallizia</a:t>
            </a:r>
            <a:endParaRPr lang="it-IT"/>
          </a:p>
        </p:txBody>
      </p:sp>
      <p:sp>
        <p:nvSpPr>
          <p:cNvPr id="6" name="Slide Number Placeholder 5"/>
          <p:cNvSpPr>
            <a:spLocks noGrp="1"/>
          </p:cNvSpPr>
          <p:nvPr>
            <p:ph type="sldNum" sz="quarter" idx="12"/>
          </p:nvPr>
        </p:nvSpPr>
        <p:spPr/>
        <p:txBody>
          <a:bodyPr/>
          <a:lstStyle/>
          <a:p>
            <a:fld id="{6AFBE330-A7EF-4B15-8AD0-3292194CB5CD}"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it-IT" smtClean="0"/>
              <a:t>Fare clic per modificare lo stile del titolo</a:t>
            </a:r>
            <a:endParaRPr lang="en-US" dirty="0"/>
          </a:p>
        </p:txBody>
      </p:sp>
      <p:sp>
        <p:nvSpPr>
          <p:cNvPr id="4" name="Date Placeholder 3"/>
          <p:cNvSpPr>
            <a:spLocks noGrp="1"/>
          </p:cNvSpPr>
          <p:nvPr>
            <p:ph type="dt" sz="half" idx="10"/>
          </p:nvPr>
        </p:nvSpPr>
        <p:spPr/>
        <p:txBody>
          <a:bodyPr/>
          <a:lstStyle/>
          <a:p>
            <a:fld id="{A393E81A-FC80-4861-A344-520B6AE57F75}" type="datetime1">
              <a:rPr lang="it-IT" smtClean="0"/>
              <a:t>02/12/2021</a:t>
            </a:fld>
            <a:endParaRPr lang="it-IT"/>
          </a:p>
        </p:txBody>
      </p:sp>
      <p:sp>
        <p:nvSpPr>
          <p:cNvPr id="5" name="Footer Placeholder 4"/>
          <p:cNvSpPr>
            <a:spLocks noGrp="1"/>
          </p:cNvSpPr>
          <p:nvPr>
            <p:ph type="ftr" sz="quarter" idx="11"/>
          </p:nvPr>
        </p:nvSpPr>
        <p:spPr/>
        <p:txBody>
          <a:bodyPr/>
          <a:lstStyle/>
          <a:p>
            <a:r>
              <a:rPr lang="it-IT" smtClean="0"/>
              <a:t>Psicologia aa 2021 2022  Facteo Torino Gallizia</a:t>
            </a:r>
            <a:endParaRPr lang="it-IT"/>
          </a:p>
        </p:txBody>
      </p:sp>
      <p:sp>
        <p:nvSpPr>
          <p:cNvPr id="6" name="Slide Number Placeholder 5"/>
          <p:cNvSpPr>
            <a:spLocks noGrp="1"/>
          </p:cNvSpPr>
          <p:nvPr>
            <p:ph type="sldNum" sz="quarter" idx="12"/>
          </p:nvPr>
        </p:nvSpPr>
        <p:spPr/>
        <p:txBody>
          <a:bodyPr/>
          <a:lstStyle/>
          <a:p>
            <a:fld id="{6AFBE330-A7EF-4B15-8AD0-3292194CB5CD}" type="slidenum">
              <a:rPr lang="it-IT" smtClean="0"/>
              <a:t>‹N›</a:t>
            </a:fld>
            <a:endParaRPr lang="it-IT"/>
          </a:p>
        </p:txBody>
      </p:sp>
      <p:sp>
        <p:nvSpPr>
          <p:cNvPr id="8" name="Content Placeholder 7"/>
          <p:cNvSpPr>
            <a:spLocks noGrp="1"/>
          </p:cNvSpPr>
          <p:nvPr>
            <p:ph sz="quarter" idx="13"/>
          </p:nvPr>
        </p:nvSpPr>
        <p:spPr>
          <a:xfrm>
            <a:off x="609600" y="1600200"/>
            <a:ext cx="7924800" cy="4114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47D211BF-74C1-412F-B6B8-0510C9B6A356}" type="datetime1">
              <a:rPr lang="it-IT" smtClean="0"/>
              <a:t>02/12/2021</a:t>
            </a:fld>
            <a:endParaRPr lang="it-IT"/>
          </a:p>
        </p:txBody>
      </p:sp>
      <p:sp>
        <p:nvSpPr>
          <p:cNvPr id="5" name="Footer Placeholder 4"/>
          <p:cNvSpPr>
            <a:spLocks noGrp="1"/>
          </p:cNvSpPr>
          <p:nvPr>
            <p:ph type="ftr" sz="quarter" idx="11"/>
          </p:nvPr>
        </p:nvSpPr>
        <p:spPr/>
        <p:txBody>
          <a:bodyPr/>
          <a:lstStyle/>
          <a:p>
            <a:r>
              <a:rPr lang="it-IT" smtClean="0"/>
              <a:t>Psicologia aa 2021 2022  Facteo Torino Gallizia</a:t>
            </a:r>
            <a:endParaRPr lang="it-IT"/>
          </a:p>
        </p:txBody>
      </p:sp>
      <p:sp>
        <p:nvSpPr>
          <p:cNvPr id="6" name="Slide Number Placeholder 5"/>
          <p:cNvSpPr>
            <a:spLocks noGrp="1"/>
          </p:cNvSpPr>
          <p:nvPr>
            <p:ph type="sldNum" sz="quarter" idx="12"/>
          </p:nvPr>
        </p:nvSpPr>
        <p:spPr/>
        <p:txBody>
          <a:bodyPr/>
          <a:lstStyle/>
          <a:p>
            <a:fld id="{6AFBE330-A7EF-4B15-8AD0-3292194CB5CD}"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2" name="Title 1"/>
          <p:cNvSpPr>
            <a:spLocks noGrp="1"/>
          </p:cNvSpPr>
          <p:nvPr>
            <p:ph type="title"/>
          </p:nvPr>
        </p:nvSpPr>
        <p:spPr>
          <a:xfrm>
            <a:off x="609600" y="274638"/>
            <a:ext cx="7924800" cy="1143000"/>
          </a:xfrm>
        </p:spPr>
        <p:txBody>
          <a:bodyPr/>
          <a:lstStyle/>
          <a:p>
            <a:r>
              <a:rPr lang="it-IT" smtClean="0"/>
              <a:t>Fare clic per modificare lo stile del titolo</a:t>
            </a:r>
            <a:endParaRPr lang="en-US" dirty="0"/>
          </a:p>
        </p:txBody>
      </p:sp>
      <p:sp>
        <p:nvSpPr>
          <p:cNvPr id="5" name="Date Placeholder 4"/>
          <p:cNvSpPr>
            <a:spLocks noGrp="1"/>
          </p:cNvSpPr>
          <p:nvPr>
            <p:ph type="dt" sz="half" idx="10"/>
          </p:nvPr>
        </p:nvSpPr>
        <p:spPr/>
        <p:txBody>
          <a:bodyPr/>
          <a:lstStyle/>
          <a:p>
            <a:fld id="{D2802E20-01D6-4C7B-9211-2AFA9125A4FD}" type="datetime1">
              <a:rPr lang="it-IT" smtClean="0"/>
              <a:t>02/12/2021</a:t>
            </a:fld>
            <a:endParaRPr lang="it-IT"/>
          </a:p>
        </p:txBody>
      </p:sp>
      <p:sp>
        <p:nvSpPr>
          <p:cNvPr id="6" name="Footer Placeholder 5"/>
          <p:cNvSpPr>
            <a:spLocks noGrp="1"/>
          </p:cNvSpPr>
          <p:nvPr>
            <p:ph type="ftr" sz="quarter" idx="11"/>
          </p:nvPr>
        </p:nvSpPr>
        <p:spPr/>
        <p:txBody>
          <a:bodyPr/>
          <a:lstStyle/>
          <a:p>
            <a:r>
              <a:rPr lang="it-IT" smtClean="0"/>
              <a:t>Psicologia aa 2021 2022  Facteo Torino Gallizia</a:t>
            </a:r>
            <a:endParaRPr lang="it-IT"/>
          </a:p>
        </p:txBody>
      </p:sp>
      <p:sp>
        <p:nvSpPr>
          <p:cNvPr id="7" name="Slide Number Placeholder 6"/>
          <p:cNvSpPr>
            <a:spLocks noGrp="1"/>
          </p:cNvSpPr>
          <p:nvPr>
            <p:ph type="sldNum" sz="quarter" idx="12"/>
          </p:nvPr>
        </p:nvSpPr>
        <p:spPr/>
        <p:txBody>
          <a:bodyPr/>
          <a:lstStyle/>
          <a:p>
            <a:fld id="{6AFBE330-A7EF-4B15-8AD0-3292194CB5CD}"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7" name="Date Placeholder 6"/>
          <p:cNvSpPr>
            <a:spLocks noGrp="1"/>
          </p:cNvSpPr>
          <p:nvPr>
            <p:ph type="dt" sz="half" idx="10"/>
          </p:nvPr>
        </p:nvSpPr>
        <p:spPr/>
        <p:txBody>
          <a:bodyPr/>
          <a:lstStyle/>
          <a:p>
            <a:fld id="{7CF57284-407E-49A9-807C-A4E7A3FA2C00}" type="datetime1">
              <a:rPr lang="it-IT" smtClean="0"/>
              <a:t>02/12/2021</a:t>
            </a:fld>
            <a:endParaRPr lang="it-IT"/>
          </a:p>
        </p:txBody>
      </p:sp>
      <p:sp>
        <p:nvSpPr>
          <p:cNvPr id="8" name="Footer Placeholder 7"/>
          <p:cNvSpPr>
            <a:spLocks noGrp="1"/>
          </p:cNvSpPr>
          <p:nvPr>
            <p:ph type="ftr" sz="quarter" idx="11"/>
          </p:nvPr>
        </p:nvSpPr>
        <p:spPr/>
        <p:txBody>
          <a:bodyPr/>
          <a:lstStyle/>
          <a:p>
            <a:r>
              <a:rPr lang="it-IT" smtClean="0"/>
              <a:t>Psicologia aa 2021 2022  Facteo Torino Gallizia</a:t>
            </a:r>
            <a:endParaRPr lang="it-IT"/>
          </a:p>
        </p:txBody>
      </p:sp>
      <p:sp>
        <p:nvSpPr>
          <p:cNvPr id="9" name="Slide Number Placeholder 8"/>
          <p:cNvSpPr>
            <a:spLocks noGrp="1"/>
          </p:cNvSpPr>
          <p:nvPr>
            <p:ph type="sldNum" sz="quarter" idx="12"/>
          </p:nvPr>
        </p:nvSpPr>
        <p:spPr/>
        <p:txBody>
          <a:bodyPr/>
          <a:lstStyle/>
          <a:p>
            <a:fld id="{6AFBE330-A7EF-4B15-8AD0-3292194CB5CD}"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73BA5D0A-632F-417A-AA6A-B734B0E5E386}" type="datetime1">
              <a:rPr lang="it-IT" smtClean="0"/>
              <a:t>02/12/2021</a:t>
            </a:fld>
            <a:endParaRPr lang="it-IT"/>
          </a:p>
        </p:txBody>
      </p:sp>
      <p:sp>
        <p:nvSpPr>
          <p:cNvPr id="4" name="Footer Placeholder 3"/>
          <p:cNvSpPr>
            <a:spLocks noGrp="1"/>
          </p:cNvSpPr>
          <p:nvPr>
            <p:ph type="ftr" sz="quarter" idx="11"/>
          </p:nvPr>
        </p:nvSpPr>
        <p:spPr/>
        <p:txBody>
          <a:bodyPr/>
          <a:lstStyle/>
          <a:p>
            <a:r>
              <a:rPr lang="it-IT" smtClean="0"/>
              <a:t>Psicologia aa 2021 2022  Facteo Torino Gallizia</a:t>
            </a:r>
            <a:endParaRPr lang="it-IT"/>
          </a:p>
        </p:txBody>
      </p:sp>
      <p:sp>
        <p:nvSpPr>
          <p:cNvPr id="5" name="Slide Number Placeholder 4"/>
          <p:cNvSpPr>
            <a:spLocks noGrp="1"/>
          </p:cNvSpPr>
          <p:nvPr>
            <p:ph type="sldNum" sz="quarter" idx="12"/>
          </p:nvPr>
        </p:nvSpPr>
        <p:spPr/>
        <p:txBody>
          <a:bodyPr/>
          <a:lstStyle/>
          <a:p>
            <a:fld id="{6AFBE330-A7EF-4B15-8AD0-3292194CB5CD}"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B0AD5F-A6E1-43A9-89D4-4DE25217130D}" type="datetime1">
              <a:rPr lang="it-IT" smtClean="0"/>
              <a:t>02/12/2021</a:t>
            </a:fld>
            <a:endParaRPr lang="it-IT"/>
          </a:p>
        </p:txBody>
      </p:sp>
      <p:sp>
        <p:nvSpPr>
          <p:cNvPr id="3" name="Footer Placeholder 2"/>
          <p:cNvSpPr>
            <a:spLocks noGrp="1"/>
          </p:cNvSpPr>
          <p:nvPr>
            <p:ph type="ftr" sz="quarter" idx="11"/>
          </p:nvPr>
        </p:nvSpPr>
        <p:spPr/>
        <p:txBody>
          <a:bodyPr/>
          <a:lstStyle/>
          <a:p>
            <a:r>
              <a:rPr lang="it-IT" smtClean="0"/>
              <a:t>Psicologia aa 2021 2022  Facteo Torino Gallizia</a:t>
            </a:r>
            <a:endParaRPr lang="it-IT"/>
          </a:p>
        </p:txBody>
      </p:sp>
      <p:sp>
        <p:nvSpPr>
          <p:cNvPr id="4" name="Slide Number Placeholder 3"/>
          <p:cNvSpPr>
            <a:spLocks noGrp="1"/>
          </p:cNvSpPr>
          <p:nvPr>
            <p:ph type="sldNum" sz="quarter" idx="12"/>
          </p:nvPr>
        </p:nvSpPr>
        <p:spPr/>
        <p:txBody>
          <a:bodyPr/>
          <a:lstStyle/>
          <a:p>
            <a:fld id="{6AFBE330-A7EF-4B15-8AD0-3292194CB5CD}"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FA743E73-7D19-4556-B663-C71B43728B16}" type="datetime1">
              <a:rPr lang="it-IT" smtClean="0"/>
              <a:t>02/12/2021</a:t>
            </a:fld>
            <a:endParaRPr lang="it-IT"/>
          </a:p>
        </p:txBody>
      </p:sp>
      <p:sp>
        <p:nvSpPr>
          <p:cNvPr id="6" name="Footer Placeholder 5"/>
          <p:cNvSpPr>
            <a:spLocks noGrp="1"/>
          </p:cNvSpPr>
          <p:nvPr>
            <p:ph type="ftr" sz="quarter" idx="11"/>
          </p:nvPr>
        </p:nvSpPr>
        <p:spPr/>
        <p:txBody>
          <a:bodyPr/>
          <a:lstStyle/>
          <a:p>
            <a:r>
              <a:rPr lang="it-IT" smtClean="0"/>
              <a:t>Psicologia aa 2021 2022  Facteo Torino Gallizia</a:t>
            </a:r>
            <a:endParaRPr lang="it-IT"/>
          </a:p>
        </p:txBody>
      </p:sp>
      <p:sp>
        <p:nvSpPr>
          <p:cNvPr id="7" name="Slide Number Placeholder 6"/>
          <p:cNvSpPr>
            <a:spLocks noGrp="1"/>
          </p:cNvSpPr>
          <p:nvPr>
            <p:ph type="sldNum" sz="quarter" idx="12"/>
          </p:nvPr>
        </p:nvSpPr>
        <p:spPr/>
        <p:txBody>
          <a:bodyPr/>
          <a:lstStyle/>
          <a:p>
            <a:fld id="{6AFBE330-A7EF-4B15-8AD0-3292194CB5CD}"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it-IT" smtClean="0"/>
              <a:t>Fare clic per modificare lo stile del titolo</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F70A6159-10B5-48F9-BBA0-D0C493D2F68F}" type="datetime1">
              <a:rPr lang="it-IT" smtClean="0"/>
              <a:t>02/12/2021</a:t>
            </a:fld>
            <a:endParaRPr lang="it-IT"/>
          </a:p>
        </p:txBody>
      </p:sp>
      <p:sp>
        <p:nvSpPr>
          <p:cNvPr id="6" name="Footer Placeholder 5"/>
          <p:cNvSpPr>
            <a:spLocks noGrp="1"/>
          </p:cNvSpPr>
          <p:nvPr>
            <p:ph type="ftr" sz="quarter" idx="11"/>
          </p:nvPr>
        </p:nvSpPr>
        <p:spPr/>
        <p:txBody>
          <a:bodyPr/>
          <a:lstStyle/>
          <a:p>
            <a:r>
              <a:rPr lang="it-IT" smtClean="0"/>
              <a:t>Psicologia aa 2021 2022  Facteo Torino Gallizia</a:t>
            </a:r>
            <a:endParaRPr lang="it-IT"/>
          </a:p>
        </p:txBody>
      </p:sp>
      <p:sp>
        <p:nvSpPr>
          <p:cNvPr id="7" name="Slide Number Placeholder 6"/>
          <p:cNvSpPr>
            <a:spLocks noGrp="1"/>
          </p:cNvSpPr>
          <p:nvPr>
            <p:ph type="sldNum" sz="quarter" idx="12"/>
          </p:nvPr>
        </p:nvSpPr>
        <p:spPr/>
        <p:txBody>
          <a:bodyPr/>
          <a:lstStyle/>
          <a:p>
            <a:fld id="{6AFBE330-A7EF-4B15-8AD0-3292194CB5CD}"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868B1792-B634-4BCF-9562-905CC6CAA597}" type="datetime1">
              <a:rPr lang="it-IT" smtClean="0"/>
              <a:t>02/12/2021</a:t>
            </a:fld>
            <a:endParaRPr lang="it-IT"/>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r>
              <a:rPr lang="it-IT" smtClean="0"/>
              <a:t>Psicologia aa 2021 2022  Facteo Torino Gallizia</a:t>
            </a:r>
            <a:endParaRPr lang="it-IT"/>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6AFBE330-A7EF-4B15-8AD0-3292194CB5CD}" type="slidenum">
              <a:rPr lang="it-IT" smtClean="0"/>
              <a:t>‹N›</a:t>
            </a:fld>
            <a:endParaRPr lang="it-IT"/>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FF00"/>
                </a:solidFill>
              </a:rPr>
              <a:t>Obiettivi del corso</a:t>
            </a:r>
            <a:endParaRPr lang="it-IT" dirty="0">
              <a:solidFill>
                <a:srgbClr val="FFFF00"/>
              </a:solidFill>
            </a:endParaRPr>
          </a:p>
        </p:txBody>
      </p:sp>
      <p:sp>
        <p:nvSpPr>
          <p:cNvPr id="3" name="Segnaposto contenuto 2"/>
          <p:cNvSpPr>
            <a:spLocks noGrp="1"/>
          </p:cNvSpPr>
          <p:nvPr>
            <p:ph sz="quarter" idx="13"/>
          </p:nvPr>
        </p:nvSpPr>
        <p:spPr/>
        <p:txBody>
          <a:bodyPr>
            <a:noAutofit/>
          </a:bodyPr>
          <a:lstStyle/>
          <a:p>
            <a:r>
              <a:rPr lang="it-IT" sz="2000" dirty="0" smtClean="0"/>
              <a:t>Obiettivo di questo corso è comprendere da un punto di vista storico l’evoluzione delle differenti teorie psicologiche sull’uomo.</a:t>
            </a:r>
          </a:p>
          <a:p>
            <a:r>
              <a:rPr lang="it-IT" sz="2000" dirty="0" smtClean="0"/>
              <a:t>La psicologia può essere utile strumento di </a:t>
            </a:r>
            <a:r>
              <a:rPr lang="it-IT" sz="2000" dirty="0" smtClean="0"/>
              <a:t>conoscenza ( e di intervento).</a:t>
            </a:r>
            <a:endParaRPr lang="it-IT" sz="2000" dirty="0" smtClean="0"/>
          </a:p>
          <a:p>
            <a:r>
              <a:rPr lang="it-IT" sz="2000" dirty="0" smtClean="0"/>
              <a:t>Quanto ci viene consegnato dalle teorie non è mai «La risposta» sull’essere umano ma una teoria più o meno approssimata.</a:t>
            </a:r>
          </a:p>
          <a:p>
            <a:r>
              <a:rPr lang="it-IT" sz="2000" dirty="0" smtClean="0"/>
              <a:t>Attraverso le diverse teorie cogliamo frammenti dell’immagine dell’uomo come in uno specchio </a:t>
            </a:r>
            <a:r>
              <a:rPr lang="it-IT" sz="2000" dirty="0" smtClean="0"/>
              <a:t>rotto. </a:t>
            </a:r>
            <a:r>
              <a:rPr lang="it-IT" sz="2000" dirty="0" smtClean="0"/>
              <a:t>L’immagine globale si costruisce con impegno e con la dovuta distanza critica.</a:t>
            </a:r>
          </a:p>
          <a:p>
            <a:r>
              <a:rPr lang="it-IT" sz="2000" dirty="0" smtClean="0"/>
              <a:t>La conoscenza scientifica è un processo continuo non una fotografia impressa su una pellicola.</a:t>
            </a:r>
            <a:endParaRPr lang="it-IT" sz="2000" dirty="0"/>
          </a:p>
        </p:txBody>
      </p:sp>
      <p:sp>
        <p:nvSpPr>
          <p:cNvPr id="4" name="Segnaposto piè di pagina 3"/>
          <p:cNvSpPr>
            <a:spLocks noGrp="1"/>
          </p:cNvSpPr>
          <p:nvPr>
            <p:ph type="ftr" sz="quarter" idx="11"/>
          </p:nvPr>
        </p:nvSpPr>
        <p:spPr/>
        <p:txBody>
          <a:bodyPr/>
          <a:lstStyle/>
          <a:p>
            <a:r>
              <a:rPr lang="it-IT" dirty="0" smtClean="0"/>
              <a:t>Psicologia aa 2021 2022  </a:t>
            </a:r>
            <a:r>
              <a:rPr lang="it-IT" dirty="0" err="1" smtClean="0"/>
              <a:t>Facteo</a:t>
            </a:r>
            <a:r>
              <a:rPr lang="it-IT" dirty="0" smtClean="0"/>
              <a:t> Torino </a:t>
            </a:r>
            <a:r>
              <a:rPr lang="it-IT" dirty="0" err="1" smtClean="0"/>
              <a:t>Gallizia</a:t>
            </a:r>
            <a:endParaRPr lang="it-IT" dirty="0"/>
          </a:p>
        </p:txBody>
      </p:sp>
      <p:sp>
        <p:nvSpPr>
          <p:cNvPr id="5" name="Segnaposto numero diapositiva 4"/>
          <p:cNvSpPr>
            <a:spLocks noGrp="1"/>
          </p:cNvSpPr>
          <p:nvPr>
            <p:ph type="sldNum" sz="quarter" idx="12"/>
          </p:nvPr>
        </p:nvSpPr>
        <p:spPr/>
        <p:txBody>
          <a:bodyPr/>
          <a:lstStyle/>
          <a:p>
            <a:fld id="{6AFBE330-A7EF-4B15-8AD0-3292194CB5CD}" type="slidenum">
              <a:rPr lang="it-IT" smtClean="0"/>
              <a:t>1</a:t>
            </a:fld>
            <a:endParaRPr lang="it-IT"/>
          </a:p>
        </p:txBody>
      </p:sp>
    </p:spTree>
    <p:extLst>
      <p:ext uri="{BB962C8B-B14F-4D97-AF65-F5344CB8AC3E}">
        <p14:creationId xmlns:p14="http://schemas.microsoft.com/office/powerpoint/2010/main" val="3397298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FF00"/>
                </a:solidFill>
              </a:rPr>
              <a:t>Psicologia e paralogismi</a:t>
            </a:r>
            <a:endParaRPr lang="it-IT" dirty="0">
              <a:solidFill>
                <a:srgbClr val="FFFF00"/>
              </a:solidFill>
            </a:endParaRPr>
          </a:p>
        </p:txBody>
      </p:sp>
      <p:sp>
        <p:nvSpPr>
          <p:cNvPr id="3" name="Segnaposto contenuto 2"/>
          <p:cNvSpPr>
            <a:spLocks noGrp="1"/>
          </p:cNvSpPr>
          <p:nvPr>
            <p:ph sz="quarter" idx="13"/>
          </p:nvPr>
        </p:nvSpPr>
        <p:spPr/>
        <p:txBody>
          <a:bodyPr>
            <a:normAutofit/>
          </a:bodyPr>
          <a:lstStyle/>
          <a:p>
            <a:endParaRPr lang="it-IT" sz="2400" dirty="0" smtClean="0"/>
          </a:p>
          <a:p>
            <a:r>
              <a:rPr lang="it-IT" sz="2400" dirty="0" smtClean="0"/>
              <a:t>L’io penso è per noi una x sconosciuta, cioè un noumeno, e quindi non possiamo applicare ad esso alcuna categoria. Infatti, come si è visto, noi non possiamo conoscere l’io qual è in se stesso, l’io noumenico, ma solo l’io quale appare a noi tramite le forme a priori, ossia l’io fenomenico. Di conseguenza l’equivoco di base della psicologia metafisica consiste nella pretesa di dare tutta una serie di valori positivi a quella x ignota che è l’io penso, identificandolo con un’anima immateriale, incorruttibile, immortale….ecc. (Abbagnano Fornero). </a:t>
            </a:r>
            <a:endParaRPr lang="it-IT" sz="2400"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10</a:t>
            </a:fld>
            <a:endParaRPr lang="it-IT"/>
          </a:p>
        </p:txBody>
      </p:sp>
    </p:spTree>
    <p:extLst>
      <p:ext uri="{BB962C8B-B14F-4D97-AF65-F5344CB8AC3E}">
        <p14:creationId xmlns:p14="http://schemas.microsoft.com/office/powerpoint/2010/main" val="167596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FF00"/>
                </a:solidFill>
              </a:rPr>
              <a:t>In sintesi</a:t>
            </a:r>
            <a:endParaRPr lang="it-IT" dirty="0">
              <a:solidFill>
                <a:srgbClr val="FFFF00"/>
              </a:solidFill>
            </a:endParaRPr>
          </a:p>
        </p:txBody>
      </p:sp>
      <p:sp>
        <p:nvSpPr>
          <p:cNvPr id="3" name="Segnaposto contenuto 2"/>
          <p:cNvSpPr>
            <a:spLocks noGrp="1"/>
          </p:cNvSpPr>
          <p:nvPr>
            <p:ph sz="quarter" idx="13"/>
          </p:nvPr>
        </p:nvSpPr>
        <p:spPr/>
        <p:txBody>
          <a:bodyPr/>
          <a:lstStyle/>
          <a:p>
            <a:pPr>
              <a:lnSpc>
                <a:spcPct val="90000"/>
              </a:lnSpc>
            </a:pPr>
            <a:endParaRPr lang="it-IT" altLang="it-IT" sz="2800" dirty="0" smtClean="0"/>
          </a:p>
          <a:p>
            <a:pPr>
              <a:lnSpc>
                <a:spcPct val="90000"/>
              </a:lnSpc>
            </a:pPr>
            <a:r>
              <a:rPr lang="it-IT" altLang="it-IT" sz="2800" dirty="0" smtClean="0"/>
              <a:t>Se la </a:t>
            </a:r>
            <a:r>
              <a:rPr lang="it-IT" altLang="it-IT" sz="2800" dirty="0"/>
              <a:t>scienza deve seguire la geometria euclidea e la fisica </a:t>
            </a:r>
            <a:r>
              <a:rPr lang="it-IT" altLang="it-IT" sz="2800" dirty="0" smtClean="0"/>
              <a:t>newtoniana,  </a:t>
            </a:r>
            <a:r>
              <a:rPr lang="it-IT" altLang="it-IT" sz="2800" dirty="0"/>
              <a:t>gli oggetti di conoscenza devono avere uno spazio e un tempo, la loro conoscenza deve essere oggettiva e le regole che si delineano assolute.</a:t>
            </a:r>
          </a:p>
          <a:p>
            <a:pPr>
              <a:lnSpc>
                <a:spcPct val="90000"/>
              </a:lnSpc>
            </a:pPr>
            <a:r>
              <a:rPr lang="it-IT" altLang="it-IT" sz="2800" dirty="0"/>
              <a:t>La psicologia non può arrivare a una conoscenza scientifica in quanto l’oggetto, ossia il senso interno, è privo di spazio.</a:t>
            </a:r>
          </a:p>
          <a:p>
            <a:pPr marL="0" indent="0">
              <a:buNone/>
            </a:pP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11</a:t>
            </a:fld>
            <a:endParaRPr lang="it-IT"/>
          </a:p>
        </p:txBody>
      </p:sp>
    </p:spTree>
    <p:extLst>
      <p:ext uri="{BB962C8B-B14F-4D97-AF65-F5344CB8AC3E}">
        <p14:creationId xmlns:p14="http://schemas.microsoft.com/office/powerpoint/2010/main" val="37031511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FF00"/>
                </a:solidFill>
              </a:rPr>
              <a:t>….E’ vero, ma la teoria non impedisce alla </a:t>
            </a:r>
            <a:r>
              <a:rPr lang="it-IT" dirty="0" err="1" smtClean="0">
                <a:solidFill>
                  <a:srgbClr val="FFFF00"/>
                </a:solidFill>
              </a:rPr>
              <a:t>realta’</a:t>
            </a:r>
            <a:r>
              <a:rPr lang="it-IT" dirty="0" smtClean="0">
                <a:solidFill>
                  <a:srgbClr val="FFFF00"/>
                </a:solidFill>
              </a:rPr>
              <a:t> di esistere (</a:t>
            </a:r>
            <a:r>
              <a:rPr lang="it-IT" dirty="0" err="1" smtClean="0">
                <a:solidFill>
                  <a:srgbClr val="FFFF00"/>
                </a:solidFill>
              </a:rPr>
              <a:t>Charcot</a:t>
            </a:r>
            <a:r>
              <a:rPr lang="it-IT" dirty="0" smtClean="0">
                <a:solidFill>
                  <a:srgbClr val="FFFF00"/>
                </a:solidFill>
              </a:rPr>
              <a:t>)</a:t>
            </a:r>
            <a:endParaRPr lang="it-IT" dirty="0">
              <a:solidFill>
                <a:srgbClr val="FFFF00"/>
              </a:solidFill>
            </a:endParaRPr>
          </a:p>
        </p:txBody>
      </p:sp>
      <p:sp>
        <p:nvSpPr>
          <p:cNvPr id="3" name="Segnaposto contenuto 2"/>
          <p:cNvSpPr>
            <a:spLocks noGrp="1"/>
          </p:cNvSpPr>
          <p:nvPr>
            <p:ph sz="quarter" idx="13"/>
          </p:nvPr>
        </p:nvSpPr>
        <p:spPr/>
        <p:txBody>
          <a:bodyPr>
            <a:normAutofit fontScale="92500" lnSpcReduction="20000"/>
          </a:bodyPr>
          <a:lstStyle/>
          <a:p>
            <a:r>
              <a:rPr lang="it-IT" sz="2000" dirty="0" smtClean="0"/>
              <a:t>La filosofia in generale e il pensiero di Kant in particolare non poterono ostacolare il progredire del pensiero speculativo né tantomeno l’evoluzione della ricerca e della sperimentazione.</a:t>
            </a:r>
          </a:p>
          <a:p>
            <a:r>
              <a:rPr lang="it-IT" sz="2000" dirty="0" smtClean="0"/>
              <a:t>Luoghi: i terreni di elezione per la nascita della scienza moderna in generale sappiamo essere stati dapprima la Francia e poi la Germania o più in generale quella </a:t>
            </a:r>
            <a:r>
              <a:rPr lang="it-IT" sz="2000" dirty="0" err="1" smtClean="0"/>
              <a:t>mittel</a:t>
            </a:r>
            <a:r>
              <a:rPr lang="it-IT" sz="2000" dirty="0" smtClean="0"/>
              <a:t>-Europa di cui molto si è scritto</a:t>
            </a:r>
          </a:p>
          <a:p>
            <a:r>
              <a:rPr lang="it-IT" sz="2000" dirty="0" smtClean="0"/>
              <a:t>Se nel caso della Germania sono senz’altro le Università le vere officine del pensiero, in Francia, Austria e Svizzera cliniche ospedali e ambulatori sono non meno importanti degli atenei per la sperimentazione e la nascita di un pensiero innovativo.</a:t>
            </a:r>
          </a:p>
          <a:p>
            <a:r>
              <a:rPr lang="it-IT" sz="2000" dirty="0" smtClean="0"/>
              <a:t>Dunque se la ricerca ufficialmente ha seguito le teorie Kantiane e il metodo cartesiano, al contempo, grazie alla necessità di trovare una spiegazione plausibile ai fenomeni, ha continuato a esplorare anche territori interdetti dai teorici.</a:t>
            </a:r>
            <a:endParaRPr lang="it-IT" sz="2000"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12</a:t>
            </a:fld>
            <a:endParaRPr lang="it-IT"/>
          </a:p>
        </p:txBody>
      </p:sp>
    </p:spTree>
    <p:extLst>
      <p:ext uri="{BB962C8B-B14F-4D97-AF65-F5344CB8AC3E}">
        <p14:creationId xmlns:p14="http://schemas.microsoft.com/office/powerpoint/2010/main" val="4176717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FF00"/>
                </a:solidFill>
              </a:rPr>
              <a:t>Francia 1700…. </a:t>
            </a:r>
            <a:r>
              <a:rPr lang="it-IT" dirty="0" err="1" smtClean="0">
                <a:solidFill>
                  <a:srgbClr val="FFFF00"/>
                </a:solidFill>
              </a:rPr>
              <a:t>Dieu</a:t>
            </a:r>
            <a:r>
              <a:rPr lang="it-IT" dirty="0" smtClean="0">
                <a:solidFill>
                  <a:srgbClr val="FFFF00"/>
                </a:solidFill>
              </a:rPr>
              <a:t> </a:t>
            </a:r>
            <a:r>
              <a:rPr lang="it-IT" dirty="0" err="1" smtClean="0">
                <a:solidFill>
                  <a:srgbClr val="FFFF00"/>
                </a:solidFill>
              </a:rPr>
              <a:t>parle</a:t>
            </a:r>
            <a:r>
              <a:rPr lang="it-IT" dirty="0" smtClean="0">
                <a:solidFill>
                  <a:srgbClr val="FFFF00"/>
                </a:solidFill>
              </a:rPr>
              <a:t> </a:t>
            </a:r>
            <a:r>
              <a:rPr lang="it-IT" dirty="0" err="1" smtClean="0">
                <a:solidFill>
                  <a:srgbClr val="FFFF00"/>
                </a:solidFill>
              </a:rPr>
              <a:t>francais</a:t>
            </a:r>
            <a:r>
              <a:rPr lang="it-IT" dirty="0" smtClean="0">
                <a:solidFill>
                  <a:srgbClr val="FFFF00"/>
                </a:solidFill>
              </a:rPr>
              <a:t/>
            </a:r>
            <a:br>
              <a:rPr lang="it-IT" dirty="0" smtClean="0">
                <a:solidFill>
                  <a:srgbClr val="FFFF00"/>
                </a:solidFill>
              </a:rPr>
            </a:br>
            <a:endParaRPr lang="it-IT" dirty="0">
              <a:solidFill>
                <a:srgbClr val="FFFF00"/>
              </a:solidFill>
            </a:endParaRPr>
          </a:p>
        </p:txBody>
      </p:sp>
      <p:sp>
        <p:nvSpPr>
          <p:cNvPr id="3" name="Segnaposto contenuto 2"/>
          <p:cNvSpPr>
            <a:spLocks noGrp="1"/>
          </p:cNvSpPr>
          <p:nvPr>
            <p:ph sz="quarter" idx="13"/>
          </p:nvPr>
        </p:nvSpPr>
        <p:spPr/>
        <p:txBody>
          <a:bodyPr/>
          <a:lstStyle/>
          <a:p>
            <a:endParaRPr lang="it-IT" dirty="0" smtClean="0"/>
          </a:p>
          <a:p>
            <a:r>
              <a:rPr lang="it-IT" dirty="0" smtClean="0"/>
              <a:t>La Francia nel 1700 è stato il cuore della cultura Europea dunque mondiale a quei tempi.</a:t>
            </a:r>
          </a:p>
          <a:p>
            <a:r>
              <a:rPr lang="it-IT" dirty="0" smtClean="0"/>
              <a:t>Scienza, Filosofia e Tecnica in Francia erano all’apice, non solo presso le Università parigine ma anche nei luoghi di cultura meno istituzionalizzati come le cliniche, le case di cura e i laboratori.</a:t>
            </a:r>
          </a:p>
          <a:p>
            <a:r>
              <a:rPr lang="it-IT" dirty="0" smtClean="0"/>
              <a:t>Pensatori e intellettuali diedero </a:t>
            </a:r>
            <a:r>
              <a:rPr lang="it-IT" dirty="0"/>
              <a:t>v</a:t>
            </a:r>
            <a:r>
              <a:rPr lang="it-IT" dirty="0" smtClean="0"/>
              <a:t>ita alla Enciclopedie e grazie a essa le conoscenze acquisite, anche sul funzionamento della fisiologia del corpo umano, vennero divulgate e rese note attraverso scritti e </a:t>
            </a:r>
            <a:r>
              <a:rPr lang="it-IT" dirty="0"/>
              <a:t> </a:t>
            </a:r>
            <a:r>
              <a:rPr lang="it-IT" dirty="0" smtClean="0"/>
              <a:t>disegni accessibili a tutti.</a:t>
            </a:r>
          </a:p>
          <a:p>
            <a:r>
              <a:rPr lang="it-IT" dirty="0" smtClean="0"/>
              <a:t>I medici dei manicomi francesi non si accontentavano di tenere legati i pazienti o di riportare ordine pubblico e quiete sociale, essi vedevano nel malato di  mente una occasione di comprensione del funzionamento normale e patologico della mente umana.</a:t>
            </a:r>
          </a:p>
          <a:p>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13</a:t>
            </a:fld>
            <a:endParaRPr lang="it-IT"/>
          </a:p>
        </p:txBody>
      </p:sp>
    </p:spTree>
    <p:extLst>
      <p:ext uri="{BB962C8B-B14F-4D97-AF65-F5344CB8AC3E}">
        <p14:creationId xmlns:p14="http://schemas.microsoft.com/office/powerpoint/2010/main" val="14299210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altLang="it-IT" dirty="0">
                <a:solidFill>
                  <a:srgbClr val="FFFF00"/>
                </a:solidFill>
              </a:rPr>
              <a:t>Università </a:t>
            </a:r>
            <a:r>
              <a:rPr lang="it-IT" altLang="it-IT" dirty="0" smtClean="0">
                <a:solidFill>
                  <a:srgbClr val="FFFF00"/>
                </a:solidFill>
              </a:rPr>
              <a:t>tedesche e austriache 1800</a:t>
            </a:r>
            <a:endParaRPr lang="it-IT" dirty="0">
              <a:solidFill>
                <a:srgbClr val="FFFF00"/>
              </a:solidFill>
            </a:endParaRPr>
          </a:p>
        </p:txBody>
      </p:sp>
      <p:sp>
        <p:nvSpPr>
          <p:cNvPr id="3" name="Segnaposto contenuto 2"/>
          <p:cNvSpPr>
            <a:spLocks noGrp="1"/>
          </p:cNvSpPr>
          <p:nvPr>
            <p:ph sz="quarter" idx="13"/>
          </p:nvPr>
        </p:nvSpPr>
        <p:spPr/>
        <p:txBody>
          <a:bodyPr>
            <a:normAutofit lnSpcReduction="10000"/>
          </a:bodyPr>
          <a:lstStyle/>
          <a:p>
            <a:pPr>
              <a:lnSpc>
                <a:spcPct val="90000"/>
              </a:lnSpc>
            </a:pPr>
            <a:r>
              <a:rPr lang="it-IT" altLang="it-IT" sz="2800" dirty="0"/>
              <a:t>Le università tedesche </a:t>
            </a:r>
            <a:r>
              <a:rPr lang="it-IT" altLang="it-IT" sz="2800" dirty="0" smtClean="0"/>
              <a:t>e austriache sono </a:t>
            </a:r>
            <a:r>
              <a:rPr lang="it-IT" altLang="it-IT" sz="2800" dirty="0"/>
              <a:t>nel 1800 i luoghi dove </a:t>
            </a:r>
            <a:r>
              <a:rPr lang="it-IT" altLang="it-IT" sz="2800" dirty="0" smtClean="0"/>
              <a:t>si pratica ogni tipo di sperimentazione scientifica.</a:t>
            </a:r>
            <a:endParaRPr lang="it-IT" altLang="it-IT" sz="2800" dirty="0"/>
          </a:p>
          <a:p>
            <a:pPr>
              <a:lnSpc>
                <a:spcPct val="90000"/>
              </a:lnSpc>
            </a:pPr>
            <a:r>
              <a:rPr lang="it-IT" altLang="it-IT" sz="2800" dirty="0"/>
              <a:t>Più in particolare sono i fisiologi ossia gli studiosi del funzionamento degli organi </a:t>
            </a:r>
            <a:r>
              <a:rPr lang="it-IT" altLang="it-IT" sz="2800" dirty="0" smtClean="0"/>
              <a:t>umani, </a:t>
            </a:r>
            <a:r>
              <a:rPr lang="it-IT" altLang="it-IT" sz="2800" dirty="0"/>
              <a:t>specie gli organi di </a:t>
            </a:r>
            <a:r>
              <a:rPr lang="it-IT" altLang="it-IT" sz="2800" dirty="0" smtClean="0"/>
              <a:t>senso, </a:t>
            </a:r>
            <a:r>
              <a:rPr lang="it-IT" altLang="it-IT" sz="2800" dirty="0"/>
              <a:t>a rappresentare la parte più </a:t>
            </a:r>
            <a:r>
              <a:rPr lang="it-IT" altLang="it-IT" sz="2800" dirty="0" smtClean="0"/>
              <a:t>innovativa della scienza medica.</a:t>
            </a:r>
            <a:endParaRPr lang="it-IT" altLang="it-IT" sz="2800" dirty="0"/>
          </a:p>
          <a:p>
            <a:pPr>
              <a:lnSpc>
                <a:spcPct val="90000"/>
              </a:lnSpc>
            </a:pPr>
            <a:r>
              <a:rPr lang="it-IT" altLang="it-IT" sz="2800" dirty="0"/>
              <a:t>Tra questi </a:t>
            </a:r>
            <a:r>
              <a:rPr lang="it-IT" altLang="it-IT" sz="2800" dirty="0" smtClean="0"/>
              <a:t> possiamo ricordiamo Weber, </a:t>
            </a:r>
            <a:r>
              <a:rPr lang="it-IT" altLang="it-IT" sz="2800" dirty="0" err="1"/>
              <a:t>Fechner</a:t>
            </a:r>
            <a:r>
              <a:rPr lang="it-IT" altLang="it-IT" sz="2800" dirty="0"/>
              <a:t> e </a:t>
            </a:r>
            <a:r>
              <a:rPr lang="it-IT" altLang="it-IT" sz="2800" dirty="0" err="1" smtClean="0"/>
              <a:t>Helmoltz</a:t>
            </a:r>
            <a:r>
              <a:rPr lang="it-IT" altLang="it-IT" sz="2800" dirty="0"/>
              <a:t> </a:t>
            </a:r>
            <a:r>
              <a:rPr lang="it-IT" altLang="it-IT" sz="2800" dirty="0" smtClean="0"/>
              <a:t>che hanno gettato le basi per la comprensione del sistema visivo dell’uomo.</a:t>
            </a:r>
            <a:endParaRPr lang="it-IT" altLang="it-IT" sz="2800" dirty="0"/>
          </a:p>
          <a:p>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14</a:t>
            </a:fld>
            <a:endParaRPr lang="it-IT"/>
          </a:p>
        </p:txBody>
      </p:sp>
    </p:spTree>
    <p:extLst>
      <p:ext uri="{BB962C8B-B14F-4D97-AF65-F5344CB8AC3E}">
        <p14:creationId xmlns:p14="http://schemas.microsoft.com/office/powerpoint/2010/main" val="27957097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FF00"/>
                </a:solidFill>
              </a:rPr>
              <a:t>INGHILTERRA 1800…</a:t>
            </a:r>
            <a:endParaRPr lang="it-IT" dirty="0">
              <a:solidFill>
                <a:srgbClr val="FFFF00"/>
              </a:solidFill>
            </a:endParaRPr>
          </a:p>
        </p:txBody>
      </p:sp>
      <p:sp>
        <p:nvSpPr>
          <p:cNvPr id="3" name="Segnaposto contenuto 2"/>
          <p:cNvSpPr>
            <a:spLocks noGrp="1"/>
          </p:cNvSpPr>
          <p:nvPr>
            <p:ph sz="quarter" idx="13"/>
          </p:nvPr>
        </p:nvSpPr>
        <p:spPr/>
        <p:txBody>
          <a:bodyPr/>
          <a:lstStyle/>
          <a:p>
            <a:endParaRPr lang="it-IT" dirty="0" smtClean="0"/>
          </a:p>
          <a:p>
            <a:r>
              <a:rPr lang="it-IT" dirty="0" smtClean="0"/>
              <a:t>Anche l’Inghilterra motore all’epoca della rivolu</a:t>
            </a:r>
            <a:r>
              <a:rPr lang="it-IT" dirty="0"/>
              <a:t>z</a:t>
            </a:r>
            <a:r>
              <a:rPr lang="it-IT" dirty="0" smtClean="0"/>
              <a:t>ione industriale vede crescere il contributo di grandi esploratori e scienziati.</a:t>
            </a:r>
          </a:p>
          <a:p>
            <a:r>
              <a:rPr lang="it-IT" dirty="0" smtClean="0"/>
              <a:t>Già filosofi come Hume avevano tentato una indagine sulle sensazioni e sull‘ intelletto ben prima di Kant, </a:t>
            </a:r>
            <a:r>
              <a:rPr lang="it-IT" i="1" dirty="0" smtClean="0"/>
              <a:t>Ricerca sull’intelletto umano </a:t>
            </a:r>
            <a:r>
              <a:rPr lang="it-IT" dirty="0" smtClean="0"/>
              <a:t>risale infatti al 1748.</a:t>
            </a:r>
          </a:p>
          <a:p>
            <a:r>
              <a:rPr lang="it-IT" dirty="0" smtClean="0"/>
              <a:t>Darwin a metà ottocento senz’altro pone nella scienza e nel potere del suo metodo un elemento che vuole competere con la cosmogonia e con la antropologia delle religioni.</a:t>
            </a:r>
          </a:p>
          <a:p>
            <a:r>
              <a:rPr lang="it-IT" dirty="0" smtClean="0"/>
              <a:t>Ma è un personaggio meno noto, il cugino di Darwin, </a:t>
            </a:r>
            <a:r>
              <a:rPr lang="it-IT" i="1" dirty="0" smtClean="0"/>
              <a:t>Sir Francis </a:t>
            </a:r>
            <a:r>
              <a:rPr lang="it-IT" i="1" dirty="0" err="1" smtClean="0"/>
              <a:t>Galton</a:t>
            </a:r>
            <a:r>
              <a:rPr lang="it-IT" dirty="0" smtClean="0"/>
              <a:t>, cattivo studente ma eccellente ed eclettico studioso, che si distinse per lo studio statistico delle differenze individuali e che per primo comprese l’utilità della statistica per la comprensione dei fenomeni psichici come la intelligenza o la memoria.</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15</a:t>
            </a:fld>
            <a:endParaRPr lang="it-IT"/>
          </a:p>
        </p:txBody>
      </p:sp>
    </p:spTree>
    <p:extLst>
      <p:ext uri="{BB962C8B-B14F-4D97-AF65-F5344CB8AC3E}">
        <p14:creationId xmlns:p14="http://schemas.microsoft.com/office/powerpoint/2010/main" val="34387196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7924800" cy="1354162"/>
          </a:xfrm>
        </p:spPr>
        <p:txBody>
          <a:bodyPr/>
          <a:lstStyle/>
          <a:p>
            <a:pPr algn="ctr"/>
            <a:r>
              <a:rPr lang="it-IT" sz="2400" dirty="0" smtClean="0">
                <a:solidFill>
                  <a:srgbClr val="FFFF00"/>
                </a:solidFill>
              </a:rPr>
              <a:t>1879 </a:t>
            </a:r>
            <a:r>
              <a:rPr lang="it-IT" sz="2400" dirty="0" err="1" smtClean="0">
                <a:solidFill>
                  <a:srgbClr val="FFFF00"/>
                </a:solidFill>
              </a:rPr>
              <a:t>lipsia</a:t>
            </a:r>
            <a:r>
              <a:rPr lang="it-IT" sz="2400" dirty="0" smtClean="0">
                <a:solidFill>
                  <a:srgbClr val="FFFF00"/>
                </a:solidFill>
              </a:rPr>
              <a:t>: nascita della psicologia scientifica</a:t>
            </a:r>
            <a:endParaRPr lang="it-IT" sz="2400" dirty="0">
              <a:solidFill>
                <a:srgbClr val="FFFF00"/>
              </a:solidFill>
            </a:endParaRPr>
          </a:p>
        </p:txBody>
      </p:sp>
      <p:sp>
        <p:nvSpPr>
          <p:cNvPr id="3" name="Segnaposto contenuto 2"/>
          <p:cNvSpPr>
            <a:spLocks noGrp="1"/>
          </p:cNvSpPr>
          <p:nvPr>
            <p:ph sz="quarter" idx="13"/>
          </p:nvPr>
        </p:nvSpPr>
        <p:spPr>
          <a:xfrm>
            <a:off x="609600" y="1772816"/>
            <a:ext cx="7924800" cy="4752528"/>
          </a:xfrm>
        </p:spPr>
        <p:txBody>
          <a:bodyPr>
            <a:normAutofit/>
          </a:bodyPr>
          <a:lstStyle/>
          <a:p>
            <a:endParaRPr lang="it-IT" altLang="it-IT" sz="2200" dirty="0" smtClean="0"/>
          </a:p>
          <a:p>
            <a:r>
              <a:rPr lang="it-IT" altLang="it-IT" sz="2200" dirty="0" err="1" smtClean="0"/>
              <a:t>Wundt</a:t>
            </a:r>
            <a:r>
              <a:rPr lang="it-IT" altLang="it-IT" sz="2200" dirty="0"/>
              <a:t>, fisiologo e grande conoscitore di filosofia, fonda </a:t>
            </a:r>
            <a:r>
              <a:rPr lang="it-IT" altLang="it-IT" sz="2200" dirty="0" smtClean="0"/>
              <a:t>ufficialmente la </a:t>
            </a:r>
            <a:r>
              <a:rPr lang="it-IT" altLang="it-IT" sz="2200" dirty="0" smtClean="0">
                <a:solidFill>
                  <a:srgbClr val="FF0000"/>
                </a:solidFill>
              </a:rPr>
              <a:t>Psicologia scientifica</a:t>
            </a:r>
            <a:r>
              <a:rPr lang="it-IT" altLang="it-IT" sz="2200" dirty="0" smtClean="0"/>
              <a:t>. </a:t>
            </a:r>
          </a:p>
          <a:p>
            <a:r>
              <a:rPr lang="it-IT" altLang="it-IT" sz="2200" dirty="0" smtClean="0"/>
              <a:t>Egli per primo dichiara di applicare </a:t>
            </a:r>
            <a:r>
              <a:rPr lang="it-IT" altLang="it-IT" sz="2200" dirty="0"/>
              <a:t>metodi oggettivi di </a:t>
            </a:r>
            <a:r>
              <a:rPr lang="it-IT" altLang="it-IT" sz="2200" dirty="0" smtClean="0"/>
              <a:t>misurazione, </a:t>
            </a:r>
            <a:r>
              <a:rPr lang="it-IT" altLang="it-IT" sz="2200" dirty="0"/>
              <a:t>derivati dalla </a:t>
            </a:r>
            <a:r>
              <a:rPr lang="it-IT" altLang="it-IT" sz="2200" dirty="0" smtClean="0"/>
              <a:t>fisiologia, allo studio della mente e del suo funzionamento. </a:t>
            </a:r>
            <a:r>
              <a:rPr lang="it-IT" altLang="it-IT" sz="2200" dirty="0"/>
              <a:t>A</a:t>
            </a:r>
            <a:r>
              <a:rPr lang="it-IT" altLang="it-IT" sz="2200" dirty="0" smtClean="0"/>
              <a:t>l </a:t>
            </a:r>
            <a:r>
              <a:rPr lang="it-IT" altLang="it-IT" sz="2200" dirty="0"/>
              <a:t>contempo </a:t>
            </a:r>
            <a:r>
              <a:rPr lang="it-IT" altLang="it-IT" sz="2200" dirty="0" smtClean="0"/>
              <a:t>però, e questa è una novità, pone dietro </a:t>
            </a:r>
            <a:r>
              <a:rPr lang="it-IT" altLang="it-IT" sz="2200" dirty="0"/>
              <a:t>alle funzioni </a:t>
            </a:r>
            <a:r>
              <a:rPr lang="it-IT" altLang="it-IT" sz="2200" dirty="0" smtClean="0"/>
              <a:t>fisiologiche un </a:t>
            </a:r>
            <a:r>
              <a:rPr lang="it-IT" altLang="it-IT" sz="2200" i="1" dirty="0">
                <a:solidFill>
                  <a:srgbClr val="FF0000"/>
                </a:solidFill>
              </a:rPr>
              <a:t>soggetto empirico </a:t>
            </a:r>
            <a:r>
              <a:rPr lang="it-IT" altLang="it-IT" sz="2200" dirty="0"/>
              <a:t>che possiede attenzione, coscienza e intenzioni </a:t>
            </a:r>
            <a:r>
              <a:rPr lang="it-IT" altLang="it-IT" sz="2200" dirty="0" smtClean="0"/>
              <a:t>specifiche e peculiari.</a:t>
            </a:r>
          </a:p>
          <a:p>
            <a:r>
              <a:rPr lang="it-IT" altLang="it-IT" sz="2200" dirty="0" smtClean="0"/>
              <a:t>Egli distingue così il concetto di percezione da quello di </a:t>
            </a:r>
            <a:r>
              <a:rPr lang="it-IT" altLang="it-IT" sz="2200" dirty="0" smtClean="0">
                <a:solidFill>
                  <a:srgbClr val="FF0000"/>
                </a:solidFill>
              </a:rPr>
              <a:t>APPERCEZIONE</a:t>
            </a:r>
            <a:r>
              <a:rPr lang="it-IT" altLang="it-IT" sz="2200" dirty="0" smtClean="0"/>
              <a:t> ponendo dietro a quest’ultimo l’opera della volontà di un soggetto che decide di focalizzarsi su una parte dello stimolo.</a:t>
            </a:r>
            <a:endParaRPr lang="it-IT" altLang="it-IT" sz="2200" dirty="0"/>
          </a:p>
          <a:p>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16</a:t>
            </a:fld>
            <a:endParaRPr lang="it-IT"/>
          </a:p>
        </p:txBody>
      </p:sp>
    </p:spTree>
    <p:extLst>
      <p:ext uri="{BB962C8B-B14F-4D97-AF65-F5344CB8AC3E}">
        <p14:creationId xmlns:p14="http://schemas.microsoft.com/office/powerpoint/2010/main" val="36305099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FF00"/>
                </a:solidFill>
              </a:rPr>
              <a:t>Cosa fa </a:t>
            </a:r>
            <a:r>
              <a:rPr lang="it-IT" dirty="0" err="1" smtClean="0">
                <a:solidFill>
                  <a:srgbClr val="FFFF00"/>
                </a:solidFill>
              </a:rPr>
              <a:t>wundt</a:t>
            </a:r>
            <a:r>
              <a:rPr lang="it-IT" dirty="0" smtClean="0">
                <a:solidFill>
                  <a:srgbClr val="FFFF00"/>
                </a:solidFill>
              </a:rPr>
              <a:t>?</a:t>
            </a:r>
            <a:endParaRPr lang="it-IT" dirty="0">
              <a:solidFill>
                <a:srgbClr val="FFFF00"/>
              </a:solidFill>
            </a:endParaRPr>
          </a:p>
        </p:txBody>
      </p:sp>
      <p:sp>
        <p:nvSpPr>
          <p:cNvPr id="3" name="Segnaposto contenuto 2"/>
          <p:cNvSpPr>
            <a:spLocks noGrp="1"/>
          </p:cNvSpPr>
          <p:nvPr>
            <p:ph sz="quarter" idx="13"/>
          </p:nvPr>
        </p:nvSpPr>
        <p:spPr/>
        <p:txBody>
          <a:bodyPr>
            <a:normAutofit fontScale="92500" lnSpcReduction="10000"/>
          </a:bodyPr>
          <a:lstStyle/>
          <a:p>
            <a:r>
              <a:rPr lang="it-IT" altLang="it-IT" sz="2800" dirty="0" err="1" smtClean="0"/>
              <a:t>Wundt</a:t>
            </a:r>
            <a:r>
              <a:rPr lang="it-IT" altLang="it-IT" sz="2800" dirty="0" smtClean="0"/>
              <a:t>, crea situazioni sperimentali </a:t>
            </a:r>
            <a:r>
              <a:rPr lang="it-IT" altLang="it-IT" sz="2800" dirty="0"/>
              <a:t>in cui misura </a:t>
            </a:r>
            <a:r>
              <a:rPr lang="it-IT" altLang="it-IT" sz="2800" dirty="0" smtClean="0"/>
              <a:t>oggettivamente i fenomeni psichici. Ad esempio i </a:t>
            </a:r>
            <a:r>
              <a:rPr lang="it-IT" altLang="it-IT" sz="2800" dirty="0"/>
              <a:t>tempi di reazione agli </a:t>
            </a:r>
            <a:r>
              <a:rPr lang="it-IT" altLang="it-IT" sz="2800" dirty="0" smtClean="0"/>
              <a:t>stimoli visivi. Egli misurandoli dimostra </a:t>
            </a:r>
            <a:r>
              <a:rPr lang="it-IT" altLang="it-IT" sz="2800" dirty="0"/>
              <a:t>che i tempi sono diversi da persona a persona (elemento prima intuito ma non dimostrato) e ipotizza una funzione del soggetto dietro il tempo di elaborazione.</a:t>
            </a:r>
          </a:p>
          <a:p>
            <a:r>
              <a:rPr lang="it-IT" altLang="it-IT" sz="2800" dirty="0" err="1"/>
              <a:t>Wundt</a:t>
            </a:r>
            <a:r>
              <a:rPr lang="it-IT" altLang="it-IT" sz="2800" dirty="0"/>
              <a:t> non giunge a grandi scoperte ma il suo metodo permette alla psicologia di avere dei dati quantificabili e sulla sua scia nasceranno laboratori sperimentali in tutto il mondo.</a:t>
            </a:r>
          </a:p>
          <a:p>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17</a:t>
            </a:fld>
            <a:endParaRPr lang="it-IT"/>
          </a:p>
        </p:txBody>
      </p:sp>
    </p:spTree>
    <p:extLst>
      <p:ext uri="{BB962C8B-B14F-4D97-AF65-F5344CB8AC3E}">
        <p14:creationId xmlns:p14="http://schemas.microsoft.com/office/powerpoint/2010/main" val="9451283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FF00"/>
                </a:solidFill>
              </a:rPr>
              <a:t>cronotachigrafo</a:t>
            </a:r>
            <a:endParaRPr lang="it-IT" dirty="0">
              <a:solidFill>
                <a:srgbClr val="FFFF00"/>
              </a:solidFill>
            </a:endParaRPr>
          </a:p>
        </p:txBody>
      </p:sp>
      <p:pic>
        <p:nvPicPr>
          <p:cNvPr id="4" name="Picture 4" descr="35chronoskop_mannheim"/>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2260600" y="1778000"/>
            <a:ext cx="4622800" cy="3759200"/>
          </a:xfrm>
          <a:prstGeom prst="rect">
            <a:avLst/>
          </a:prstGeom>
          <a:noFill/>
          <a:extLst>
            <a:ext uri="{909E8E84-426E-40DD-AFC4-6F175D3DCCD1}">
              <a14:hiddenFill xmlns:a14="http://schemas.microsoft.com/office/drawing/2010/main">
                <a:solidFill>
                  <a:srgbClr val="FFFFFF"/>
                </a:solidFill>
              </a14:hiddenFill>
            </a:ext>
          </a:extLst>
        </p:spPr>
      </p:pic>
      <p:sp>
        <p:nvSpPr>
          <p:cNvPr id="3" name="Segnaposto piè di pagina 2"/>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18</a:t>
            </a:fld>
            <a:endParaRPr lang="it-IT"/>
          </a:p>
        </p:txBody>
      </p:sp>
    </p:spTree>
    <p:extLst>
      <p:ext uri="{BB962C8B-B14F-4D97-AF65-F5344CB8AC3E}">
        <p14:creationId xmlns:p14="http://schemas.microsoft.com/office/powerpoint/2010/main" val="4627831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FF00"/>
                </a:solidFill>
              </a:rPr>
              <a:t>Macchina per esperimenti mnestici</a:t>
            </a:r>
            <a:endParaRPr lang="it-IT" dirty="0">
              <a:solidFill>
                <a:srgbClr val="FFFF00"/>
              </a:solidFill>
            </a:endParaRPr>
          </a:p>
        </p:txBody>
      </p:sp>
      <p:pic>
        <p:nvPicPr>
          <p:cNvPr id="4" name="Picture 4" descr="31Wirth's memory apparatus"/>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2267744" y="2420889"/>
            <a:ext cx="4680520" cy="3024336"/>
          </a:xfrm>
          <a:prstGeom prst="rect">
            <a:avLst/>
          </a:prstGeom>
          <a:noFill/>
          <a:extLst>
            <a:ext uri="{909E8E84-426E-40DD-AFC4-6F175D3DCCD1}">
              <a14:hiddenFill xmlns:a14="http://schemas.microsoft.com/office/drawing/2010/main">
                <a:solidFill>
                  <a:srgbClr val="FFFFFF"/>
                </a:solidFill>
              </a14:hiddenFill>
            </a:ext>
          </a:extLst>
        </p:spPr>
      </p:pic>
      <p:sp>
        <p:nvSpPr>
          <p:cNvPr id="3" name="Segnaposto piè di pagina 2"/>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19</a:t>
            </a:fld>
            <a:endParaRPr lang="it-IT"/>
          </a:p>
        </p:txBody>
      </p:sp>
    </p:spTree>
    <p:extLst>
      <p:ext uri="{BB962C8B-B14F-4D97-AF65-F5344CB8AC3E}">
        <p14:creationId xmlns:p14="http://schemas.microsoft.com/office/powerpoint/2010/main" val="1959485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ttotitolo 4"/>
          <p:cNvSpPr>
            <a:spLocks noGrp="1"/>
          </p:cNvSpPr>
          <p:nvPr>
            <p:ph type="subTitle" idx="1"/>
          </p:nvPr>
        </p:nvSpPr>
        <p:spPr/>
        <p:txBody>
          <a:bodyPr/>
          <a:lstStyle/>
          <a:p>
            <a:r>
              <a:rPr lang="it-IT" dirty="0" smtClean="0"/>
              <a:t>Stefano Bolognini</a:t>
            </a:r>
            <a:endParaRPr lang="it-IT" dirty="0"/>
          </a:p>
        </p:txBody>
      </p:sp>
      <p:sp>
        <p:nvSpPr>
          <p:cNvPr id="4" name="Titolo 3"/>
          <p:cNvSpPr>
            <a:spLocks noGrp="1"/>
          </p:cNvSpPr>
          <p:nvPr>
            <p:ph type="ctrTitle"/>
          </p:nvPr>
        </p:nvSpPr>
        <p:spPr/>
        <p:txBody>
          <a:bodyPr/>
          <a:lstStyle/>
          <a:p>
            <a:r>
              <a:rPr lang="it-IT" dirty="0" smtClean="0"/>
              <a:t/>
            </a:r>
            <a:br>
              <a:rPr lang="it-IT" dirty="0" smtClean="0"/>
            </a:br>
            <a:r>
              <a:rPr lang="it-IT" dirty="0"/>
              <a:t/>
            </a:r>
            <a:br>
              <a:rPr lang="it-IT" dirty="0"/>
            </a:br>
            <a:r>
              <a:rPr lang="it-IT" dirty="0" smtClean="0"/>
              <a:t/>
            </a:r>
            <a:br>
              <a:rPr lang="it-IT" dirty="0" smtClean="0"/>
            </a:br>
            <a:r>
              <a:rPr lang="it-IT" dirty="0"/>
              <a:t/>
            </a:r>
            <a:br>
              <a:rPr lang="it-IT" dirty="0"/>
            </a:br>
            <a:r>
              <a:rPr lang="it-IT" dirty="0" smtClean="0"/>
              <a:t/>
            </a:r>
            <a:br>
              <a:rPr lang="it-IT" dirty="0" smtClean="0"/>
            </a:br>
            <a:r>
              <a:rPr lang="it-IT" dirty="0"/>
              <a:t/>
            </a:r>
            <a:br>
              <a:rPr lang="it-IT" dirty="0"/>
            </a:br>
            <a:r>
              <a:rPr lang="it-IT" dirty="0" smtClean="0"/>
              <a:t/>
            </a:r>
            <a:br>
              <a:rPr lang="it-IT" dirty="0" smtClean="0"/>
            </a:br>
            <a:r>
              <a:rPr lang="it-IT" dirty="0"/>
              <a:t/>
            </a:r>
            <a:br>
              <a:rPr lang="it-IT" dirty="0"/>
            </a:br>
            <a:r>
              <a:rPr lang="it-IT" dirty="0" smtClean="0"/>
              <a:t>Le parole dei filosofi, anche se non sempre, nascono dalla solitudine, le parole degli psicologi, anche esse non sempre, nascono piuttosto  dagli incontri.</a:t>
            </a:r>
            <a:endParaRPr lang="it-IT" dirty="0"/>
          </a:p>
        </p:txBody>
      </p:sp>
      <p:sp>
        <p:nvSpPr>
          <p:cNvPr id="2" name="Segnaposto piè di pagina 1"/>
          <p:cNvSpPr>
            <a:spLocks noGrp="1"/>
          </p:cNvSpPr>
          <p:nvPr>
            <p:ph type="ftr" sz="quarter" idx="11"/>
          </p:nvPr>
        </p:nvSpPr>
        <p:spPr/>
        <p:txBody>
          <a:bodyPr/>
          <a:lstStyle/>
          <a:p>
            <a:r>
              <a:rPr lang="it-IT" smtClean="0"/>
              <a:t>Psicologia aa 2021 2022  Facteo Torino Gallizia</a:t>
            </a:r>
            <a:endParaRPr lang="it-IT"/>
          </a:p>
        </p:txBody>
      </p:sp>
      <p:sp>
        <p:nvSpPr>
          <p:cNvPr id="3" name="Segnaposto numero diapositiva 2"/>
          <p:cNvSpPr>
            <a:spLocks noGrp="1"/>
          </p:cNvSpPr>
          <p:nvPr>
            <p:ph type="sldNum" sz="quarter" idx="12"/>
          </p:nvPr>
        </p:nvSpPr>
        <p:spPr/>
        <p:txBody>
          <a:bodyPr/>
          <a:lstStyle/>
          <a:p>
            <a:fld id="{6AFBE330-A7EF-4B15-8AD0-3292194CB5CD}" type="slidenum">
              <a:rPr lang="it-IT" smtClean="0"/>
              <a:t>2</a:t>
            </a:fld>
            <a:endParaRPr lang="it-IT"/>
          </a:p>
        </p:txBody>
      </p:sp>
    </p:spTree>
    <p:extLst>
      <p:ext uri="{BB962C8B-B14F-4D97-AF65-F5344CB8AC3E}">
        <p14:creationId xmlns:p14="http://schemas.microsoft.com/office/powerpoint/2010/main" val="2270358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FFFF00"/>
                </a:solidFill>
              </a:rPr>
              <a:t>Definizione contemporanea di psicologia</a:t>
            </a:r>
            <a:endParaRPr lang="it-IT" dirty="0">
              <a:solidFill>
                <a:srgbClr val="FFFF00"/>
              </a:solidFill>
            </a:endParaRPr>
          </a:p>
        </p:txBody>
      </p:sp>
      <p:sp>
        <p:nvSpPr>
          <p:cNvPr id="3" name="Segnaposto piè di pagina 2"/>
          <p:cNvSpPr>
            <a:spLocks noGrp="1"/>
          </p:cNvSpPr>
          <p:nvPr>
            <p:ph type="ftr" sz="quarter" idx="11"/>
          </p:nvPr>
        </p:nvSpPr>
        <p:spPr/>
        <p:txBody>
          <a:bodyPr/>
          <a:lstStyle/>
          <a:p>
            <a:r>
              <a:rPr lang="it-IT" smtClean="0"/>
              <a:t>Psicologia aa 2021 2022  Facteo Torino Gallizia</a:t>
            </a:r>
            <a:endParaRPr lang="it-IT"/>
          </a:p>
        </p:txBody>
      </p:sp>
      <p:sp>
        <p:nvSpPr>
          <p:cNvPr id="4" name="Segnaposto numero diapositiva 3"/>
          <p:cNvSpPr>
            <a:spLocks noGrp="1"/>
          </p:cNvSpPr>
          <p:nvPr>
            <p:ph type="sldNum" sz="quarter" idx="12"/>
          </p:nvPr>
        </p:nvSpPr>
        <p:spPr/>
        <p:txBody>
          <a:bodyPr/>
          <a:lstStyle/>
          <a:p>
            <a:fld id="{6AFBE330-A7EF-4B15-8AD0-3292194CB5CD}" type="slidenum">
              <a:rPr lang="it-IT" smtClean="0"/>
              <a:t>20</a:t>
            </a:fld>
            <a:endParaRPr lang="it-IT"/>
          </a:p>
        </p:txBody>
      </p:sp>
      <p:sp>
        <p:nvSpPr>
          <p:cNvPr id="5" name="Segnaposto contenuto 4"/>
          <p:cNvSpPr>
            <a:spLocks noGrp="1"/>
          </p:cNvSpPr>
          <p:nvPr>
            <p:ph sz="quarter" idx="13"/>
          </p:nvPr>
        </p:nvSpPr>
        <p:spPr/>
        <p:txBody>
          <a:bodyPr/>
          <a:lstStyle/>
          <a:p>
            <a:r>
              <a:rPr lang="it-IT" dirty="0" smtClean="0"/>
              <a:t>Attualmente la Psicologia è riconosciuta a tutti gli effetti come una disciplina scientifica, ovviamente nell’alveo delle scienze umane.</a:t>
            </a:r>
          </a:p>
          <a:p>
            <a:r>
              <a:rPr lang="it-IT" dirty="0" smtClean="0"/>
              <a:t>Nel macro contenitore della psicologia troviamo molte teorie sia sull’individuo normale (psicologia generale) sia sulla patologia (psicopatologia), sia sul soggetto singolo (psicologia individuale) sia sul soggetto in gruppo (psicologia dei gruppi), sia sul rapporto del soggetto con il suo ambiente di vita (psicologia sociale e di comunità) sia sul soggetto nella suo ruolo di lavoratore (psicologia del lavoro e delle organizzazioni)</a:t>
            </a:r>
          </a:p>
          <a:p>
            <a:r>
              <a:rPr lang="it-IT" dirty="0" smtClean="0"/>
              <a:t>La Professione di Psicologo in Italia è «normata» soltanto dal 1989 con la cosiddetta Legge Ossicini che stabilisce la qualifica di Psicologo e ne definisce la formazione accademica.</a:t>
            </a:r>
          </a:p>
          <a:p>
            <a:r>
              <a:rPr lang="it-IT" dirty="0" smtClean="0"/>
              <a:t>A fine anni 90 inoltre la autorità statale sugli psicologi passa dal ministero della Istruzione e Cultura a quello della Salute inserendo a pieno titolo la professione di Psicologo tra quelle Sanitarie. I corsi di laurea in Psicologia sotto la Facoltà di Magistero diventano Facoltà di Psicologia.</a:t>
            </a:r>
            <a:endParaRPr lang="it-IT" dirty="0"/>
          </a:p>
        </p:txBody>
      </p:sp>
    </p:spTree>
    <p:extLst>
      <p:ext uri="{BB962C8B-B14F-4D97-AF65-F5344CB8AC3E}">
        <p14:creationId xmlns:p14="http://schemas.microsoft.com/office/powerpoint/2010/main" val="24537952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FF00"/>
                </a:solidFill>
              </a:rPr>
              <a:t>Non diamo NULLA per scontato….</a:t>
            </a:r>
            <a:endParaRPr lang="it-IT" dirty="0">
              <a:solidFill>
                <a:srgbClr val="FFFF00"/>
              </a:solidFill>
            </a:endParaRPr>
          </a:p>
        </p:txBody>
      </p:sp>
      <p:sp>
        <p:nvSpPr>
          <p:cNvPr id="3" name="Segnaposto contenuto 2"/>
          <p:cNvSpPr>
            <a:spLocks noGrp="1"/>
          </p:cNvSpPr>
          <p:nvPr>
            <p:ph sz="quarter" idx="13"/>
          </p:nvPr>
        </p:nvSpPr>
        <p:spPr/>
        <p:txBody>
          <a:bodyPr/>
          <a:lstStyle/>
          <a:p>
            <a:r>
              <a:rPr lang="it-IT" dirty="0" smtClean="0"/>
              <a:t>Conoscere la storia della psicologia come quella del pensiero in generale non è fine a se stesso.</a:t>
            </a:r>
          </a:p>
          <a:p>
            <a:r>
              <a:rPr lang="it-IT" dirty="0" smtClean="0"/>
              <a:t>Conoscere la storia vuole dire ricostruire i processi che hanno portato alla nostra conoscenza attuale.</a:t>
            </a:r>
          </a:p>
          <a:p>
            <a:r>
              <a:rPr lang="it-IT" dirty="0" smtClean="0"/>
              <a:t>La nostra ontogenesi è effetto della filogenesi dunque tutto ciò che noi conosciamo o potremmo conoscere così come tutto ciò che scopriremo di nuovo o di innovativo è funzione di quanto già è stato conosciuto e riverbera i suoi effetti su quello che si conoscerà.</a:t>
            </a:r>
          </a:p>
          <a:p>
            <a:r>
              <a:rPr lang="it-IT" dirty="0" smtClean="0"/>
              <a:t>Prima della Psicologia scientifica e delle sue scoperte le differenze individuali erano affidate alla volontà, all’impegno a categorie dunque della morale non della scienza, pertanto chi non era «bravo» come gli altri o era matto doveva essere redento o condannato, indottrinato o incatenato.</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21</a:t>
            </a:fld>
            <a:endParaRPr lang="it-IT"/>
          </a:p>
        </p:txBody>
      </p:sp>
    </p:spTree>
    <p:extLst>
      <p:ext uri="{BB962C8B-B14F-4D97-AF65-F5344CB8AC3E}">
        <p14:creationId xmlns:p14="http://schemas.microsoft.com/office/powerpoint/2010/main" val="30248150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FF00"/>
                </a:solidFill>
              </a:rPr>
              <a:t>Psicologia in </a:t>
            </a:r>
            <a:r>
              <a:rPr lang="it-IT" dirty="0" err="1" smtClean="0">
                <a:solidFill>
                  <a:srgbClr val="FFFF00"/>
                </a:solidFill>
              </a:rPr>
              <a:t>italia</a:t>
            </a:r>
            <a:endParaRPr lang="it-IT" dirty="0">
              <a:solidFill>
                <a:srgbClr val="FFFF00"/>
              </a:solidFill>
            </a:endParaRPr>
          </a:p>
        </p:txBody>
      </p:sp>
      <p:sp>
        <p:nvSpPr>
          <p:cNvPr id="3" name="Segnaposto piè di pagina 2"/>
          <p:cNvSpPr>
            <a:spLocks noGrp="1"/>
          </p:cNvSpPr>
          <p:nvPr>
            <p:ph type="ftr" sz="quarter" idx="11"/>
          </p:nvPr>
        </p:nvSpPr>
        <p:spPr/>
        <p:txBody>
          <a:bodyPr/>
          <a:lstStyle/>
          <a:p>
            <a:r>
              <a:rPr lang="it-IT" smtClean="0"/>
              <a:t>Psicologia aa 2021 2022  Facteo Torino Gallizia</a:t>
            </a:r>
            <a:endParaRPr lang="it-IT"/>
          </a:p>
        </p:txBody>
      </p:sp>
      <p:sp>
        <p:nvSpPr>
          <p:cNvPr id="4" name="Segnaposto numero diapositiva 3"/>
          <p:cNvSpPr>
            <a:spLocks noGrp="1"/>
          </p:cNvSpPr>
          <p:nvPr>
            <p:ph type="sldNum" sz="quarter" idx="12"/>
          </p:nvPr>
        </p:nvSpPr>
        <p:spPr/>
        <p:txBody>
          <a:bodyPr/>
          <a:lstStyle/>
          <a:p>
            <a:fld id="{6AFBE330-A7EF-4B15-8AD0-3292194CB5CD}" type="slidenum">
              <a:rPr lang="it-IT" smtClean="0"/>
              <a:t>22</a:t>
            </a:fld>
            <a:endParaRPr lang="it-IT"/>
          </a:p>
        </p:txBody>
      </p:sp>
      <p:sp>
        <p:nvSpPr>
          <p:cNvPr id="5" name="Segnaposto contenuto 4"/>
          <p:cNvSpPr>
            <a:spLocks noGrp="1"/>
          </p:cNvSpPr>
          <p:nvPr>
            <p:ph sz="quarter" idx="13"/>
          </p:nvPr>
        </p:nvSpPr>
        <p:spPr/>
        <p:txBody>
          <a:bodyPr/>
          <a:lstStyle/>
          <a:p>
            <a:r>
              <a:rPr lang="it-IT" altLang="it-IT" sz="2400" dirty="0"/>
              <a:t>Laurea </a:t>
            </a:r>
            <a:r>
              <a:rPr lang="it-IT" altLang="it-IT" sz="2400" dirty="0" smtClean="0"/>
              <a:t>triennale</a:t>
            </a:r>
            <a:r>
              <a:rPr lang="it-IT" altLang="it-IT" sz="2400" dirty="0"/>
              <a:t> </a:t>
            </a:r>
            <a:r>
              <a:rPr lang="it-IT" altLang="it-IT" sz="2400" dirty="0" smtClean="0"/>
              <a:t>ed esame di stato: </a:t>
            </a:r>
            <a:r>
              <a:rPr lang="it-IT" altLang="it-IT" sz="2400" dirty="0" smtClean="0">
                <a:solidFill>
                  <a:srgbClr val="FF0000"/>
                </a:solidFill>
              </a:rPr>
              <a:t>Psicologo iscritto albo b</a:t>
            </a:r>
            <a:endParaRPr lang="it-IT" altLang="it-IT" sz="2400" dirty="0">
              <a:solidFill>
                <a:srgbClr val="FF0000"/>
              </a:solidFill>
            </a:endParaRPr>
          </a:p>
          <a:p>
            <a:r>
              <a:rPr lang="it-IT" altLang="it-IT" sz="2400" dirty="0"/>
              <a:t>Laurea </a:t>
            </a:r>
            <a:r>
              <a:rPr lang="it-IT" altLang="it-IT" sz="2400" dirty="0" smtClean="0"/>
              <a:t>Specialistica 5 anni: </a:t>
            </a:r>
            <a:r>
              <a:rPr lang="it-IT" altLang="it-IT" sz="2400" dirty="0">
                <a:solidFill>
                  <a:srgbClr val="FF0000"/>
                </a:solidFill>
              </a:rPr>
              <a:t>Dottore in Psicologia.</a:t>
            </a:r>
          </a:p>
          <a:p>
            <a:r>
              <a:rPr lang="it-IT" altLang="it-IT" sz="2400" dirty="0" smtClean="0"/>
              <a:t>Laurea Specialistica e </a:t>
            </a:r>
            <a:r>
              <a:rPr lang="it-IT" altLang="it-IT" sz="2400" dirty="0"/>
              <a:t>esame di stato: </a:t>
            </a:r>
            <a:r>
              <a:rPr lang="it-IT" altLang="it-IT" sz="2400" dirty="0" smtClean="0">
                <a:solidFill>
                  <a:srgbClr val="FF0000"/>
                </a:solidFill>
              </a:rPr>
              <a:t>Psicologo</a:t>
            </a:r>
            <a:r>
              <a:rPr lang="it-IT" altLang="it-IT" sz="2400" dirty="0" smtClean="0">
                <a:solidFill>
                  <a:srgbClr val="A50021"/>
                </a:solidFill>
              </a:rPr>
              <a:t> </a:t>
            </a:r>
            <a:r>
              <a:rPr lang="it-IT" altLang="it-IT" sz="2400" dirty="0"/>
              <a:t>abilitato alla diagnosi e a consulenza </a:t>
            </a:r>
            <a:r>
              <a:rPr lang="it-IT" altLang="it-IT" sz="2400" dirty="0" smtClean="0"/>
              <a:t>breve.</a:t>
            </a:r>
            <a:endParaRPr lang="it-IT" altLang="it-IT" sz="2400" dirty="0"/>
          </a:p>
          <a:p>
            <a:r>
              <a:rPr lang="it-IT" altLang="it-IT" sz="2400" dirty="0"/>
              <a:t>Scuola di specializzazione (4 anni): </a:t>
            </a:r>
            <a:r>
              <a:rPr lang="it-IT" altLang="it-IT" sz="2400" dirty="0">
                <a:solidFill>
                  <a:srgbClr val="FF0000"/>
                </a:solidFill>
              </a:rPr>
              <a:t>Psicoterapeuta</a:t>
            </a:r>
            <a:r>
              <a:rPr lang="it-IT" altLang="it-IT" sz="2400" dirty="0"/>
              <a:t> abilitato a ogni tipo di terapia, secondo l’indirizzo scelto</a:t>
            </a:r>
            <a:r>
              <a:rPr lang="it-IT" altLang="it-IT" sz="2400" dirty="0" smtClean="0"/>
              <a:t>.</a:t>
            </a:r>
          </a:p>
          <a:p>
            <a:r>
              <a:rPr lang="it-IT" altLang="it-IT" sz="2400" dirty="0" smtClean="0"/>
              <a:t>Lo psicologo non può in ogni caso somministrare farmaci</a:t>
            </a:r>
            <a:endParaRPr lang="it-IT" altLang="it-IT" sz="2400" dirty="0"/>
          </a:p>
          <a:p>
            <a:pPr marL="0" indent="0">
              <a:buNone/>
            </a:pPr>
            <a:endParaRPr lang="it-IT" dirty="0"/>
          </a:p>
        </p:txBody>
      </p:sp>
    </p:spTree>
    <p:extLst>
      <p:ext uri="{BB962C8B-B14F-4D97-AF65-F5344CB8AC3E}">
        <p14:creationId xmlns:p14="http://schemas.microsoft.com/office/powerpoint/2010/main" val="28999979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FF00"/>
                </a:solidFill>
              </a:rPr>
              <a:t>Psicologia clinica e sperimentale</a:t>
            </a:r>
            <a:endParaRPr lang="it-IT" dirty="0">
              <a:solidFill>
                <a:srgbClr val="FFFF00"/>
              </a:solidFill>
            </a:endParaRPr>
          </a:p>
        </p:txBody>
      </p:sp>
      <p:sp>
        <p:nvSpPr>
          <p:cNvPr id="3" name="Segnaposto contenuto 2"/>
          <p:cNvSpPr>
            <a:spLocks noGrp="1"/>
          </p:cNvSpPr>
          <p:nvPr>
            <p:ph sz="quarter" idx="13"/>
          </p:nvPr>
        </p:nvSpPr>
        <p:spPr/>
        <p:txBody>
          <a:bodyPr>
            <a:normAutofit fontScale="85000" lnSpcReduction="20000"/>
          </a:bodyPr>
          <a:lstStyle/>
          <a:p>
            <a:r>
              <a:rPr lang="it-IT" sz="2800" dirty="0" smtClean="0"/>
              <a:t>La differenza tra psicologia clinica ossia quella del </a:t>
            </a:r>
            <a:r>
              <a:rPr lang="it-IT" sz="2800" dirty="0" err="1" smtClean="0"/>
              <a:t>kline</a:t>
            </a:r>
            <a:r>
              <a:rPr lang="it-IT" sz="2800" dirty="0" smtClean="0"/>
              <a:t> il capezzale del malato e quella sperimentale che misura l’uomo in laboratorio è fin dalla sua storia più remota solo in apparenza così netta.</a:t>
            </a:r>
          </a:p>
          <a:p>
            <a:r>
              <a:rPr lang="it-IT" sz="2800" dirty="0" smtClean="0"/>
              <a:t>Nel corso delle nostre lezioni vedremo come clinica e ricerca talvolta vanno di pari passo, talvolta si superano reciprocamente ma solo molto di rado sono in conflitto.</a:t>
            </a:r>
          </a:p>
          <a:p>
            <a:r>
              <a:rPr lang="it-IT" sz="2800" dirty="0" smtClean="0"/>
              <a:t>La vera sfida è tenere a mente che al centro c’è sempre il fenomeno uomo non la bontà del modello teorico o la raffinatezza dell’ipotesi clinica. La sperimentazione e la clinica non sono padrone e servo ma alleati per comprendere e prendersi cura dell’uomo.</a:t>
            </a:r>
            <a:endParaRPr lang="it-IT" sz="2800"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23</a:t>
            </a:fld>
            <a:endParaRPr lang="it-IT"/>
          </a:p>
        </p:txBody>
      </p:sp>
    </p:spTree>
    <p:extLst>
      <p:ext uri="{BB962C8B-B14F-4D97-AF65-F5344CB8AC3E}">
        <p14:creationId xmlns:p14="http://schemas.microsoft.com/office/powerpoint/2010/main" val="3848095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3600" dirty="0" smtClean="0">
                <a:solidFill>
                  <a:srgbClr val="FFFF00"/>
                </a:solidFill>
              </a:rPr>
              <a:t>CHE </a:t>
            </a:r>
            <a:r>
              <a:rPr lang="it-IT" sz="3600" dirty="0" err="1" smtClean="0">
                <a:solidFill>
                  <a:srgbClr val="FFFF00"/>
                </a:solidFill>
              </a:rPr>
              <a:t>COS’è</a:t>
            </a:r>
            <a:r>
              <a:rPr lang="it-IT" sz="3600" dirty="0" smtClean="0">
                <a:solidFill>
                  <a:srgbClr val="FFFF00"/>
                </a:solidFill>
              </a:rPr>
              <a:t> LA PSICOLOGIA</a:t>
            </a:r>
            <a:r>
              <a:rPr lang="it-IT" sz="3600" dirty="0">
                <a:solidFill>
                  <a:srgbClr val="FFFF00"/>
                </a:solidFill>
              </a:rPr>
              <a:t>?</a:t>
            </a:r>
          </a:p>
        </p:txBody>
      </p:sp>
      <p:sp>
        <p:nvSpPr>
          <p:cNvPr id="3" name="Segnaposto contenuto 2"/>
          <p:cNvSpPr>
            <a:spLocks noGrp="1"/>
          </p:cNvSpPr>
          <p:nvPr>
            <p:ph sz="quarter" idx="13"/>
          </p:nvPr>
        </p:nvSpPr>
        <p:spPr/>
        <p:txBody>
          <a:bodyPr>
            <a:normAutofit/>
          </a:bodyPr>
          <a:lstStyle/>
          <a:p>
            <a:endParaRPr lang="it-IT" sz="3200" dirty="0" smtClean="0"/>
          </a:p>
          <a:p>
            <a:r>
              <a:rPr lang="it-IT" sz="3200" dirty="0" smtClean="0"/>
              <a:t>DEFINIZIONE STORICO FILOSOFICA</a:t>
            </a:r>
          </a:p>
          <a:p>
            <a:r>
              <a:rPr lang="it-IT" sz="3200" dirty="0" smtClean="0"/>
              <a:t>DEFINIZIONE SCIENTIFICO/MODERNA</a:t>
            </a:r>
          </a:p>
          <a:p>
            <a:r>
              <a:rPr lang="it-IT" sz="3200" dirty="0" smtClean="0"/>
              <a:t>DEFINIZIONE CONTEMPORANEA</a:t>
            </a:r>
            <a:endParaRPr lang="it-IT" sz="3200"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3</a:t>
            </a:fld>
            <a:endParaRPr lang="it-IT"/>
          </a:p>
        </p:txBody>
      </p:sp>
    </p:spTree>
    <p:extLst>
      <p:ext uri="{BB962C8B-B14F-4D97-AF65-F5344CB8AC3E}">
        <p14:creationId xmlns:p14="http://schemas.microsoft.com/office/powerpoint/2010/main" val="2257136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FF00"/>
                </a:solidFill>
              </a:rPr>
              <a:t>DEFINIZIONE STORICO FILOSOFICA DI PSICOLOGIA</a:t>
            </a:r>
            <a:endParaRPr lang="it-IT" dirty="0">
              <a:solidFill>
                <a:srgbClr val="FFFF00"/>
              </a:solidFill>
            </a:endParaRPr>
          </a:p>
        </p:txBody>
      </p:sp>
      <p:sp>
        <p:nvSpPr>
          <p:cNvPr id="3" name="Segnaposto contenuto 2"/>
          <p:cNvSpPr>
            <a:spLocks noGrp="1"/>
          </p:cNvSpPr>
          <p:nvPr>
            <p:ph sz="quarter" idx="13"/>
          </p:nvPr>
        </p:nvSpPr>
        <p:spPr/>
        <p:txBody>
          <a:bodyPr>
            <a:normAutofit/>
          </a:bodyPr>
          <a:lstStyle/>
          <a:p>
            <a:r>
              <a:rPr lang="it-IT" sz="2000" dirty="0" smtClean="0"/>
              <a:t>IL TERMINE PSICOLOGIA IN EPOCA MODERNA SI ATTRIBUISCE STORICAMENTE ALL’UMANISTA </a:t>
            </a:r>
            <a:r>
              <a:rPr lang="it-IT" sz="2000" i="1" dirty="0" smtClean="0"/>
              <a:t>SCHWARZHERDE</a:t>
            </a:r>
            <a:r>
              <a:rPr lang="it-IT" sz="2000" dirty="0" smtClean="0"/>
              <a:t> PIU’ NOTO CON ILNOME DI </a:t>
            </a:r>
            <a:r>
              <a:rPr lang="it-IT" sz="2000" i="1" dirty="0" smtClean="0"/>
              <a:t>MELANTONE</a:t>
            </a:r>
            <a:r>
              <a:rPr lang="it-IT" sz="2000" dirty="0" smtClean="0"/>
              <a:t> E SI PUO’ COLLOCARE ALL’INIZIO DEL 1500.</a:t>
            </a:r>
          </a:p>
          <a:p>
            <a:r>
              <a:rPr lang="it-IT" sz="2000" dirty="0" smtClean="0"/>
              <a:t>L’ETIMOLOGIA GRECA DI QUESTO TERMINE SAPPIAMO SIGNIFICARE SEMPLICEMNTE</a:t>
            </a:r>
            <a:r>
              <a:rPr lang="it-IT" sz="2000" i="1" dirty="0" smtClean="0"/>
              <a:t> «DISCORSO SULL’ANIMA» </a:t>
            </a:r>
            <a:r>
              <a:rPr lang="it-IT" sz="2000" dirty="0" smtClean="0"/>
              <a:t>O SULLA MENTE SE INTENDIAMO IL TERMINE IN MODO PIU’ AMPIO. PER I GRECI IL TERMINE </a:t>
            </a:r>
            <a:r>
              <a:rPr lang="it-IT" sz="2000" i="1" dirty="0" smtClean="0"/>
              <a:t>PSICHE </a:t>
            </a:r>
            <a:r>
              <a:rPr lang="it-IT" sz="2000" dirty="0" smtClean="0"/>
              <a:t>TUTTAVIA ERA UNA SORTA DI SOFFIO VIVIFICANTE CHE DAVA VITA AL CORPO.</a:t>
            </a:r>
          </a:p>
          <a:p>
            <a:r>
              <a:rPr lang="it-IT" sz="2000" dirty="0" smtClean="0"/>
              <a:t>IN QUESTA DEFINIZIONE GENERICA SI VOLEVA RIASSUMERE E TUTTORA SI RACCHIUDONO IN MODO GENERALE TUTTE LE COSTRUZIONI E LE VISIONI DELL’UOMO TEORIZZATE DALLA FILOSOFIA E DALLE SCIENZE UMANE NEL CORSO DELLA STORIA.</a:t>
            </a:r>
            <a:endParaRPr lang="it-IT" sz="2000"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4</a:t>
            </a:fld>
            <a:endParaRPr lang="it-IT"/>
          </a:p>
        </p:txBody>
      </p:sp>
    </p:spTree>
    <p:extLst>
      <p:ext uri="{BB962C8B-B14F-4D97-AF65-F5344CB8AC3E}">
        <p14:creationId xmlns:p14="http://schemas.microsoft.com/office/powerpoint/2010/main" val="3333161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vale 12"/>
          <p:cNvSpPr/>
          <p:nvPr/>
        </p:nvSpPr>
        <p:spPr>
          <a:xfrm>
            <a:off x="1547664" y="5157192"/>
            <a:ext cx="5400600"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Ovale 10"/>
          <p:cNvSpPr/>
          <p:nvPr/>
        </p:nvSpPr>
        <p:spPr>
          <a:xfrm>
            <a:off x="2267744" y="2713148"/>
            <a:ext cx="2592288" cy="13639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Ovale 8"/>
          <p:cNvSpPr/>
          <p:nvPr/>
        </p:nvSpPr>
        <p:spPr>
          <a:xfrm>
            <a:off x="3995936" y="3645024"/>
            <a:ext cx="2304256"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Ovale 7"/>
          <p:cNvSpPr/>
          <p:nvPr/>
        </p:nvSpPr>
        <p:spPr>
          <a:xfrm>
            <a:off x="1043608" y="3717032"/>
            <a:ext cx="2232248" cy="7920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Ovale 6"/>
          <p:cNvSpPr/>
          <p:nvPr/>
        </p:nvSpPr>
        <p:spPr>
          <a:xfrm>
            <a:off x="3923928" y="2348880"/>
            <a:ext cx="1872208" cy="10081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Ovale 5"/>
          <p:cNvSpPr/>
          <p:nvPr/>
        </p:nvSpPr>
        <p:spPr>
          <a:xfrm>
            <a:off x="1259632" y="2209092"/>
            <a:ext cx="1728192" cy="10081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a:xfrm>
            <a:off x="611560" y="260648"/>
            <a:ext cx="7924800" cy="1143000"/>
          </a:xfrm>
        </p:spPr>
        <p:txBody>
          <a:bodyPr/>
          <a:lstStyle/>
          <a:p>
            <a:pPr algn="ctr"/>
            <a:r>
              <a:rPr lang="it-IT" dirty="0" smtClean="0">
                <a:solidFill>
                  <a:srgbClr val="FFFF00"/>
                </a:solidFill>
              </a:rPr>
              <a:t>Psicologia scientifica e intersezioni</a:t>
            </a:r>
            <a:endParaRPr lang="it-IT" dirty="0">
              <a:solidFill>
                <a:srgbClr val="FFFF00"/>
              </a:solidFill>
            </a:endParaRPr>
          </a:p>
        </p:txBody>
      </p:sp>
      <p:sp>
        <p:nvSpPr>
          <p:cNvPr id="4" name="Rectangle 4"/>
          <p:cNvSpPr>
            <a:spLocks noGrp="1" noChangeArrowheads="1"/>
          </p:cNvSpPr>
          <p:nvPr>
            <p:ph sz="quarter" idx="13"/>
          </p:nvPr>
        </p:nvSpPr>
        <p:spPr/>
        <p:txBody>
          <a:bodyPr>
            <a:normAutofit fontScale="92500" lnSpcReduction="20000"/>
          </a:bodyPr>
          <a:lstStyle/>
          <a:p>
            <a:pPr>
              <a:lnSpc>
                <a:spcPct val="90000"/>
              </a:lnSpc>
              <a:buFont typeface="Wingdings" pitchFamily="2" charset="2"/>
              <a:buNone/>
            </a:pPr>
            <a:endParaRPr lang="it-IT" altLang="it-IT" sz="2800" dirty="0"/>
          </a:p>
          <a:p>
            <a:pPr>
              <a:lnSpc>
                <a:spcPct val="90000"/>
              </a:lnSpc>
              <a:buFont typeface="Wingdings" pitchFamily="2" charset="2"/>
              <a:buNone/>
            </a:pPr>
            <a:endParaRPr lang="it-IT" altLang="it-IT" sz="2800" dirty="0"/>
          </a:p>
          <a:p>
            <a:pPr>
              <a:lnSpc>
                <a:spcPct val="90000"/>
              </a:lnSpc>
              <a:buFont typeface="Wingdings" pitchFamily="2" charset="2"/>
              <a:buNone/>
            </a:pPr>
            <a:r>
              <a:rPr lang="it-IT" altLang="it-IT" sz="2800" dirty="0"/>
              <a:t>        </a:t>
            </a:r>
            <a:r>
              <a:rPr lang="it-IT" altLang="it-IT" sz="1900" dirty="0" smtClean="0"/>
              <a:t>Medicina/Psichiatria                        </a:t>
            </a:r>
            <a:r>
              <a:rPr lang="it-IT" altLang="it-IT" sz="2400" dirty="0" smtClean="0"/>
              <a:t>Fisiologia</a:t>
            </a:r>
            <a:r>
              <a:rPr lang="it-IT" altLang="it-IT" sz="2800" dirty="0" smtClean="0"/>
              <a:t>                  </a:t>
            </a:r>
            <a:endParaRPr lang="it-IT" altLang="it-IT" sz="2800" dirty="0"/>
          </a:p>
          <a:p>
            <a:pPr>
              <a:lnSpc>
                <a:spcPct val="90000"/>
              </a:lnSpc>
              <a:buFont typeface="Wingdings" pitchFamily="2" charset="2"/>
              <a:buNone/>
            </a:pPr>
            <a:endParaRPr lang="it-IT" altLang="it-IT" sz="2800" dirty="0"/>
          </a:p>
          <a:p>
            <a:pPr>
              <a:lnSpc>
                <a:spcPct val="90000"/>
              </a:lnSpc>
              <a:buFont typeface="Wingdings" pitchFamily="2" charset="2"/>
              <a:buNone/>
            </a:pPr>
            <a:r>
              <a:rPr lang="it-IT" altLang="it-IT" sz="2800" dirty="0"/>
              <a:t>                      </a:t>
            </a:r>
            <a:r>
              <a:rPr lang="it-IT" altLang="it-IT" sz="2400" dirty="0" smtClean="0">
                <a:solidFill>
                  <a:schemeClr val="bg1"/>
                </a:solidFill>
              </a:rPr>
              <a:t>Psicologia Scientifica</a:t>
            </a:r>
            <a:endParaRPr lang="it-IT" altLang="it-IT" sz="2400" dirty="0">
              <a:solidFill>
                <a:schemeClr val="bg1"/>
              </a:solidFill>
            </a:endParaRPr>
          </a:p>
          <a:p>
            <a:pPr>
              <a:lnSpc>
                <a:spcPct val="90000"/>
              </a:lnSpc>
              <a:buFont typeface="Wingdings" pitchFamily="2" charset="2"/>
              <a:buNone/>
            </a:pPr>
            <a:endParaRPr lang="it-IT" altLang="it-IT" sz="2400" dirty="0"/>
          </a:p>
          <a:p>
            <a:pPr>
              <a:lnSpc>
                <a:spcPct val="90000"/>
              </a:lnSpc>
              <a:buFont typeface="Wingdings" pitchFamily="2" charset="2"/>
              <a:buNone/>
            </a:pPr>
            <a:r>
              <a:rPr lang="it-IT" altLang="it-IT" sz="2400" dirty="0"/>
              <a:t>         </a:t>
            </a:r>
            <a:r>
              <a:rPr lang="it-IT" altLang="it-IT" sz="2400" dirty="0" smtClean="0"/>
              <a:t>     Filosofia                             Antropologia</a:t>
            </a:r>
            <a:endParaRPr lang="it-IT" altLang="it-IT" sz="2400" dirty="0"/>
          </a:p>
          <a:p>
            <a:pPr>
              <a:lnSpc>
                <a:spcPct val="90000"/>
              </a:lnSpc>
              <a:buFont typeface="Wingdings" pitchFamily="2" charset="2"/>
              <a:buNone/>
            </a:pPr>
            <a:r>
              <a:rPr lang="it-IT" altLang="it-IT" sz="2400" dirty="0"/>
              <a:t>         </a:t>
            </a:r>
            <a:endParaRPr lang="it-IT" altLang="it-IT" sz="2400" dirty="0" smtClean="0"/>
          </a:p>
          <a:p>
            <a:pPr>
              <a:lnSpc>
                <a:spcPct val="90000"/>
              </a:lnSpc>
              <a:buFont typeface="Wingdings" pitchFamily="2" charset="2"/>
              <a:buNone/>
            </a:pPr>
            <a:endParaRPr lang="it-IT" altLang="it-IT" sz="2400" dirty="0"/>
          </a:p>
          <a:p>
            <a:pPr>
              <a:lnSpc>
                <a:spcPct val="90000"/>
              </a:lnSpc>
              <a:buFont typeface="Wingdings" pitchFamily="2" charset="2"/>
              <a:buNone/>
            </a:pPr>
            <a:r>
              <a:rPr lang="it-IT" altLang="it-IT" sz="2400" dirty="0"/>
              <a:t>                 </a:t>
            </a:r>
            <a:r>
              <a:rPr lang="it-IT" altLang="it-IT" sz="2400" dirty="0" smtClean="0"/>
              <a:t> Informatica   Cibernetica   I.A.   Neuroscienze</a:t>
            </a:r>
            <a:endParaRPr lang="it-IT" altLang="it-IT" sz="2800" dirty="0"/>
          </a:p>
        </p:txBody>
      </p:sp>
      <p:sp>
        <p:nvSpPr>
          <p:cNvPr id="12" name="Ovale 11"/>
          <p:cNvSpPr/>
          <p:nvPr/>
        </p:nvSpPr>
        <p:spPr>
          <a:xfrm>
            <a:off x="1547664" y="5301208"/>
            <a:ext cx="72008"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15" name="Connettore 2 14"/>
          <p:cNvCxnSpPr/>
          <p:nvPr/>
        </p:nvCxnSpPr>
        <p:spPr>
          <a:xfrm>
            <a:off x="3635896" y="4077072"/>
            <a:ext cx="720000" cy="1080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Segnaposto piè di pagina 2"/>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5</a:t>
            </a:fld>
            <a:endParaRPr lang="it-IT"/>
          </a:p>
        </p:txBody>
      </p:sp>
    </p:spTree>
    <p:extLst>
      <p:ext uri="{BB962C8B-B14F-4D97-AF65-F5344CB8AC3E}">
        <p14:creationId xmlns:p14="http://schemas.microsoft.com/office/powerpoint/2010/main" val="563913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FF00"/>
                </a:solidFill>
              </a:rPr>
              <a:t>Nascita UFFICIALE della psicologia scientifica</a:t>
            </a:r>
            <a:endParaRPr lang="it-IT" dirty="0">
              <a:solidFill>
                <a:srgbClr val="FFFF00"/>
              </a:solidFill>
            </a:endParaRPr>
          </a:p>
        </p:txBody>
      </p:sp>
      <p:sp>
        <p:nvSpPr>
          <p:cNvPr id="3" name="Segnaposto contenuto 2"/>
          <p:cNvSpPr>
            <a:spLocks noGrp="1"/>
          </p:cNvSpPr>
          <p:nvPr>
            <p:ph sz="quarter" idx="13"/>
          </p:nvPr>
        </p:nvSpPr>
        <p:spPr/>
        <p:txBody>
          <a:bodyPr>
            <a:normAutofit/>
          </a:bodyPr>
          <a:lstStyle/>
          <a:p>
            <a:endParaRPr lang="it-IT" sz="2000" dirty="0" smtClean="0"/>
          </a:p>
          <a:p>
            <a:endParaRPr lang="it-IT" sz="2000" dirty="0"/>
          </a:p>
          <a:p>
            <a:endParaRPr lang="it-IT" sz="2000" dirty="0" smtClean="0"/>
          </a:p>
          <a:p>
            <a:r>
              <a:rPr lang="it-IT" sz="2000" dirty="0" smtClean="0"/>
              <a:t>LUOGO: LIPSIA</a:t>
            </a:r>
          </a:p>
          <a:p>
            <a:r>
              <a:rPr lang="it-IT" sz="2000" dirty="0" smtClean="0"/>
              <a:t>QUANDO: 1879</a:t>
            </a:r>
          </a:p>
          <a:p>
            <a:r>
              <a:rPr lang="it-IT" sz="2000" dirty="0" smtClean="0"/>
              <a:t>DOVE: LABORATORIO DI MISURAZIONE DELLE FACOLTA’ MENTALI</a:t>
            </a:r>
          </a:p>
          <a:p>
            <a:r>
              <a:rPr lang="it-IT" sz="2000" dirty="0" smtClean="0"/>
              <a:t>CHI: WILHELM WUNDT</a:t>
            </a:r>
            <a:endParaRPr lang="it-IT" sz="2000"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6</a:t>
            </a:fld>
            <a:endParaRPr lang="it-IT"/>
          </a:p>
        </p:txBody>
      </p:sp>
    </p:spTree>
    <p:extLst>
      <p:ext uri="{BB962C8B-B14F-4D97-AF65-F5344CB8AC3E}">
        <p14:creationId xmlns:p14="http://schemas.microsoft.com/office/powerpoint/2010/main" val="1488526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FF00"/>
                </a:solidFill>
              </a:rPr>
              <a:t>PSCIOLOGIA SCIENZA GIOVANE. PERCHE’?</a:t>
            </a:r>
            <a:endParaRPr lang="it-IT" dirty="0">
              <a:solidFill>
                <a:srgbClr val="FFFF00"/>
              </a:solidFill>
            </a:endParaRPr>
          </a:p>
        </p:txBody>
      </p:sp>
      <p:sp>
        <p:nvSpPr>
          <p:cNvPr id="3" name="Segnaposto contenuto 2"/>
          <p:cNvSpPr>
            <a:spLocks noGrp="1"/>
          </p:cNvSpPr>
          <p:nvPr>
            <p:ph sz="quarter" idx="13"/>
          </p:nvPr>
        </p:nvSpPr>
        <p:spPr/>
        <p:txBody>
          <a:bodyPr>
            <a:normAutofit/>
          </a:bodyPr>
          <a:lstStyle/>
          <a:p>
            <a:r>
              <a:rPr lang="it-IT" sz="2000" dirty="0" smtClean="0"/>
              <a:t>La nascita della psicologia scientifica è stata tardiva non soltanto a causa della mancanza di adeguati strumenti tecnici che permettessero «misurazioni» accurate del fenomeno «mente».</a:t>
            </a:r>
          </a:p>
          <a:p>
            <a:r>
              <a:rPr lang="it-IT" sz="2000" dirty="0" smtClean="0"/>
              <a:t>Il primo ostacolo fu la teoria Cartesiana nel 1600.</a:t>
            </a:r>
          </a:p>
          <a:p>
            <a:r>
              <a:rPr lang="it-IT" sz="2000" dirty="0" smtClean="0"/>
              <a:t>La Critica </a:t>
            </a:r>
            <a:r>
              <a:rPr lang="it-IT" sz="2000" dirty="0"/>
              <a:t>della Ragion Pura di Immanuel </a:t>
            </a:r>
            <a:r>
              <a:rPr lang="it-IT" sz="2000" dirty="0" smtClean="0"/>
              <a:t>Kant  sul piano concettuale diede un altro colpo alla nascita della Psicologia scientifica considerandola impossibile.</a:t>
            </a:r>
          </a:p>
          <a:p>
            <a:r>
              <a:rPr lang="it-IT" sz="2000" dirty="0" smtClean="0"/>
              <a:t>Ben sappiamo il peso avuto nel pensiero moderno dall’opera di Kant e come valesse una sorta di regola di ipse dixit per frenare ogni iniziativa che portasse lontano dalla strada tracciata dal maestro.</a:t>
            </a:r>
          </a:p>
          <a:p>
            <a:endParaRPr lang="it-IT" sz="2000"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7</a:t>
            </a:fld>
            <a:endParaRPr lang="it-IT"/>
          </a:p>
        </p:txBody>
      </p:sp>
    </p:spTree>
    <p:extLst>
      <p:ext uri="{BB962C8B-B14F-4D97-AF65-F5344CB8AC3E}">
        <p14:creationId xmlns:p14="http://schemas.microsoft.com/office/powerpoint/2010/main" val="3393909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FF00"/>
                </a:solidFill>
              </a:rPr>
              <a:t>CARTESIO</a:t>
            </a:r>
            <a:endParaRPr lang="it-IT" dirty="0">
              <a:solidFill>
                <a:srgbClr val="FFFF00"/>
              </a:solidFill>
            </a:endParaRPr>
          </a:p>
        </p:txBody>
      </p:sp>
      <p:sp>
        <p:nvSpPr>
          <p:cNvPr id="3" name="Segnaposto contenuto 2"/>
          <p:cNvSpPr>
            <a:spLocks noGrp="1"/>
          </p:cNvSpPr>
          <p:nvPr>
            <p:ph sz="quarter" idx="13"/>
          </p:nvPr>
        </p:nvSpPr>
        <p:spPr/>
        <p:txBody>
          <a:bodyPr/>
          <a:lstStyle/>
          <a:p>
            <a:r>
              <a:rPr lang="it-IT" dirty="0" smtClean="0"/>
              <a:t>Cartesio nella sua strutturazione teorica crea una storica dicotomia tra un </a:t>
            </a:r>
            <a:r>
              <a:rPr lang="it-IT" i="1" dirty="0" smtClean="0"/>
              <a:t>mondo esteso </a:t>
            </a:r>
            <a:r>
              <a:rPr lang="it-IT" dirty="0" smtClean="0"/>
              <a:t>del sensibile materiale e un </a:t>
            </a:r>
            <a:r>
              <a:rPr lang="it-IT" i="1" dirty="0" smtClean="0"/>
              <a:t>mondo astratto </a:t>
            </a:r>
            <a:r>
              <a:rPr lang="it-IT" dirty="0" smtClean="0"/>
              <a:t>del pensiero.</a:t>
            </a:r>
          </a:p>
          <a:p>
            <a:r>
              <a:rPr lang="it-IT" dirty="0" smtClean="0"/>
              <a:t>La </a:t>
            </a:r>
            <a:r>
              <a:rPr lang="it-IT" i="1" dirty="0" smtClean="0"/>
              <a:t>res </a:t>
            </a:r>
            <a:r>
              <a:rPr lang="it-IT" i="1" dirty="0" err="1" smtClean="0"/>
              <a:t>extensa</a:t>
            </a:r>
            <a:r>
              <a:rPr lang="it-IT" i="1" dirty="0" smtClean="0"/>
              <a:t> </a:t>
            </a:r>
            <a:r>
              <a:rPr lang="it-IT" dirty="0" smtClean="0"/>
              <a:t>del corpo e la </a:t>
            </a:r>
            <a:r>
              <a:rPr lang="it-IT" i="1" dirty="0" smtClean="0"/>
              <a:t>res </a:t>
            </a:r>
            <a:r>
              <a:rPr lang="it-IT" i="1" dirty="0" err="1" smtClean="0"/>
              <a:t>cogitans</a:t>
            </a:r>
            <a:r>
              <a:rPr lang="it-IT" i="1" dirty="0" smtClean="0"/>
              <a:t> </a:t>
            </a:r>
            <a:r>
              <a:rPr lang="it-IT" dirty="0" smtClean="0"/>
              <a:t>della razionalità e dello spirito sono distinti universi nei quali non ci sono punti di contatto.</a:t>
            </a:r>
          </a:p>
          <a:p>
            <a:r>
              <a:rPr lang="it-IT" dirty="0" smtClean="0"/>
              <a:t>Se infatti il </a:t>
            </a:r>
            <a:r>
              <a:rPr lang="it-IT" i="1" dirty="0" smtClean="0"/>
              <a:t>cogito ergo sum </a:t>
            </a:r>
            <a:r>
              <a:rPr lang="it-IT" dirty="0" smtClean="0"/>
              <a:t>da un lato autogiustifica la capacità razionale dell’uomo e la sua natura </a:t>
            </a:r>
            <a:r>
              <a:rPr lang="it-IT" dirty="0" err="1" smtClean="0"/>
              <a:t>simil</a:t>
            </a:r>
            <a:r>
              <a:rPr lang="it-IT" dirty="0" smtClean="0"/>
              <a:t> divina di essere pensante, dall’altro allontana il corpo dalla mente e il funzionamento degli organi da quello del pensiero.</a:t>
            </a:r>
          </a:p>
          <a:p>
            <a:r>
              <a:rPr lang="it-IT" dirty="0" smtClean="0"/>
              <a:t>Anche l’espediente della </a:t>
            </a:r>
            <a:r>
              <a:rPr lang="it-IT" i="1" dirty="0" smtClean="0"/>
              <a:t>ghiandola pineale </a:t>
            </a:r>
            <a:r>
              <a:rPr lang="it-IT" dirty="0" smtClean="0"/>
              <a:t>che tiene congiunte </a:t>
            </a:r>
            <a:r>
              <a:rPr lang="it-IT" i="1" dirty="0" smtClean="0"/>
              <a:t>res </a:t>
            </a:r>
            <a:r>
              <a:rPr lang="it-IT" i="1" dirty="0" err="1" smtClean="0"/>
              <a:t>cogitans</a:t>
            </a:r>
            <a:r>
              <a:rPr lang="it-IT" i="1" dirty="0" smtClean="0"/>
              <a:t> </a:t>
            </a:r>
            <a:r>
              <a:rPr lang="it-IT" dirty="0" smtClean="0"/>
              <a:t>e </a:t>
            </a:r>
            <a:r>
              <a:rPr lang="it-IT" i="1" dirty="0" smtClean="0"/>
              <a:t>res </a:t>
            </a:r>
            <a:r>
              <a:rPr lang="it-IT" i="1" dirty="0" err="1" smtClean="0"/>
              <a:t>extensa</a:t>
            </a:r>
            <a:r>
              <a:rPr lang="it-IT" dirty="0" smtClean="0"/>
              <a:t>, pur nella evidente bizzarria concettuale, di fatto ha allontanato per secoli la possibilità della applicazione delle regole stesse del metodo scientifico a tutto ciò che ha a che fare con la mente.</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8</a:t>
            </a:fld>
            <a:endParaRPr lang="it-IT"/>
          </a:p>
        </p:txBody>
      </p:sp>
    </p:spTree>
    <p:extLst>
      <p:ext uri="{BB962C8B-B14F-4D97-AF65-F5344CB8AC3E}">
        <p14:creationId xmlns:p14="http://schemas.microsoft.com/office/powerpoint/2010/main" val="2996868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FF00"/>
                </a:solidFill>
              </a:rPr>
              <a:t>Kant </a:t>
            </a:r>
            <a:r>
              <a:rPr lang="it-IT" i="1" dirty="0" smtClean="0">
                <a:solidFill>
                  <a:srgbClr val="FFFF00"/>
                </a:solidFill>
              </a:rPr>
              <a:t>Critica della ragion pura  </a:t>
            </a:r>
            <a:r>
              <a:rPr lang="it-IT" dirty="0" smtClean="0">
                <a:solidFill>
                  <a:srgbClr val="FF0000"/>
                </a:solidFill>
              </a:rPr>
              <a:t>1781</a:t>
            </a:r>
            <a:r>
              <a:rPr lang="it-IT" dirty="0" smtClean="0"/>
              <a:t>.</a:t>
            </a:r>
            <a:endParaRPr lang="it-IT" dirty="0"/>
          </a:p>
        </p:txBody>
      </p:sp>
      <p:sp>
        <p:nvSpPr>
          <p:cNvPr id="3" name="Segnaposto contenuto 2"/>
          <p:cNvSpPr>
            <a:spLocks noGrp="1"/>
          </p:cNvSpPr>
          <p:nvPr>
            <p:ph sz="quarter" idx="13"/>
          </p:nvPr>
        </p:nvSpPr>
        <p:spPr/>
        <p:txBody>
          <a:bodyPr>
            <a:normAutofit fontScale="92500"/>
          </a:bodyPr>
          <a:lstStyle/>
          <a:p>
            <a:pPr marL="0" indent="0">
              <a:buNone/>
            </a:pPr>
            <a:endParaRPr lang="it-IT" dirty="0" smtClean="0"/>
          </a:p>
          <a:p>
            <a:r>
              <a:rPr lang="it-IT" dirty="0" smtClean="0"/>
              <a:t>Kant nella sezione dedicata alla dialettica  (ossia l’arte sofistica  di dare alla propria ignoranza e alle proprie illusioni la tinta della verità) evidenzia come l’intelletto tenda alla metafisica ossia a speculare oltre i dati della realtà sensibile e a tentare di fare scienza in questo ambito.</a:t>
            </a:r>
          </a:p>
          <a:p>
            <a:r>
              <a:rPr lang="it-IT" dirty="0" smtClean="0"/>
              <a:t>Le tre idee  da smascherare nella loro fallacia sono pertanto: la </a:t>
            </a:r>
            <a:r>
              <a:rPr lang="it-IT" dirty="0" smtClean="0">
                <a:solidFill>
                  <a:srgbClr val="FF0000"/>
                </a:solidFill>
              </a:rPr>
              <a:t>psicologia razionale</a:t>
            </a:r>
            <a:r>
              <a:rPr lang="it-IT" dirty="0" smtClean="0"/>
              <a:t>, ossia la scienza del senso interno che si unifica nel concetto di  anima, la </a:t>
            </a:r>
            <a:r>
              <a:rPr lang="it-IT" dirty="0" smtClean="0">
                <a:solidFill>
                  <a:srgbClr val="FF0000"/>
                </a:solidFill>
              </a:rPr>
              <a:t>cosmologia razionale</a:t>
            </a:r>
            <a:r>
              <a:rPr lang="it-IT" dirty="0" smtClean="0"/>
              <a:t> che unifica i dati del senso esterno nella nozione di mondo e la </a:t>
            </a:r>
            <a:r>
              <a:rPr lang="it-IT" dirty="0" smtClean="0">
                <a:solidFill>
                  <a:srgbClr val="FF0000"/>
                </a:solidFill>
              </a:rPr>
              <a:t>teologia razionale</a:t>
            </a:r>
            <a:r>
              <a:rPr lang="it-IT" dirty="0" smtClean="0"/>
              <a:t> che mira a unificare i dati del senso interno ed esterno attraverso la nozione di Dio.</a:t>
            </a:r>
          </a:p>
          <a:p>
            <a:r>
              <a:rPr lang="it-IT" dirty="0" smtClean="0"/>
              <a:t>Kant sostiene che la nostra mente attraverso lo strumento dell’</a:t>
            </a:r>
            <a:r>
              <a:rPr lang="it-IT" i="1" dirty="0" smtClean="0">
                <a:solidFill>
                  <a:srgbClr val="FF0000"/>
                </a:solidFill>
              </a:rPr>
              <a:t>Io penso </a:t>
            </a:r>
            <a:r>
              <a:rPr lang="it-IT" dirty="0" smtClean="0"/>
              <a:t>non può che avere a che fare con </a:t>
            </a:r>
            <a:r>
              <a:rPr lang="it-IT" i="1" dirty="0">
                <a:solidFill>
                  <a:srgbClr val="FF0000"/>
                </a:solidFill>
              </a:rPr>
              <a:t>F</a:t>
            </a:r>
            <a:r>
              <a:rPr lang="it-IT" i="1" dirty="0" smtClean="0">
                <a:solidFill>
                  <a:srgbClr val="FF0000"/>
                </a:solidFill>
              </a:rPr>
              <a:t>enomeni</a:t>
            </a:r>
            <a:r>
              <a:rPr lang="it-IT" dirty="0" smtClean="0"/>
              <a:t> e mai con l’essenza profonda delle cose ossia con il </a:t>
            </a:r>
            <a:r>
              <a:rPr lang="it-IT" i="1" dirty="0" smtClean="0">
                <a:solidFill>
                  <a:srgbClr val="FF0000"/>
                </a:solidFill>
              </a:rPr>
              <a:t>Noumeno</a:t>
            </a:r>
            <a:r>
              <a:rPr lang="it-IT" dirty="0" smtClean="0"/>
              <a:t>.</a:t>
            </a:r>
          </a:p>
          <a:p>
            <a:r>
              <a:rPr lang="it-IT" dirty="0" smtClean="0"/>
              <a:t>L</a:t>
            </a:r>
            <a:r>
              <a:rPr lang="it-IT" dirty="0" smtClean="0">
                <a:solidFill>
                  <a:srgbClr val="FF0000"/>
                </a:solidFill>
              </a:rPr>
              <a:t>’</a:t>
            </a:r>
            <a:r>
              <a:rPr lang="it-IT" i="1" dirty="0" smtClean="0">
                <a:solidFill>
                  <a:srgbClr val="FF0000"/>
                </a:solidFill>
              </a:rPr>
              <a:t>Io penso </a:t>
            </a:r>
            <a:r>
              <a:rPr lang="it-IT" dirty="0" smtClean="0"/>
              <a:t>è un </a:t>
            </a:r>
            <a:r>
              <a:rPr lang="it-IT" i="1" dirty="0" smtClean="0"/>
              <a:t>a priori </a:t>
            </a:r>
            <a:r>
              <a:rPr lang="it-IT" dirty="0" smtClean="0"/>
              <a:t>e non può essere indagato né trattato come un fenomeno pertanto nessuna categoria logica della conoscenza può essere applicata all’Io penso.</a:t>
            </a:r>
          </a:p>
          <a:p>
            <a:pPr marL="0" indent="0">
              <a:buNone/>
            </a:pP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6AFBE330-A7EF-4B15-8AD0-3292194CB5CD}" type="slidenum">
              <a:rPr lang="it-IT" smtClean="0"/>
              <a:t>9</a:t>
            </a:fld>
            <a:endParaRPr lang="it-IT"/>
          </a:p>
        </p:txBody>
      </p:sp>
    </p:spTree>
    <p:extLst>
      <p:ext uri="{BB962C8B-B14F-4D97-AF65-F5344CB8AC3E}">
        <p14:creationId xmlns:p14="http://schemas.microsoft.com/office/powerpoint/2010/main" val="3466901046"/>
      </p:ext>
    </p:extLst>
  </p:cSld>
  <p:clrMapOvr>
    <a:masterClrMapping/>
  </p:clrMapOvr>
</p:sld>
</file>

<file path=ppt/theme/theme1.xml><?xml version="1.0" encoding="utf-8"?>
<a:theme xmlns:a="http://schemas.openxmlformats.org/drawingml/2006/main" name="Orizzonte">
  <a:themeElements>
    <a:clrScheme name="Orizzonte">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Orizzonte">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rizzonte">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379</TotalTime>
  <Words>2243</Words>
  <Application>Microsoft Office PowerPoint</Application>
  <PresentationFormat>Presentazione su schermo (4:3)</PresentationFormat>
  <Paragraphs>157</Paragraphs>
  <Slides>23</Slides>
  <Notes>1</Notes>
  <HiddenSlides>0</HiddenSlides>
  <MMClips>0</MMClips>
  <ScaleCrop>false</ScaleCrop>
  <HeadingPairs>
    <vt:vector size="4" baseType="variant">
      <vt:variant>
        <vt:lpstr>Tema</vt:lpstr>
      </vt:variant>
      <vt:variant>
        <vt:i4>1</vt:i4>
      </vt:variant>
      <vt:variant>
        <vt:lpstr>Titoli diapositive</vt:lpstr>
      </vt:variant>
      <vt:variant>
        <vt:i4>23</vt:i4>
      </vt:variant>
    </vt:vector>
  </HeadingPairs>
  <TitlesOfParts>
    <vt:vector size="24" baseType="lpstr">
      <vt:lpstr>Orizzonte</vt:lpstr>
      <vt:lpstr>Obiettivi del corso</vt:lpstr>
      <vt:lpstr>        Le parole dei filosofi, anche se non sempre, nascono dalla solitudine, le parole degli psicologi, anche esse non sempre, nascono piuttosto  dagli incontri.</vt:lpstr>
      <vt:lpstr>CHE COS’è LA PSICOLOGIA?</vt:lpstr>
      <vt:lpstr>DEFINIZIONE STORICO FILOSOFICA DI PSICOLOGIA</vt:lpstr>
      <vt:lpstr>Psicologia scientifica e intersezioni</vt:lpstr>
      <vt:lpstr>Nascita UFFICIALE della psicologia scientifica</vt:lpstr>
      <vt:lpstr>PSCIOLOGIA SCIENZA GIOVANE. PERCHE’?</vt:lpstr>
      <vt:lpstr>CARTESIO</vt:lpstr>
      <vt:lpstr>Kant Critica della ragion pura  1781.</vt:lpstr>
      <vt:lpstr>Psicologia e paralogismi</vt:lpstr>
      <vt:lpstr>In sintesi</vt:lpstr>
      <vt:lpstr>….E’ vero, ma la teoria non impedisce alla realta’ di esistere (Charcot)</vt:lpstr>
      <vt:lpstr>Francia 1700…. Dieu parle francais </vt:lpstr>
      <vt:lpstr>Università tedesche e austriache 1800</vt:lpstr>
      <vt:lpstr>INGHILTERRA 1800…</vt:lpstr>
      <vt:lpstr>1879 lipsia: nascita della psicologia scientifica</vt:lpstr>
      <vt:lpstr>Cosa fa wundt?</vt:lpstr>
      <vt:lpstr>cronotachigrafo</vt:lpstr>
      <vt:lpstr>Macchina per esperimenti mnestici</vt:lpstr>
      <vt:lpstr>Definizione contemporanea di psicologia</vt:lpstr>
      <vt:lpstr>Non diamo NULLA per scontato….</vt:lpstr>
      <vt:lpstr>Psicologia in italia</vt:lpstr>
      <vt:lpstr>Psicologia clinica e sperimentale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modelli dell’uomo nella psicologia</dc:title>
  <dc:creator>Carlo Alberto</dc:creator>
  <cp:lastModifiedBy>Carlo Alberto</cp:lastModifiedBy>
  <cp:revision>43</cp:revision>
  <dcterms:created xsi:type="dcterms:W3CDTF">2014-09-06T10:01:25Z</dcterms:created>
  <dcterms:modified xsi:type="dcterms:W3CDTF">2021-12-02T08:59:46Z</dcterms:modified>
</cp:coreProperties>
</file>