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2"/>
  </p:normalViewPr>
  <p:slideViewPr>
    <p:cSldViewPr snapToGrid="0">
      <p:cViewPr varScale="1">
        <p:scale>
          <a:sx n="118" d="100"/>
          <a:sy n="118" d="100"/>
        </p:scale>
        <p:origin x="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D782E7-6390-6832-E7BB-82B5A748F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EFF44C1-0A75-AE9D-A87D-80629A706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96E82E-3DF1-67D2-EA59-75F51AB4D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DFDA68-06C3-269F-BD9A-BBAD8D6D0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25113E-AF64-9609-76AC-7F7C1F27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688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B449EE-2F0D-D00B-0A56-8A995518C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B9E38E9-538E-46AE-EC4D-3D4A2EFFC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A8802C-F30F-A46F-F764-FC704921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33E9BE-6B8D-F037-EBD9-A1BDB836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0CB169-2057-7487-E377-25ED220D9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21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75958B4-1125-EFD7-B061-1B8AF3C842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AFA9852-7B8B-7BC2-7333-84F53D364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401054-5058-B037-5DA1-AF7F5D38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D5BEC1-8D02-7650-9FC7-69B427E28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2830AE-FF80-9D7E-AAFB-CA40B356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70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BDC356-7CFA-A83C-1723-8E0B8B6B2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9ADAE3-A1C0-D26E-9B49-D3A776A71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1CC420-7083-705B-8C3D-6E9A1336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0ECE2D-894B-04BC-AC20-0246F978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050A40-A6C6-3F7C-88F8-B7E1872F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13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F47983-5C3B-E4B9-B5AA-09883C5E4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0C52EF-07E4-9A0A-57FF-293598E7B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F3ABA5-6B7F-3817-2375-D6D5EFA07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2CCB58-A7AF-DA20-8C3C-BAC995E8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3296E7-DCED-E2AD-4B40-4EF7F497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3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7122EA-A700-FAE6-B82C-BC15F71AF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D5CCD-4AC9-2358-9488-05E34D03A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12A8F4-B0AB-0BEE-A3AE-E9D3E1F7C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B93ABB0-9FEA-5F15-3644-8200EFC9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F383EF-ADA2-54CA-65E0-E5920EEB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98DE37-A241-F307-49D0-72E968C86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0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3108B9-224D-8E8B-26AD-DB2BFBDCB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3C4533-DE70-2C51-139C-E5E23D124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7047C2-A025-0646-E5D5-DCE0FDBCA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727AC5-E29F-F43D-AC3D-A571D60D9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F3088BA-8A4C-BB0D-1E33-8D2159B09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F1D7E46-BB79-CEE3-473F-76860996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6D09B96-44DE-F345-5A25-943C0FD8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5C038C2-F1C7-1724-88AF-BF87D3365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067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464588-1A80-9966-9337-D8F4C8F5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77D8BB6-44FD-98E0-77F7-9966B256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ABA812-FFD7-2BF4-3E91-263E99171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C6248C3-2AAF-5CC2-E059-4882FBA45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13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4AA4DE0-47EC-76FC-2501-A329908F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BA7C1B4-504A-F044-0C6F-39A9824D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653023-1DCE-AE60-A5E1-7E4BED4E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58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27293-3E03-F32A-DFBE-BA5777BC8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DDD145-7CBE-436D-C6BE-1E49735F9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56481C-B8D9-D6A0-2EAA-20D99E98B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6D5010-827E-0747-5353-2BC02CF22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099C54-CD49-76E0-E0E1-A0507B00C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0E8AA4-647E-B4F7-36CE-47511A0F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022131-C2B8-5613-1E82-EEDE123C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3D7776E-4F66-3DD6-006C-F56C0FB24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14366E-7C6D-8244-7576-4A647ABC7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705625-F4F6-8DC1-60AE-290263B8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5748B39-0B66-90D4-AE77-801A8EE2B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36E277E-17D3-5BF9-59FC-2F47298B7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88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4CA769C-7B81-2661-4741-74AFAB127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8DC262-B386-9A9B-5AF8-BB28E55D5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8DD9A8-0015-661F-41C9-4D7ED112E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4432E-AF15-6544-A652-478BDC2A5A25}" type="datetimeFigureOut">
              <a:rPr lang="it-IT" smtClean="0"/>
              <a:t>30/10/25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62F8D0-7B16-74DD-77F6-F6A69919E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8F06F2-97E8-ABD9-702C-6A47D029D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7EA95-2D9C-2F47-915E-0226DC6153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18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E82BD2-4D7F-26E2-EE1F-05C4A3A07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78580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Le fonti del dharma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5B715AC-86F9-4556-7DDF-688047800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100943"/>
            <a:ext cx="9339943" cy="354874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Il termine </a:t>
            </a:r>
            <a:r>
              <a:rPr lang="it-IT" dirty="0">
                <a:solidFill>
                  <a:srgbClr val="FF0000"/>
                </a:solidFill>
              </a:rPr>
              <a:t>dharma</a:t>
            </a:r>
            <a:r>
              <a:rPr lang="it-IT" dirty="0"/>
              <a:t> ha una notevole ampiezza semantica; nessun termine delle lingue europee lo può pienamente comprendere. Può essere tradotto come </a:t>
            </a:r>
            <a:r>
              <a:rPr lang="it-IT" dirty="0">
                <a:solidFill>
                  <a:srgbClr val="0070C0"/>
                </a:solidFill>
              </a:rPr>
              <a:t>dovere</a:t>
            </a:r>
            <a:r>
              <a:rPr lang="it-IT" dirty="0"/>
              <a:t>, </a:t>
            </a:r>
            <a:r>
              <a:rPr lang="it-IT" dirty="0">
                <a:solidFill>
                  <a:srgbClr val="0070C0"/>
                </a:solidFill>
              </a:rPr>
              <a:t>religione</a:t>
            </a:r>
            <a:r>
              <a:rPr lang="it-IT" dirty="0"/>
              <a:t>, </a:t>
            </a:r>
            <a:r>
              <a:rPr lang="it-IT" dirty="0">
                <a:solidFill>
                  <a:srgbClr val="0070C0"/>
                </a:solidFill>
              </a:rPr>
              <a:t>giustizia</a:t>
            </a:r>
            <a:r>
              <a:rPr lang="it-IT" dirty="0"/>
              <a:t>, </a:t>
            </a:r>
            <a:r>
              <a:rPr lang="it-IT" dirty="0">
                <a:solidFill>
                  <a:srgbClr val="0070C0"/>
                </a:solidFill>
              </a:rPr>
              <a:t>legge</a:t>
            </a:r>
            <a:r>
              <a:rPr lang="it-IT" dirty="0"/>
              <a:t>, </a:t>
            </a:r>
            <a:r>
              <a:rPr lang="it-IT" dirty="0">
                <a:solidFill>
                  <a:srgbClr val="0070C0"/>
                </a:solidFill>
              </a:rPr>
              <a:t>etica</a:t>
            </a:r>
            <a:r>
              <a:rPr lang="it-IT" dirty="0"/>
              <a:t>, </a:t>
            </a:r>
            <a:r>
              <a:rPr lang="it-IT" dirty="0">
                <a:solidFill>
                  <a:srgbClr val="0070C0"/>
                </a:solidFill>
              </a:rPr>
              <a:t>principio</a:t>
            </a:r>
            <a:r>
              <a:rPr lang="it-IT" dirty="0"/>
              <a:t>, </a:t>
            </a:r>
            <a:r>
              <a:rPr lang="it-IT" dirty="0">
                <a:solidFill>
                  <a:srgbClr val="0070C0"/>
                </a:solidFill>
              </a:rPr>
              <a:t>diritto</a:t>
            </a:r>
            <a:r>
              <a:rPr lang="it-IT" dirty="0"/>
              <a:t>.</a:t>
            </a:r>
          </a:p>
          <a:p>
            <a:r>
              <a:rPr lang="it-IT" dirty="0"/>
              <a:t>Il </a:t>
            </a:r>
            <a:r>
              <a:rPr lang="it-IT" dirty="0">
                <a:solidFill>
                  <a:srgbClr val="FF0000"/>
                </a:solidFill>
              </a:rPr>
              <a:t>dharma</a:t>
            </a:r>
            <a:r>
              <a:rPr lang="it-IT" dirty="0"/>
              <a:t> si collega all’esecuzione del rito vedico, </a:t>
            </a:r>
            <a:r>
              <a:rPr lang="it-IT" dirty="0">
                <a:solidFill>
                  <a:srgbClr val="FF0000"/>
                </a:solidFill>
              </a:rPr>
              <a:t>è l’ordine rituale del sacrificio</a:t>
            </a:r>
            <a:r>
              <a:rPr lang="it-IT" dirty="0"/>
              <a:t>, un’idea che coinvolge sia la condotta rituale sia quella morale.</a:t>
            </a:r>
          </a:p>
          <a:p>
            <a:r>
              <a:rPr lang="it-IT" dirty="0"/>
              <a:t>Il dharma è l’obbligo di eseguire l’atto rituale (karman), la cui mancata esecuzione produce «ciò che non è dharma», che comporta un peccato, una retribuzione negativa.</a:t>
            </a:r>
          </a:p>
          <a:p>
            <a:r>
              <a:rPr lang="it-IT" dirty="0"/>
              <a:t> Il dharma si collega all’ordine cosmico, l’azione rituale manifesta e mantiene l’ordine nel cosmo.</a:t>
            </a:r>
          </a:p>
        </p:txBody>
      </p:sp>
    </p:spTree>
    <p:extLst>
      <p:ext uri="{BB962C8B-B14F-4D97-AF65-F5344CB8AC3E}">
        <p14:creationId xmlns:p14="http://schemas.microsoft.com/office/powerpoint/2010/main" val="3712368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F3CB06-31DC-EE71-3DF2-0D51FFA1D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/>
          <a:lstStyle/>
          <a:p>
            <a:r>
              <a:rPr lang="it-IT" dirty="0"/>
              <a:t>La fonte primaria del dharma è il Veda, tuttavia tra VIII e IV secolo a. C. si sono formulati una serie di testi (prima in forma orale) che prendono il nome di </a:t>
            </a:r>
            <a:r>
              <a:rPr lang="it-IT" dirty="0" err="1">
                <a:solidFill>
                  <a:srgbClr val="FF0000"/>
                </a:solidFill>
              </a:rPr>
              <a:t>Kalpa</a:t>
            </a:r>
            <a:r>
              <a:rPr lang="it-IT" dirty="0">
                <a:solidFill>
                  <a:srgbClr val="FF0000"/>
                </a:solidFill>
              </a:rPr>
              <a:t>-sutra</a:t>
            </a:r>
            <a:r>
              <a:rPr lang="it-IT" dirty="0"/>
              <a:t>, che fanno parte di un corpus di testi «ausiliari», noti come </a:t>
            </a:r>
            <a:r>
              <a:rPr lang="it-IT" dirty="0" err="1">
                <a:solidFill>
                  <a:srgbClr val="FF0000"/>
                </a:solidFill>
              </a:rPr>
              <a:t>Vedanga</a:t>
            </a:r>
            <a:r>
              <a:rPr lang="it-IT" dirty="0"/>
              <a:t> (ossia membra del Veda).</a:t>
            </a:r>
          </a:p>
          <a:p>
            <a:r>
              <a:rPr lang="it-IT" dirty="0"/>
              <a:t>Secondo alcuni esistono tre fonti del dharma: il V	</a:t>
            </a:r>
            <a:r>
              <a:rPr lang="it-IT" dirty="0" err="1"/>
              <a:t>eda</a:t>
            </a:r>
            <a:r>
              <a:rPr lang="it-IT" dirty="0"/>
              <a:t> (la rivelazione primaria), la </a:t>
            </a:r>
            <a:r>
              <a:rPr lang="it-IT" dirty="0" err="1"/>
              <a:t>smrti</a:t>
            </a:r>
            <a:r>
              <a:rPr lang="it-IT" dirty="0"/>
              <a:t> («testi ricordati», tradizione o rivelazione secondaria), i buoni costumi dei virtuosi.</a:t>
            </a:r>
          </a:p>
          <a:p>
            <a:r>
              <a:rPr lang="it-IT" dirty="0"/>
              <a:t>I </a:t>
            </a:r>
            <a:r>
              <a:rPr lang="it-IT" dirty="0" err="1">
                <a:solidFill>
                  <a:srgbClr val="FF0000"/>
                </a:solidFill>
              </a:rPr>
              <a:t>Kalpa</a:t>
            </a:r>
            <a:r>
              <a:rPr lang="it-IT" dirty="0">
                <a:solidFill>
                  <a:srgbClr val="FF0000"/>
                </a:solidFill>
              </a:rPr>
              <a:t>-sutra</a:t>
            </a:r>
            <a:r>
              <a:rPr lang="it-IT" dirty="0"/>
              <a:t> (la seconda fonte del dharma, che appartengono alla </a:t>
            </a:r>
            <a:r>
              <a:rPr lang="it-IT" dirty="0" err="1"/>
              <a:t>smrti</a:t>
            </a:r>
            <a:r>
              <a:rPr lang="it-IT" dirty="0"/>
              <a:t>) sono divisi in tre gruppi:</a:t>
            </a:r>
          </a:p>
          <a:p>
            <a:pPr lvl="1"/>
            <a:r>
              <a:rPr lang="it-IT" dirty="0" err="1"/>
              <a:t>Srauta</a:t>
            </a:r>
            <a:r>
              <a:rPr lang="it-IT" dirty="0"/>
              <a:t>-sutra</a:t>
            </a:r>
          </a:p>
          <a:p>
            <a:pPr lvl="1"/>
            <a:r>
              <a:rPr lang="it-IT" dirty="0" err="1"/>
              <a:t>Grhya</a:t>
            </a:r>
            <a:r>
              <a:rPr lang="it-IT" dirty="0"/>
              <a:t>-sutra</a:t>
            </a:r>
          </a:p>
          <a:p>
            <a:pPr lvl="1"/>
            <a:r>
              <a:rPr lang="it-IT" dirty="0"/>
              <a:t>Dharma-sutra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r>
              <a:rPr lang="it-IT" dirty="0"/>
              <a:t>N. B. Sutra=filo</a:t>
            </a:r>
          </a:p>
        </p:txBody>
      </p:sp>
    </p:spTree>
    <p:extLst>
      <p:ext uri="{BB962C8B-B14F-4D97-AF65-F5344CB8AC3E}">
        <p14:creationId xmlns:p14="http://schemas.microsoft.com/office/powerpoint/2010/main" val="285589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358865-28A4-17DD-D1DB-3E22A764D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744"/>
            <a:ext cx="10515600" cy="5676220"/>
          </a:xfrm>
        </p:spPr>
        <p:txBody>
          <a:bodyPr/>
          <a:lstStyle/>
          <a:p>
            <a:r>
              <a:rPr lang="it-IT" dirty="0" err="1">
                <a:solidFill>
                  <a:srgbClr val="FF0000"/>
                </a:solidFill>
              </a:rPr>
              <a:t>Srauta</a:t>
            </a:r>
            <a:r>
              <a:rPr lang="it-IT" dirty="0">
                <a:solidFill>
                  <a:srgbClr val="FF0000"/>
                </a:solidFill>
              </a:rPr>
              <a:t>-sutra: </a:t>
            </a:r>
            <a:r>
              <a:rPr lang="it-IT" dirty="0"/>
              <a:t>Testi che regolano l’esecuzione dei riti vedici pubblici; sono testi che offrono la «scienza del rito».</a:t>
            </a:r>
          </a:p>
          <a:p>
            <a:r>
              <a:rPr lang="it-IT" dirty="0" err="1">
                <a:solidFill>
                  <a:srgbClr val="FF0000"/>
                </a:solidFill>
              </a:rPr>
              <a:t>Grhya</a:t>
            </a:r>
            <a:r>
              <a:rPr lang="it-IT" dirty="0">
                <a:solidFill>
                  <a:srgbClr val="FF0000"/>
                </a:solidFill>
              </a:rPr>
              <a:t>-sutra</a:t>
            </a:r>
            <a:r>
              <a:rPr lang="it-IT" dirty="0"/>
              <a:t>: Testi per i rituali domestici; inizialmente forse permessi a tutti i membri delle prime tre classi, in seguito ristretti alla sola classe sacerdotale. </a:t>
            </a:r>
          </a:p>
          <a:p>
            <a:r>
              <a:rPr lang="it-IT" dirty="0">
                <a:solidFill>
                  <a:srgbClr val="FF0000"/>
                </a:solidFill>
              </a:rPr>
              <a:t>Dharma-sutra</a:t>
            </a:r>
            <a:r>
              <a:rPr lang="it-IT" dirty="0"/>
              <a:t>: Elaborazioni dei testi </a:t>
            </a:r>
            <a:r>
              <a:rPr lang="it-IT" dirty="0" err="1"/>
              <a:t>Grhya</a:t>
            </a:r>
            <a:r>
              <a:rPr lang="it-IT" dirty="0"/>
              <a:t> e riguardano la corretta condotta dell’uomo, per l’adempimento del dharma per il capofamiglia.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A questi si aggiungono i </a:t>
            </a:r>
            <a:r>
              <a:rPr lang="it-IT" dirty="0">
                <a:solidFill>
                  <a:srgbClr val="FF0000"/>
                </a:solidFill>
              </a:rPr>
              <a:t>Dharma-</a:t>
            </a:r>
            <a:r>
              <a:rPr lang="it-IT" dirty="0" err="1">
                <a:solidFill>
                  <a:srgbClr val="FF0000"/>
                </a:solidFill>
              </a:rPr>
              <a:t>sastra</a:t>
            </a:r>
            <a:r>
              <a:rPr lang="it-IT" dirty="0"/>
              <a:t>, che rielaborano i testi dei sutra e aggiungono spiegazioni giuridiche (per cui possono essere tradotti: libri della legge).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662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A8E16D-626E-41D6-555D-78AF13F0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06743" cy="952046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Il libro di Manu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B5D5F7-59FD-0A43-25C7-175304221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 i Dharma-</a:t>
            </a:r>
            <a:r>
              <a:rPr lang="it-IT" dirty="0" err="1"/>
              <a:t>sastra</a:t>
            </a:r>
            <a:r>
              <a:rPr lang="it-IT" dirty="0"/>
              <a:t> uno dei più importanti è il </a:t>
            </a:r>
            <a:r>
              <a:rPr lang="it-IT" dirty="0" err="1">
                <a:solidFill>
                  <a:srgbClr val="FF0000"/>
                </a:solidFill>
              </a:rPr>
              <a:t>Manava</a:t>
            </a:r>
            <a:r>
              <a:rPr lang="it-IT" dirty="0">
                <a:solidFill>
                  <a:srgbClr val="FF0000"/>
                </a:solidFill>
              </a:rPr>
              <a:t>-dharma-</a:t>
            </a:r>
            <a:r>
              <a:rPr lang="it-IT" dirty="0" err="1">
                <a:solidFill>
                  <a:srgbClr val="FF0000"/>
                </a:solidFill>
              </a:rPr>
              <a:t>sastra</a:t>
            </a:r>
            <a:r>
              <a:rPr lang="it-IT" dirty="0"/>
              <a:t> o </a:t>
            </a:r>
            <a:r>
              <a:rPr lang="it-IT" dirty="0">
                <a:solidFill>
                  <a:srgbClr val="FF0000"/>
                </a:solidFill>
              </a:rPr>
              <a:t>Manu-</a:t>
            </a:r>
            <a:r>
              <a:rPr lang="it-IT" dirty="0" err="1">
                <a:solidFill>
                  <a:srgbClr val="FF0000"/>
                </a:solidFill>
              </a:rPr>
              <a:t>smrti</a:t>
            </a:r>
            <a:r>
              <a:rPr lang="it-IT" dirty="0"/>
              <a:t>, composto tra il II secolo a. C. e il III d. C. (il nucleo fondamentale tra I a. C. e I d. C.) tradotto in inglese già dal 1794. In esso si trova la dottrina del dharma come una legge universale onnicomprensiva, tuttavia flessibile e adattabile alle diverse circostanze.</a:t>
            </a:r>
          </a:p>
          <a:p>
            <a:r>
              <a:rPr lang="it-IT" dirty="0"/>
              <a:t>Testo composto da 2685 versi, offre una rappresentazione completa della vita del mondo.</a:t>
            </a:r>
          </a:p>
          <a:p>
            <a:r>
              <a:rPr lang="it-IT" dirty="0"/>
              <a:t>Il termine Manu significa saggio ma anche discendente della razza umana (tipo un Adamo indiano).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977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7B2295-7257-CCF4-09F0-E386CE4A6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06743" cy="560161"/>
          </a:xfrm>
        </p:spPr>
        <p:txBody>
          <a:bodyPr>
            <a:normAutofit fontScale="90000"/>
          </a:bodyPr>
          <a:lstStyle/>
          <a:p>
            <a:r>
              <a:rPr lang="it-IT" dirty="0"/>
              <a:t>La struttura del libro (XII capitoli)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BEB914-4675-8823-4296-1F974AACB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2371"/>
            <a:ext cx="10515600" cy="5164592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it-IT" sz="2000" dirty="0"/>
              <a:t>La «creazione»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Lo studio del Veda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Il capofamiglia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Il capofamiglia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Proibizioni alimentari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Asceti e rinuncianti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I doveri del re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 Il re giudice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Le donne e il matrimonio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Le caste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I crimini</a:t>
            </a:r>
          </a:p>
          <a:p>
            <a:pPr marL="571500" indent="-571500">
              <a:buFont typeface="+mj-lt"/>
              <a:buAutoNum type="romanUcPeriod"/>
            </a:pPr>
            <a:r>
              <a:rPr lang="it-IT" sz="2000" dirty="0"/>
              <a:t>I frutti </a:t>
            </a:r>
            <a:r>
              <a:rPr lang="it-IT" sz="2000"/>
              <a:t>delle azioni</a:t>
            </a:r>
            <a:endParaRPr lang="it-IT" sz="2000" dirty="0"/>
          </a:p>
          <a:p>
            <a:pPr marL="571500" indent="-571500">
              <a:buFont typeface="+mj-lt"/>
              <a:buAutoNum type="romanU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0029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494</Words>
  <Application>Microsoft Macintosh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Le fonti del dharma</vt:lpstr>
      <vt:lpstr>Presentazione standard di PowerPoint</vt:lpstr>
      <vt:lpstr>Presentazione standard di PowerPoint</vt:lpstr>
      <vt:lpstr>Il libro di Manu</vt:lpstr>
      <vt:lpstr>La struttura del libro (XII capitoli)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fonti del dharma</dc:title>
  <dc:creator>Microsoft Office User</dc:creator>
  <cp:lastModifiedBy>Microsoft Office User</cp:lastModifiedBy>
  <cp:revision>1</cp:revision>
  <dcterms:created xsi:type="dcterms:W3CDTF">2025-10-30T08:47:06Z</dcterms:created>
  <dcterms:modified xsi:type="dcterms:W3CDTF">2025-10-30T10:32:41Z</dcterms:modified>
</cp:coreProperties>
</file>