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7" r:id="rId2"/>
    <p:sldId id="312" r:id="rId3"/>
    <p:sldId id="313" r:id="rId4"/>
    <p:sldId id="310" r:id="rId5"/>
    <p:sldId id="31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314" r:id="rId14"/>
    <p:sldId id="316" r:id="rId15"/>
    <p:sldId id="264" r:id="rId16"/>
    <p:sldId id="266" r:id="rId17"/>
    <p:sldId id="267" r:id="rId18"/>
    <p:sldId id="268" r:id="rId19"/>
    <p:sldId id="269" r:id="rId20"/>
    <p:sldId id="270" r:id="rId21"/>
  </p:sldIdLst>
  <p:sldSz cx="18288000" cy="10287000"/>
  <p:notesSz cx="6858000" cy="9144000"/>
  <p:embeddedFontLs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old" pitchFamily="2" charset="77"/>
      <p:regular r:id="rId27"/>
      <p:bold r:id="rId28"/>
    </p:embeddedFont>
    <p:embeddedFont>
      <p:font typeface="Montserrat Bold Italics" pitchFamily="2" charset="77"/>
      <p:regular r:id="rId29"/>
      <p:bold r:id="rId30"/>
      <p:italic r:id="rId31"/>
      <p:boldItalic r:id="rId32"/>
    </p:embeddedFont>
    <p:embeddedFont>
      <p:font typeface="Montserrat Italics" pitchFamily="2" charset="77"/>
      <p:regular r:id="rId33"/>
      <p:italic r:id="rId34"/>
    </p:embeddedFont>
    <p:embeddedFont>
      <p:font typeface="One Little Font Full" pitchFamily="2" charset="77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Bold" panose="020B0806030504020204" pitchFamily="34" charset="0"/>
      <p:regular r:id="rId40"/>
      <p:bold r:id="rId41"/>
    </p:embeddedFont>
    <p:embeddedFont>
      <p:font typeface="Open Sans Italics" panose="020B060603050402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0" autoAdjust="0"/>
    <p:restoredTop sz="94558" autoAdjust="0"/>
  </p:normalViewPr>
  <p:slideViewPr>
    <p:cSldViewPr>
      <p:cViewPr>
        <p:scale>
          <a:sx n="60" d="100"/>
          <a:sy n="60" d="100"/>
        </p:scale>
        <p:origin x="1288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A1919-C8B0-DA44-B527-5CC1C3C129CE}" type="datetimeFigureOut">
              <a:rPr lang="it-IT" smtClean="0"/>
              <a:t>02/03/25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E6E1B-42E7-0047-82E3-BCA0C6255D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86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E6E1B-42E7-0047-82E3-BCA0C6255DC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27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9D7977-7670-926B-B68A-29B5839D454C}"/>
              </a:ext>
            </a:extLst>
          </p:cNvPr>
          <p:cNvSpPr txBox="1"/>
          <p:nvPr/>
        </p:nvSpPr>
        <p:spPr>
          <a:xfrm>
            <a:off x="8799576" y="333970"/>
            <a:ext cx="95097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Helvetica" pitchFamily="2" charset="0"/>
              </a:rPr>
              <a:t>4 Marzo 2025</a:t>
            </a:r>
          </a:p>
          <a:p>
            <a:pPr algn="ctr"/>
            <a:r>
              <a:rPr lang="it-IT" dirty="0" err="1">
                <a:effectLst/>
                <a:latin typeface="Helvetica" pitchFamily="2" charset="0"/>
              </a:rPr>
              <a:t>Facolta'</a:t>
            </a:r>
            <a:r>
              <a:rPr lang="it-IT" dirty="0">
                <a:effectLst/>
                <a:latin typeface="Helvetica" pitchFamily="2" charset="0"/>
              </a:rPr>
              <a:t> Teologica </a:t>
            </a:r>
            <a:r>
              <a:rPr lang="it-IT" dirty="0" err="1">
                <a:latin typeface="Helvetica" pitchFamily="2" charset="0"/>
              </a:rPr>
              <a:t>d</a:t>
            </a:r>
            <a:r>
              <a:rPr lang="it-IT" dirty="0" err="1">
                <a:effectLst/>
                <a:latin typeface="Helvetica" pitchFamily="2" charset="0"/>
              </a:rPr>
              <a:t>ell'italia</a:t>
            </a:r>
            <a:r>
              <a:rPr lang="it-IT" dirty="0">
                <a:effectLst/>
                <a:latin typeface="Helvetica" pitchFamily="2" charset="0"/>
              </a:rPr>
              <a:t> Settentrionale – </a:t>
            </a:r>
          </a:p>
          <a:p>
            <a:pPr algn="ctr"/>
            <a:r>
              <a:rPr lang="it-IT" dirty="0">
                <a:effectLst/>
                <a:latin typeface="Helvetica" pitchFamily="2" charset="0"/>
              </a:rPr>
              <a:t>Sezione Torino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F22F14-2770-09C1-5277-D48C7D98173E}"/>
              </a:ext>
            </a:extLst>
          </p:cNvPr>
          <p:cNvSpPr txBox="1"/>
          <p:nvPr/>
        </p:nvSpPr>
        <p:spPr>
          <a:xfrm>
            <a:off x="14097000" y="9455646"/>
            <a:ext cx="3867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3">
                    <a:lumMod val="50000"/>
                  </a:schemeClr>
                </a:solidFill>
              </a:rPr>
              <a:t>Marco Fracon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80560C-DB97-CACB-BC06-BB56F93870E1}"/>
              </a:ext>
            </a:extLst>
          </p:cNvPr>
          <p:cNvSpPr/>
          <p:nvPr/>
        </p:nvSpPr>
        <p:spPr>
          <a:xfrm>
            <a:off x="0" y="1943100"/>
            <a:ext cx="18288000" cy="7086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dirty="0">
                <a:solidFill>
                  <a:schemeClr val="bg2"/>
                </a:solidFill>
                <a:effectLst/>
                <a:latin typeface="Helvetica" pitchFamily="2" charset="0"/>
              </a:rPr>
              <a:t>LE SFIDE DELL'INTELLIGENZA ARTIFICIALE</a:t>
            </a:r>
          </a:p>
          <a:p>
            <a:pPr algn="ctr"/>
            <a:r>
              <a:rPr lang="it-IT" sz="5400" dirty="0">
                <a:solidFill>
                  <a:schemeClr val="bg2"/>
                </a:solidFill>
                <a:effectLst/>
                <a:latin typeface="Helvetica" pitchFamily="2" charset="0"/>
              </a:rPr>
              <a:t>SOCIETÀ, TECNOLOGIA E TEOLOGIA</a:t>
            </a:r>
          </a:p>
          <a:p>
            <a:pPr algn="ctr"/>
            <a:endParaRPr lang="it-IT" sz="1800" dirty="0">
              <a:solidFill>
                <a:schemeClr val="bg2"/>
              </a:solidFill>
              <a:latin typeface="Helvetica" pitchFamily="2" charset="0"/>
            </a:endParaRPr>
          </a:p>
          <a:p>
            <a:pPr algn="ctr"/>
            <a:r>
              <a:rPr lang="it-IT" sz="4400" dirty="0">
                <a:solidFill>
                  <a:schemeClr val="bg2"/>
                </a:solidFill>
                <a:effectLst/>
                <a:latin typeface="Helvetica" pitchFamily="2" charset="0"/>
              </a:rPr>
              <a:t>IMPATTO SUI MODI DELL'UMANO </a:t>
            </a:r>
          </a:p>
          <a:p>
            <a:pPr algn="ctr"/>
            <a:r>
              <a:rPr lang="it-IT" sz="4000" dirty="0">
                <a:solidFill>
                  <a:schemeClr val="bg2"/>
                </a:solidFill>
                <a:effectLst/>
                <a:latin typeface="Helvetica" pitchFamily="2" charset="0"/>
              </a:rPr>
              <a:t>(atteggiamenti, sentimenti, ragione)</a:t>
            </a:r>
          </a:p>
          <a:p>
            <a:pPr algn="ctr"/>
            <a:endParaRPr lang="it-IT" sz="1800" dirty="0">
              <a:solidFill>
                <a:schemeClr val="bg2"/>
              </a:solidFill>
              <a:effectLst/>
              <a:latin typeface="Helvetica" pitchFamily="2" charset="0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601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53574" y="2564274"/>
            <a:ext cx="14980852" cy="732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it-IT" sz="4399" spc="87" noProof="0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Creatività</a:t>
            </a:r>
          </a:p>
          <a:p>
            <a:pPr algn="l">
              <a:lnSpc>
                <a:spcPts val="5739"/>
              </a:lnSpc>
            </a:pPr>
            <a:r>
              <a:rPr lang="it-IT" sz="4099" spc="81" noProof="0" dirty="0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Riconoscimento: Cos’è la creatività? </a:t>
            </a:r>
          </a:p>
          <a:p>
            <a:pPr algn="l">
              <a:lnSpc>
                <a:spcPts val="5739"/>
              </a:lnSpc>
            </a:pPr>
            <a:endParaRPr lang="it-IT" sz="4099" spc="81" noProof="0" dirty="0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it-IT" sz="4099" spc="81" noProof="0" dirty="0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Una produzione artistica è nuova per un individuo. Lo è anche per tutti gli altri?</a:t>
            </a: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it-IT" sz="4099" spc="81" noProof="0" dirty="0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Una produzione artistica è in parte simile e in parte no ad una precedente. È creativa?</a:t>
            </a: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it-IT" sz="4099" spc="81" noProof="0" dirty="0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Una produzione artistica è apprezzata da un gruppo umano e non da altri. Come valutarla? </a:t>
            </a:r>
          </a:p>
          <a:p>
            <a:pPr algn="l">
              <a:lnSpc>
                <a:spcPts val="5739"/>
              </a:lnSpc>
            </a:pPr>
            <a:r>
              <a:rPr lang="it-IT" sz="4099" spc="81" noProof="0" dirty="0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it-IT" sz="4099" spc="81" noProof="0" dirty="0">
                <a:solidFill>
                  <a:srgbClr val="39393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(per esempio, la musica trap)</a:t>
            </a:r>
          </a:p>
        </p:txBody>
      </p:sp>
      <p:sp>
        <p:nvSpPr>
          <p:cNvPr id="3" name="Freeform 3"/>
          <p:cNvSpPr/>
          <p:nvPr/>
        </p:nvSpPr>
        <p:spPr>
          <a:xfrm rot="1435184">
            <a:off x="15413501" y="867198"/>
            <a:ext cx="2397078" cy="2384003"/>
          </a:xfrm>
          <a:custGeom>
            <a:avLst/>
            <a:gdLst/>
            <a:ahLst/>
            <a:cxnLst/>
            <a:rect l="l" t="t" r="r" b="b"/>
            <a:pathLst>
              <a:path w="2397078" h="2384003">
                <a:moveTo>
                  <a:pt x="0" y="0"/>
                </a:moveTo>
                <a:lnTo>
                  <a:pt x="2397077" y="0"/>
                </a:lnTo>
                <a:lnTo>
                  <a:pt x="2397077" y="2384003"/>
                </a:lnTo>
                <a:lnTo>
                  <a:pt x="0" y="2384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708847">
            <a:off x="12270359" y="1164264"/>
            <a:ext cx="2848696" cy="1789871"/>
          </a:xfrm>
          <a:custGeom>
            <a:avLst/>
            <a:gdLst/>
            <a:ahLst/>
            <a:cxnLst/>
            <a:rect l="l" t="t" r="r" b="b"/>
            <a:pathLst>
              <a:path w="2848696" h="1789871">
                <a:moveTo>
                  <a:pt x="0" y="0"/>
                </a:moveTo>
                <a:lnTo>
                  <a:pt x="2848696" y="0"/>
                </a:lnTo>
                <a:lnTo>
                  <a:pt x="2848696" y="1789871"/>
                </a:lnTo>
                <a:lnTo>
                  <a:pt x="0" y="1789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653574" y="1085850"/>
            <a:ext cx="10862894" cy="8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92"/>
              </a:lnSpc>
            </a:pPr>
            <a:r>
              <a:rPr lang="en-US" sz="6174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COSA MANCA ALL’AGI?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594195" y="569150"/>
            <a:ext cx="10363481" cy="695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it-IT" sz="4099" noProof="0" dirty="0">
                <a:solidFill>
                  <a:srgbClr val="5463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ESISTONO 3 TIPI DI CREATIVITÀ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02365" y="1643320"/>
            <a:ext cx="5780576" cy="8177028"/>
            <a:chOff x="0" y="-38100"/>
            <a:chExt cx="1600641" cy="2192715"/>
          </a:xfrm>
        </p:grpSpPr>
        <p:sp>
          <p:nvSpPr>
            <p:cNvPr id="10" name="Freeform 10"/>
            <p:cNvSpPr/>
            <p:nvPr/>
          </p:nvSpPr>
          <p:spPr>
            <a:xfrm>
              <a:off x="21100" y="0"/>
              <a:ext cx="1579541" cy="2154615"/>
            </a:xfrm>
            <a:custGeom>
              <a:avLst/>
              <a:gdLst/>
              <a:ahLst/>
              <a:cxnLst/>
              <a:rect l="l" t="t" r="r" b="b"/>
              <a:pathLst>
                <a:path w="1579541" h="2013845">
                  <a:moveTo>
                    <a:pt x="0" y="0"/>
                  </a:moveTo>
                  <a:lnTo>
                    <a:pt x="1579541" y="0"/>
                  </a:lnTo>
                  <a:lnTo>
                    <a:pt x="1579541" y="2013845"/>
                  </a:lnTo>
                  <a:lnTo>
                    <a:pt x="0" y="20138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79541" cy="2051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it-IT" noProof="0"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38501" y="2361191"/>
            <a:ext cx="4846078" cy="745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3200" spc="64" noProof="0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COMBINATORIA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it-IT" sz="3200" spc="64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Idee familiari combinate in modo inusuale.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it-IT" sz="3200" spc="64" noProof="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spc="64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i collage visivi;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spc="64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l’immaginazione poetica;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sz="3200" spc="64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le analogie scientifiche (cuore=pompa; atomo=sistema solare)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1CD19715-F71F-4C44-C760-04D34983B4B8}"/>
              </a:ext>
            </a:extLst>
          </p:cNvPr>
          <p:cNvGrpSpPr/>
          <p:nvPr/>
        </p:nvGrpSpPr>
        <p:grpSpPr>
          <a:xfrm>
            <a:off x="10134601" y="1856699"/>
            <a:ext cx="7010720" cy="8430301"/>
            <a:chOff x="0" y="-76576"/>
            <a:chExt cx="1686136" cy="2486845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DC1C18FF-2A16-6FDC-9BFA-6A31BE71C201}"/>
                </a:ext>
              </a:extLst>
            </p:cNvPr>
            <p:cNvSpPr/>
            <p:nvPr/>
          </p:nvSpPr>
          <p:spPr>
            <a:xfrm>
              <a:off x="72484" y="-76576"/>
              <a:ext cx="1613652" cy="2410269"/>
            </a:xfrm>
            <a:custGeom>
              <a:avLst/>
              <a:gdLst/>
              <a:ahLst/>
              <a:cxnLst/>
              <a:rect l="l" t="t" r="r" b="b"/>
              <a:pathLst>
                <a:path w="1613652" h="2410269">
                  <a:moveTo>
                    <a:pt x="0" y="0"/>
                  </a:moveTo>
                  <a:lnTo>
                    <a:pt x="1613652" y="0"/>
                  </a:lnTo>
                  <a:lnTo>
                    <a:pt x="1613652" y="2410269"/>
                  </a:lnTo>
                  <a:lnTo>
                    <a:pt x="0" y="24102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9B07A6F0-B6A2-5ACD-7D7A-652B6E7356F7}"/>
                </a:ext>
              </a:extLst>
            </p:cNvPr>
            <p:cNvSpPr txBox="1"/>
            <p:nvPr/>
          </p:nvSpPr>
          <p:spPr>
            <a:xfrm>
              <a:off x="0" y="-47625"/>
              <a:ext cx="1613652" cy="2457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lang="it-IT" noProof="0" dirty="0"/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16A85962-1344-14FA-76C1-35D5193CA913}"/>
              </a:ext>
            </a:extLst>
          </p:cNvPr>
          <p:cNvSpPr txBox="1"/>
          <p:nvPr/>
        </p:nvSpPr>
        <p:spPr>
          <a:xfrm>
            <a:off x="11283145" y="4424453"/>
            <a:ext cx="5053447" cy="515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it-IT" sz="3200" spc="64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Le associazioni di idee oltre che essere nuove devono essere pertinenti.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it-IT" sz="3200" spc="64" noProof="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it-IT" sz="3200" spc="64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Generalmente si usa nei programmi che producono giochi elettronici.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E027E1D2-0F8C-7030-29CA-E354B9AA8A66}"/>
              </a:ext>
            </a:extLst>
          </p:cNvPr>
          <p:cNvSpPr txBox="1"/>
          <p:nvPr/>
        </p:nvSpPr>
        <p:spPr>
          <a:xfrm>
            <a:off x="11631579" y="2242010"/>
            <a:ext cx="4740573" cy="67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</a:pPr>
            <a:r>
              <a:rPr lang="it-IT" sz="3938" noProof="0" dirty="0">
                <a:solidFill>
                  <a:srgbClr val="5463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IA COMBINATORIA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C51AC36F-734E-F8A0-7871-587B50F51416}"/>
              </a:ext>
            </a:extLst>
          </p:cNvPr>
          <p:cNvSpPr txBox="1"/>
          <p:nvPr/>
        </p:nvSpPr>
        <p:spPr>
          <a:xfrm>
            <a:off x="12067262" y="3078746"/>
            <a:ext cx="378082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it-IT" sz="3399" noProof="0" dirty="0">
                <a:solidFill>
                  <a:srgbClr val="546344"/>
                </a:solidFill>
                <a:latin typeface="Open Sans"/>
                <a:ea typeface="Open Sans"/>
                <a:cs typeface="Open Sans"/>
                <a:sym typeface="Open Sans"/>
              </a:rPr>
              <a:t>ABBASTANZA RARA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555" b="-2055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11188193" y="952502"/>
            <a:ext cx="6126834" cy="8923903"/>
            <a:chOff x="0" y="-210063"/>
            <a:chExt cx="1613652" cy="2350329"/>
          </a:xfrm>
        </p:grpSpPr>
        <p:sp>
          <p:nvSpPr>
            <p:cNvPr id="8" name="Freeform 8"/>
            <p:cNvSpPr/>
            <p:nvPr/>
          </p:nvSpPr>
          <p:spPr>
            <a:xfrm>
              <a:off x="0" y="-210063"/>
              <a:ext cx="1613652" cy="2308412"/>
            </a:xfrm>
            <a:custGeom>
              <a:avLst/>
              <a:gdLst/>
              <a:ahLst/>
              <a:cxnLst/>
              <a:rect l="l" t="t" r="r" b="b"/>
              <a:pathLst>
                <a:path w="1613652" h="2140266">
                  <a:moveTo>
                    <a:pt x="0" y="0"/>
                  </a:moveTo>
                  <a:lnTo>
                    <a:pt x="1613652" y="0"/>
                  </a:lnTo>
                  <a:lnTo>
                    <a:pt x="1613652" y="2140266"/>
                  </a:lnTo>
                  <a:lnTo>
                    <a:pt x="0" y="2140266"/>
                  </a:lnTo>
                  <a:close/>
                </a:path>
              </a:pathLst>
            </a:custGeom>
            <a:solidFill>
              <a:srgbClr val="546344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613652" cy="2197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734800" y="3096904"/>
            <a:ext cx="4955481" cy="67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</a:pPr>
            <a:r>
              <a:rPr lang="en-US" sz="3938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IA TRASFORMATIVA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74820" y="3986842"/>
            <a:ext cx="378082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PIÙ FREQUENTE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65280" y="5143500"/>
            <a:ext cx="5053447" cy="457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3200" spc="64" noProof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genere, i casi dei programmi evolutivi che possono </a:t>
            </a:r>
            <a:r>
              <a:rPr lang="it-IT" sz="3200" spc="64" noProof="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autotrasformarsi</a:t>
            </a:r>
            <a:r>
              <a:rPr lang="it-IT" sz="3200" spc="64" noProof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(analogo della selezione naturale, se programmati)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it-IT" sz="3200" spc="64" noProof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5A51A221-16A6-2EBC-5A4C-629AB5EBDD86}"/>
              </a:ext>
            </a:extLst>
          </p:cNvPr>
          <p:cNvGrpSpPr/>
          <p:nvPr/>
        </p:nvGrpSpPr>
        <p:grpSpPr>
          <a:xfrm>
            <a:off x="1981203" y="1135411"/>
            <a:ext cx="5997322" cy="7646316"/>
            <a:chOff x="0" y="0"/>
            <a:chExt cx="1579541" cy="2013845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6B69E4E-43FE-1451-8B29-0FD97EF7F4CE}"/>
                </a:ext>
              </a:extLst>
            </p:cNvPr>
            <p:cNvSpPr/>
            <p:nvPr/>
          </p:nvSpPr>
          <p:spPr>
            <a:xfrm>
              <a:off x="0" y="0"/>
              <a:ext cx="1579541" cy="2013845"/>
            </a:xfrm>
            <a:custGeom>
              <a:avLst/>
              <a:gdLst/>
              <a:ahLst/>
              <a:cxnLst/>
              <a:rect l="l" t="t" r="r" b="b"/>
              <a:pathLst>
                <a:path w="1579541" h="2013845">
                  <a:moveTo>
                    <a:pt x="0" y="0"/>
                  </a:moveTo>
                  <a:lnTo>
                    <a:pt x="1579541" y="0"/>
                  </a:lnTo>
                  <a:lnTo>
                    <a:pt x="1579541" y="2013845"/>
                  </a:lnTo>
                  <a:lnTo>
                    <a:pt x="0" y="2013845"/>
                  </a:lnTo>
                  <a:close/>
                </a:path>
              </a:pathLst>
            </a:custGeom>
            <a:solidFill>
              <a:srgbClr val="FDFEF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4ACD1366-CFF3-F111-853E-7219463C8983}"/>
                </a:ext>
              </a:extLst>
            </p:cNvPr>
            <p:cNvSpPr txBox="1"/>
            <p:nvPr/>
          </p:nvSpPr>
          <p:spPr>
            <a:xfrm>
              <a:off x="0" y="-38100"/>
              <a:ext cx="1579541" cy="2051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116C32B7-4B9A-23A3-D616-D9D69143C504}"/>
              </a:ext>
            </a:extLst>
          </p:cNvPr>
          <p:cNvSpPr txBox="1"/>
          <p:nvPr/>
        </p:nvSpPr>
        <p:spPr>
          <a:xfrm rot="-3463854">
            <a:off x="2488922" y="3419823"/>
            <a:ext cx="4981885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it-IT" sz="3200" spc="64" noProof="0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TRASFORMATIVA</a:t>
            </a:r>
          </a:p>
          <a:p>
            <a:pPr algn="ctr">
              <a:lnSpc>
                <a:spcPts val="4480"/>
              </a:lnSpc>
            </a:pPr>
            <a:endParaRPr lang="it-IT" sz="3200" spc="64" noProof="0" dirty="0">
              <a:solidFill>
                <a:srgbClr val="54634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it-IT" sz="3200" spc="64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3200" spc="64" noProof="0" dirty="0">
                <a:solidFill>
                  <a:srgbClr val="161615"/>
                </a:solidFill>
                <a:latin typeface="Montserrat"/>
                <a:ea typeface="Montserrat"/>
                <a:cs typeface="Montserrat"/>
                <a:sym typeface="Montserrat"/>
              </a:rPr>
              <a:t>Rottura radicale di un modo </a:t>
            </a:r>
            <a:r>
              <a:rPr lang="it-IT" sz="3200" spc="64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precedente, o dei </a:t>
            </a:r>
            <a:r>
              <a:rPr lang="it-IT" sz="3200" spc="64" noProof="0" dirty="0">
                <a:solidFill>
                  <a:srgbClr val="DD1CB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vincoli </a:t>
            </a:r>
            <a:r>
              <a:rPr lang="it-IT" sz="3200" spc="64" noProof="0" dirty="0">
                <a:solidFill>
                  <a:srgbClr val="9CBB4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stilistici </a:t>
            </a:r>
            <a:r>
              <a:rPr lang="it-IT" sz="3200" spc="64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che li caratterizzavano.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3E6B40A-5C17-81DA-788B-DE830F09166E}"/>
              </a:ext>
            </a:extLst>
          </p:cNvPr>
          <p:cNvGrpSpPr/>
          <p:nvPr/>
        </p:nvGrpSpPr>
        <p:grpSpPr>
          <a:xfrm>
            <a:off x="1578202" y="1500228"/>
            <a:ext cx="5997322" cy="7646316"/>
            <a:chOff x="0" y="0"/>
            <a:chExt cx="1579541" cy="2013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E31A94C-87D8-B7B5-B7E2-F40EA02D8E53}"/>
                </a:ext>
              </a:extLst>
            </p:cNvPr>
            <p:cNvSpPr/>
            <p:nvPr/>
          </p:nvSpPr>
          <p:spPr>
            <a:xfrm>
              <a:off x="0" y="0"/>
              <a:ext cx="1579541" cy="2013845"/>
            </a:xfrm>
            <a:custGeom>
              <a:avLst/>
              <a:gdLst/>
              <a:ahLst/>
              <a:cxnLst/>
              <a:rect l="l" t="t" r="r" b="b"/>
              <a:pathLst>
                <a:path w="1579541" h="2013845">
                  <a:moveTo>
                    <a:pt x="0" y="0"/>
                  </a:moveTo>
                  <a:lnTo>
                    <a:pt x="1579541" y="0"/>
                  </a:lnTo>
                  <a:lnTo>
                    <a:pt x="1579541" y="2013845"/>
                  </a:lnTo>
                  <a:lnTo>
                    <a:pt x="0" y="2013845"/>
                  </a:lnTo>
                  <a:close/>
                </a:path>
              </a:pathLst>
            </a:custGeom>
            <a:solidFill>
              <a:srgbClr val="546344"/>
            </a:solidFill>
          </p:spPr>
          <p:txBody>
            <a:bodyPr/>
            <a:lstStyle/>
            <a:p>
              <a:endParaRPr lang="it-IT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E26AF73-E086-A3AD-5625-A4B191942E06}"/>
                </a:ext>
              </a:extLst>
            </p:cNvPr>
            <p:cNvSpPr txBox="1"/>
            <p:nvPr/>
          </p:nvSpPr>
          <p:spPr>
            <a:xfrm>
              <a:off x="0" y="-38100"/>
              <a:ext cx="1579541" cy="2051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B0A211D6-49A7-5F14-BE69-84E836AB7BE5}"/>
              </a:ext>
            </a:extLst>
          </p:cNvPr>
          <p:cNvGrpSpPr/>
          <p:nvPr/>
        </p:nvGrpSpPr>
        <p:grpSpPr>
          <a:xfrm>
            <a:off x="12214478" y="2601479"/>
            <a:ext cx="5997322" cy="7646316"/>
            <a:chOff x="0" y="0"/>
            <a:chExt cx="1579541" cy="2013845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5E95590-AF12-4C17-D13F-294CFCE350E1}"/>
                </a:ext>
              </a:extLst>
            </p:cNvPr>
            <p:cNvSpPr/>
            <p:nvPr/>
          </p:nvSpPr>
          <p:spPr>
            <a:xfrm>
              <a:off x="0" y="0"/>
              <a:ext cx="1579541" cy="2013845"/>
            </a:xfrm>
            <a:custGeom>
              <a:avLst/>
              <a:gdLst/>
              <a:ahLst/>
              <a:cxnLst/>
              <a:rect l="l" t="t" r="r" b="b"/>
              <a:pathLst>
                <a:path w="1579541" h="2013845">
                  <a:moveTo>
                    <a:pt x="0" y="0"/>
                  </a:moveTo>
                  <a:lnTo>
                    <a:pt x="1579541" y="0"/>
                  </a:lnTo>
                  <a:lnTo>
                    <a:pt x="1579541" y="2013845"/>
                  </a:lnTo>
                  <a:lnTo>
                    <a:pt x="0" y="2013845"/>
                  </a:lnTo>
                  <a:close/>
                </a:path>
              </a:pathLst>
            </a:custGeom>
            <a:solidFill>
              <a:srgbClr val="FDFEF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75DE5390-B275-424C-F9CB-B2C8DFB321A7}"/>
                </a:ext>
              </a:extLst>
            </p:cNvPr>
            <p:cNvSpPr txBox="1"/>
            <p:nvPr/>
          </p:nvSpPr>
          <p:spPr>
            <a:xfrm>
              <a:off x="0" y="-38100"/>
              <a:ext cx="1579541" cy="2051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C40BD757-B7F0-DDE9-C453-F4AB042CE6A5}"/>
              </a:ext>
            </a:extLst>
          </p:cNvPr>
          <p:cNvSpPr txBox="1"/>
          <p:nvPr/>
        </p:nvSpPr>
        <p:spPr>
          <a:xfrm>
            <a:off x="1914380" y="2530117"/>
            <a:ext cx="5116639" cy="615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64" dirty="0">
                <a:solidFill>
                  <a:srgbClr val="FD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ESPLORATIVA</a:t>
            </a:r>
          </a:p>
          <a:p>
            <a:pPr algn="ctr">
              <a:lnSpc>
                <a:spcPts val="4480"/>
              </a:lnSpc>
            </a:pPr>
            <a:endParaRPr lang="en-US" sz="3200" spc="64" dirty="0">
              <a:solidFill>
                <a:srgbClr val="FDFEF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64" dirty="0">
                <a:solidFill>
                  <a:srgbClr val="FDFE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3200" spc="64" noProof="0" dirty="0">
                <a:solidFill>
                  <a:srgbClr val="FDFEFE"/>
                </a:solidFill>
                <a:latin typeface="Montserrat"/>
                <a:ea typeface="Montserrat"/>
                <a:cs typeface="Montserrat"/>
                <a:sym typeface="Montserrat"/>
              </a:rPr>
              <a:t>Sfruttamento di alcuni modi (stili di musica o di pittura o di poesia) esplorandone nuove potenzialità, modificandone di più o di meno le regole, generando una nuova famiglia stilistica </a:t>
            </a:r>
            <a:endParaRPr lang="en-US" sz="3200" spc="64" dirty="0">
              <a:solidFill>
                <a:srgbClr val="FDFEF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7652C7A-4B59-7ABB-A6BF-36C521E6E768}"/>
              </a:ext>
            </a:extLst>
          </p:cNvPr>
          <p:cNvGrpSpPr/>
          <p:nvPr/>
        </p:nvGrpSpPr>
        <p:grpSpPr>
          <a:xfrm>
            <a:off x="10168860" y="1950839"/>
            <a:ext cx="6671340" cy="7827901"/>
            <a:chOff x="-143409" y="-38100"/>
            <a:chExt cx="1757061" cy="206166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F585FAE-1AA4-8904-5F93-4608A774E933}"/>
                </a:ext>
              </a:extLst>
            </p:cNvPr>
            <p:cNvSpPr/>
            <p:nvPr/>
          </p:nvSpPr>
          <p:spPr>
            <a:xfrm>
              <a:off x="-143409" y="-8780"/>
              <a:ext cx="1613652" cy="2023569"/>
            </a:xfrm>
            <a:custGeom>
              <a:avLst/>
              <a:gdLst/>
              <a:ahLst/>
              <a:cxnLst/>
              <a:rect l="l" t="t" r="r" b="b"/>
              <a:pathLst>
                <a:path w="1613652" h="2023569">
                  <a:moveTo>
                    <a:pt x="0" y="0"/>
                  </a:moveTo>
                  <a:lnTo>
                    <a:pt x="1613652" y="0"/>
                  </a:lnTo>
                  <a:lnTo>
                    <a:pt x="1613652" y="2023569"/>
                  </a:lnTo>
                  <a:lnTo>
                    <a:pt x="0" y="2023569"/>
                  </a:lnTo>
                  <a:close/>
                </a:path>
              </a:pathLst>
            </a:custGeom>
            <a:solidFill>
              <a:srgbClr val="FDFEFE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4266AC2-7D0F-7B88-44C8-BD8F1AEB7D50}"/>
                </a:ext>
              </a:extLst>
            </p:cNvPr>
            <p:cNvSpPr txBox="1"/>
            <p:nvPr/>
          </p:nvSpPr>
          <p:spPr>
            <a:xfrm>
              <a:off x="0" y="-38100"/>
              <a:ext cx="1613652" cy="2061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:a16="http://schemas.microsoft.com/office/drawing/2014/main" id="{853DE242-218E-7CB5-FDA3-728F04974211}"/>
              </a:ext>
            </a:extLst>
          </p:cNvPr>
          <p:cNvSpPr txBox="1"/>
          <p:nvPr/>
        </p:nvSpPr>
        <p:spPr>
          <a:xfrm>
            <a:off x="11740082" y="2456818"/>
            <a:ext cx="4121249" cy="67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3"/>
              </a:lnSpc>
            </a:pPr>
            <a:r>
              <a:rPr lang="en-US" sz="3938" dirty="0">
                <a:solidFill>
                  <a:schemeClr val="accent3">
                    <a:lumMod val="50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IA ESPLORATIVA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F98DBACE-4501-E449-E96A-20D05D76CFBE}"/>
              </a:ext>
            </a:extLst>
          </p:cNvPr>
          <p:cNvSpPr txBox="1"/>
          <p:nvPr/>
        </p:nvSpPr>
        <p:spPr>
          <a:xfrm>
            <a:off x="11887119" y="3921741"/>
            <a:ext cx="378082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LA PIÙ COMUNE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2F2AD740-7471-DB86-BDD9-572B27081398}"/>
              </a:ext>
            </a:extLst>
          </p:cNvPr>
          <p:cNvSpPr txBox="1"/>
          <p:nvPr/>
        </p:nvSpPr>
        <p:spPr>
          <a:xfrm>
            <a:off x="11242925" y="4940696"/>
            <a:ext cx="5042609" cy="457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Esempio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la 10 sinfonia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di 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Beethowen</a:t>
            </a:r>
            <a:endParaRPr lang="en-US" sz="3200" spc="64" dirty="0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spc="64" dirty="0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Se il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giudizio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umano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stabilisce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regole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stilistiche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e ne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decreta</a:t>
            </a:r>
            <a:r>
              <a:rPr lang="en-US" sz="3200" spc="6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il </a:t>
            </a:r>
            <a:r>
              <a:rPr lang="en-US" sz="3200" spc="64" dirty="0" err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successo</a:t>
            </a:r>
            <a:endParaRPr lang="en-US" sz="3200" spc="64" dirty="0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9578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ethowen 10 sinfonia">
            <a:hlinkClick r:id="" action="ppaction://media"/>
            <a:extLst>
              <a:ext uri="{FF2B5EF4-FFF2-40B4-BE49-F238E27FC236}">
                <a16:creationId xmlns:a16="http://schemas.microsoft.com/office/drawing/2014/main" id="{193D75DD-64B4-ED26-5574-47DB313C2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189" y="820234"/>
            <a:ext cx="15383622" cy="86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2514600" y="2171700"/>
            <a:ext cx="14498621" cy="6530898"/>
            <a:chOff x="0" y="-38100"/>
            <a:chExt cx="5160923" cy="1828701"/>
          </a:xfrm>
        </p:grpSpPr>
        <p:sp>
          <p:nvSpPr>
            <p:cNvPr id="4" name="Freeform 4"/>
            <p:cNvSpPr/>
            <p:nvPr/>
          </p:nvSpPr>
          <p:spPr>
            <a:xfrm>
              <a:off x="0" y="78101"/>
              <a:ext cx="4506876" cy="1712500"/>
            </a:xfrm>
            <a:custGeom>
              <a:avLst/>
              <a:gdLst/>
              <a:ahLst/>
              <a:cxnLst/>
              <a:rect l="l" t="t" r="r" b="b"/>
              <a:pathLst>
                <a:path w="5160923" h="1790601">
                  <a:moveTo>
                    <a:pt x="0" y="0"/>
                  </a:moveTo>
                  <a:lnTo>
                    <a:pt x="5160923" y="0"/>
                  </a:lnTo>
                  <a:lnTo>
                    <a:pt x="5160923" y="1790601"/>
                  </a:lnTo>
                  <a:lnTo>
                    <a:pt x="0" y="1790601"/>
                  </a:lnTo>
                  <a:close/>
                </a:path>
              </a:pathLst>
            </a:custGeom>
            <a:solidFill>
              <a:srgbClr val="54634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60923" cy="18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3126252"/>
            <a:ext cx="17291115" cy="1543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71" dirty="0">
                <a:solidFill>
                  <a:srgbClr val="FDFEFE"/>
                </a:solidFill>
                <a:latin typeface="Montserrat"/>
                <a:ea typeface="Montserrat"/>
                <a:cs typeface="Montserrat"/>
                <a:sym typeface="Montserrat"/>
              </a:rPr>
              <a:t>L’INTELLIGENZA ARTIFICIALE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spc="107" dirty="0">
                <a:solidFill>
                  <a:srgbClr val="FDFEFE"/>
                </a:solidFill>
                <a:latin typeface="Montserrat"/>
                <a:ea typeface="Montserrat"/>
                <a:cs typeface="Montserrat"/>
                <a:sym typeface="Montserrat"/>
              </a:rPr>
              <a:t>CREA?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5600" y="5237128"/>
            <a:ext cx="11963400" cy="3036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COSA SIGNIFICA “CREARE”?</a:t>
            </a:r>
          </a:p>
          <a:p>
            <a:pPr marL="457200" indent="-457200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it-IT" sz="3399" noProof="0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L’AI è una occasione a uso degli artisti (Es: la CG Art)</a:t>
            </a:r>
          </a:p>
          <a:p>
            <a:pPr marL="457200" indent="-457200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it-IT" sz="3399" noProof="0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necessario l’intervento umano nel</a:t>
            </a:r>
          </a:p>
          <a:p>
            <a:pPr marL="1828800" lvl="3" indent="-457200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it-IT" sz="3399" noProof="0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programmare</a:t>
            </a:r>
          </a:p>
          <a:p>
            <a:pPr marL="1828800" lvl="3" indent="-457200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it-IT" sz="3399" noProof="0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valutare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1188" y="1907222"/>
            <a:ext cx="14980852" cy="781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spc="8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Emozioni</a:t>
            </a:r>
          </a:p>
          <a:p>
            <a:pPr algn="l">
              <a:lnSpc>
                <a:spcPts val="4480"/>
              </a:lnSpc>
            </a:pPr>
            <a:r>
              <a:rPr lang="en-US" sz="3200" spc="64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Tradizionalmente considerate inaccessibili all’IA, sono</a:t>
            </a:r>
          </a:p>
          <a:p>
            <a:pPr algn="l">
              <a:lnSpc>
                <a:spcPts val="4480"/>
              </a:lnSpc>
            </a:pPr>
            <a:r>
              <a:rPr lang="en-US" sz="3200" spc="64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prodotte da </a:t>
            </a:r>
            <a:r>
              <a:rPr lang="en-US" sz="3200" spc="64">
                <a:solidFill>
                  <a:srgbClr val="393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neuromodulatori </a:t>
            </a:r>
            <a:r>
              <a:rPr lang="en-US" sz="3200" spc="64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diffusi in tutto il cervello.</a:t>
            </a:r>
          </a:p>
          <a:p>
            <a:pPr algn="l">
              <a:lnSpc>
                <a:spcPts val="4480"/>
              </a:lnSpc>
            </a:pPr>
            <a:endParaRPr lang="en-US" sz="3200" spc="64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480"/>
              </a:lnSpc>
            </a:pPr>
            <a:r>
              <a:rPr lang="en-US" sz="3200" spc="64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Oggi grazie ai </a:t>
            </a:r>
            <a:r>
              <a:rPr lang="en-US" sz="3200" spc="64">
                <a:solidFill>
                  <a:srgbClr val="393939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GasNet</a:t>
            </a:r>
            <a:r>
              <a:rPr lang="en-US" sz="3200" spc="64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 la neuromodulazione è stata simulata (o, più correttamente, si cerca di...)</a:t>
            </a:r>
          </a:p>
          <a:p>
            <a:pPr algn="l">
              <a:lnSpc>
                <a:spcPts val="4480"/>
              </a:lnSpc>
            </a:pPr>
            <a:endParaRPr lang="en-US" sz="3200" spc="64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480"/>
              </a:lnSpc>
            </a:pPr>
            <a:r>
              <a:rPr lang="en-US" sz="3200" spc="64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L’investimento in ricerca e in denaro è notevole perché potenzialmente è molto redditizia poiché mira allo sviluppo dei computer da compagnia</a:t>
            </a:r>
          </a:p>
          <a:p>
            <a:pPr algn="l">
              <a:lnSpc>
                <a:spcPts val="4480"/>
              </a:lnSpc>
            </a:pPr>
            <a:endParaRPr lang="en-US" sz="3200" spc="64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480"/>
              </a:lnSpc>
            </a:pPr>
            <a:endParaRPr lang="en-US" sz="3200" spc="64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ts val="6999"/>
              </a:lnSpc>
            </a:pPr>
            <a:r>
              <a:rPr lang="en-US" sz="4999" spc="99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</a:t>
            </a:r>
          </a:p>
        </p:txBody>
      </p:sp>
      <p:sp>
        <p:nvSpPr>
          <p:cNvPr id="3" name="Freeform 3"/>
          <p:cNvSpPr/>
          <p:nvPr/>
        </p:nvSpPr>
        <p:spPr>
          <a:xfrm rot="1435184">
            <a:off x="15413501" y="867198"/>
            <a:ext cx="2397078" cy="2384003"/>
          </a:xfrm>
          <a:custGeom>
            <a:avLst/>
            <a:gdLst/>
            <a:ahLst/>
            <a:cxnLst/>
            <a:rect l="l" t="t" r="r" b="b"/>
            <a:pathLst>
              <a:path w="2397078" h="2384003">
                <a:moveTo>
                  <a:pt x="0" y="0"/>
                </a:moveTo>
                <a:lnTo>
                  <a:pt x="2397077" y="0"/>
                </a:lnTo>
                <a:lnTo>
                  <a:pt x="2397077" y="2384003"/>
                </a:lnTo>
                <a:lnTo>
                  <a:pt x="0" y="2384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708847">
            <a:off x="12270359" y="1164264"/>
            <a:ext cx="2848696" cy="1789871"/>
          </a:xfrm>
          <a:custGeom>
            <a:avLst/>
            <a:gdLst/>
            <a:ahLst/>
            <a:cxnLst/>
            <a:rect l="l" t="t" r="r" b="b"/>
            <a:pathLst>
              <a:path w="2848696" h="1789871">
                <a:moveTo>
                  <a:pt x="0" y="0"/>
                </a:moveTo>
                <a:lnTo>
                  <a:pt x="2848696" y="0"/>
                </a:lnTo>
                <a:lnTo>
                  <a:pt x="2848696" y="1789871"/>
                </a:lnTo>
                <a:lnTo>
                  <a:pt x="0" y="1789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6707502">
            <a:off x="15292078" y="6324992"/>
            <a:ext cx="2639923" cy="2198336"/>
          </a:xfrm>
          <a:custGeom>
            <a:avLst/>
            <a:gdLst/>
            <a:ahLst/>
            <a:cxnLst/>
            <a:rect l="l" t="t" r="r" b="b"/>
            <a:pathLst>
              <a:path w="2639923" h="2198336">
                <a:moveTo>
                  <a:pt x="0" y="0"/>
                </a:moveTo>
                <a:lnTo>
                  <a:pt x="2639923" y="0"/>
                </a:lnTo>
                <a:lnTo>
                  <a:pt x="2639923" y="2198336"/>
                </a:lnTo>
                <a:lnTo>
                  <a:pt x="0" y="2198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1631188" y="948754"/>
            <a:ext cx="10862894" cy="8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92"/>
              </a:lnSpc>
            </a:pPr>
            <a:r>
              <a:rPr lang="en-US" sz="6174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COSA MANCA ALL’AGI?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0" y="3947462"/>
            <a:ext cx="6176940" cy="4804766"/>
          </a:xfrm>
          <a:custGeom>
            <a:avLst/>
            <a:gdLst/>
            <a:ahLst/>
            <a:cxnLst/>
            <a:rect l="l" t="t" r="r" b="b"/>
            <a:pathLst>
              <a:path w="7687626" h="4804766">
                <a:moveTo>
                  <a:pt x="0" y="0"/>
                </a:moveTo>
                <a:lnTo>
                  <a:pt x="7687626" y="0"/>
                </a:lnTo>
                <a:lnTo>
                  <a:pt x="7687626" y="4804766"/>
                </a:lnTo>
                <a:lnTo>
                  <a:pt x="0" y="4804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287000" y="2625241"/>
            <a:ext cx="7330267" cy="7874310"/>
          </a:xfrm>
          <a:custGeom>
            <a:avLst/>
            <a:gdLst/>
            <a:ahLst/>
            <a:cxnLst/>
            <a:rect l="l" t="t" r="r" b="b"/>
            <a:pathLst>
              <a:path w="7330267" h="7874310">
                <a:moveTo>
                  <a:pt x="0" y="0"/>
                </a:moveTo>
                <a:lnTo>
                  <a:pt x="7330267" y="0"/>
                </a:lnTo>
                <a:lnTo>
                  <a:pt x="7330267" y="7874310"/>
                </a:lnTo>
                <a:lnTo>
                  <a:pt x="0" y="7874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4" name="TextBox 4"/>
          <p:cNvSpPr txBox="1"/>
          <p:nvPr/>
        </p:nvSpPr>
        <p:spPr>
          <a:xfrm>
            <a:off x="304800" y="1785638"/>
            <a:ext cx="9196227" cy="8082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Sistemi di IA (schermi o robot) progettati per interagire con le persone.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it-IT" sz="3399" spc="67" noProof="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Sono utili nella vita pratica(a che ora prendo la pastiglia?)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it-IT" sz="3399" spc="67" noProof="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 Tendono a essere affettivamente appaganti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it-IT" sz="3399" spc="67" noProof="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Prevalentemente pensati per anziani e disabili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endParaRPr lang="it-IT" sz="3399" spc="67" noProof="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it-IT" sz="3599" spc="71" noProof="0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PROBLEMA ETICO</a:t>
            </a:r>
          </a:p>
        </p:txBody>
      </p:sp>
      <p:sp>
        <p:nvSpPr>
          <p:cNvPr id="5" name="Freeform 5"/>
          <p:cNvSpPr/>
          <p:nvPr/>
        </p:nvSpPr>
        <p:spPr>
          <a:xfrm rot="5710950">
            <a:off x="12169135" y="3797296"/>
            <a:ext cx="2482406" cy="750928"/>
          </a:xfrm>
          <a:custGeom>
            <a:avLst/>
            <a:gdLst/>
            <a:ahLst/>
            <a:cxnLst/>
            <a:rect l="l" t="t" r="r" b="b"/>
            <a:pathLst>
              <a:path w="2482406" h="750928">
                <a:moveTo>
                  <a:pt x="0" y="0"/>
                </a:moveTo>
                <a:lnTo>
                  <a:pt x="2482405" y="0"/>
                </a:lnTo>
                <a:lnTo>
                  <a:pt x="2482405" y="750928"/>
                </a:lnTo>
                <a:lnTo>
                  <a:pt x="0" y="750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946665" y="802404"/>
            <a:ext cx="15220249" cy="9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15"/>
              </a:lnSpc>
            </a:pPr>
            <a:r>
              <a:rPr lang="en-US" sz="665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COMPUTER DA COMPAGNIA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24293" y="2211337"/>
            <a:ext cx="1213177" cy="58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1"/>
              </a:lnSpc>
            </a:pPr>
            <a:r>
              <a:rPr lang="en-US" sz="3444" dirty="0">
                <a:solidFill>
                  <a:srgbClr val="54634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B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9037" y="866775"/>
            <a:ext cx="16329763" cy="8925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</a:pPr>
            <a:r>
              <a:rPr lang="en-US" sz="6650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COME FUNZIONANO?</a:t>
            </a:r>
          </a:p>
          <a:p>
            <a:pPr algn="ctr">
              <a:lnSpc>
                <a:spcPts val="7315"/>
              </a:lnSpc>
            </a:pPr>
            <a:endParaRPr lang="en-US" sz="6650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6527"/>
              </a:lnSpc>
            </a:pP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L’IDEA </a:t>
            </a:r>
            <a:r>
              <a:rPr lang="en-US" sz="3399" dirty="0" err="1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È</a:t>
            </a: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 CHE QUESTI SISTEMI RICONOSCANO LE EMOZIONI E REAGISCANO IN MODO APPARENTEMENTE EMOTIVO.</a:t>
            </a:r>
          </a:p>
          <a:p>
            <a:pPr algn="l">
              <a:lnSpc>
                <a:spcPts val="6527"/>
              </a:lnSpc>
            </a:pP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MA </a:t>
            </a:r>
            <a:r>
              <a:rPr lang="en-US" sz="3399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COME </a:t>
            </a: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RICONOSCONO? </a:t>
            </a:r>
          </a:p>
          <a:p>
            <a:pPr marL="734059" lvl="1" indent="-367030" algn="l">
              <a:lnSpc>
                <a:spcPts val="6527"/>
              </a:lnSpc>
              <a:buFont typeface="Arial"/>
              <a:buChar char="•"/>
            </a:pP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SEGNALI </a:t>
            </a:r>
            <a:r>
              <a:rPr lang="en-US" sz="3399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FISIOLOGICI </a:t>
            </a: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(RESPIRAZIONE, SEGNALI GALVANICI DELLA PELLE) </a:t>
            </a:r>
          </a:p>
          <a:p>
            <a:pPr marL="734059" lvl="1" indent="-367030" algn="l">
              <a:lnSpc>
                <a:spcPts val="6527"/>
              </a:lnSpc>
              <a:buFont typeface="Arial"/>
              <a:buChar char="•"/>
            </a:pPr>
            <a:r>
              <a:rPr lang="en-US" sz="3399" dirty="0" err="1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segnali</a:t>
            </a: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99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VISIVI </a:t>
            </a:r>
            <a:r>
              <a:rPr lang="en-US" sz="3399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(RICONOSCIMENTO DELLE ESPRESSIONI DEL VOLTO) </a:t>
            </a:r>
          </a:p>
          <a:p>
            <a:pPr algn="l">
              <a:lnSpc>
                <a:spcPts val="3739"/>
              </a:lnSpc>
            </a:pPr>
            <a:endParaRPr lang="en-US" sz="3399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739"/>
              </a:lnSpc>
            </a:pPr>
            <a:endParaRPr lang="en-US" sz="3399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739"/>
              </a:lnSpc>
            </a:pPr>
            <a:endParaRPr lang="en-US" sz="3399" dirty="0">
              <a:solidFill>
                <a:srgbClr val="5463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949"/>
              </a:lnSpc>
            </a:pPr>
            <a:r>
              <a:rPr lang="en-US" sz="4499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REAZIONE </a:t>
            </a:r>
            <a:r>
              <a:rPr lang="en-US" sz="4499" dirty="0" err="1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È</a:t>
            </a:r>
            <a:r>
              <a:rPr lang="en-US" sz="4499" dirty="0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VERBALE E STEREOTIPATA</a:t>
            </a:r>
          </a:p>
        </p:txBody>
      </p:sp>
      <p:sp>
        <p:nvSpPr>
          <p:cNvPr id="3" name="Freeform 3"/>
          <p:cNvSpPr/>
          <p:nvPr/>
        </p:nvSpPr>
        <p:spPr>
          <a:xfrm rot="2215418">
            <a:off x="14934563" y="687772"/>
            <a:ext cx="2324737" cy="2341768"/>
          </a:xfrm>
          <a:custGeom>
            <a:avLst/>
            <a:gdLst/>
            <a:ahLst/>
            <a:cxnLst/>
            <a:rect l="l" t="t" r="r" b="b"/>
            <a:pathLst>
              <a:path w="2324737" h="2341768">
                <a:moveTo>
                  <a:pt x="0" y="0"/>
                </a:moveTo>
                <a:lnTo>
                  <a:pt x="2324737" y="0"/>
                </a:lnTo>
                <a:lnTo>
                  <a:pt x="2324737" y="2341768"/>
                </a:lnTo>
                <a:lnTo>
                  <a:pt x="0" y="2341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015131">
            <a:off x="272840" y="8059920"/>
            <a:ext cx="1905828" cy="1285568"/>
          </a:xfrm>
          <a:custGeom>
            <a:avLst/>
            <a:gdLst/>
            <a:ahLst/>
            <a:cxnLst/>
            <a:rect l="l" t="t" r="r" b="b"/>
            <a:pathLst>
              <a:path w="1905828" h="1285568">
                <a:moveTo>
                  <a:pt x="0" y="0"/>
                </a:moveTo>
                <a:lnTo>
                  <a:pt x="1905829" y="0"/>
                </a:lnTo>
                <a:lnTo>
                  <a:pt x="1905829" y="1285568"/>
                </a:lnTo>
                <a:lnTo>
                  <a:pt x="0" y="128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897767">
            <a:off x="903935" y="602980"/>
            <a:ext cx="1415305" cy="1463191"/>
          </a:xfrm>
          <a:custGeom>
            <a:avLst/>
            <a:gdLst/>
            <a:ahLst/>
            <a:cxnLst/>
            <a:rect l="l" t="t" r="r" b="b"/>
            <a:pathLst>
              <a:path w="1415305" h="1463191">
                <a:moveTo>
                  <a:pt x="0" y="0"/>
                </a:moveTo>
                <a:lnTo>
                  <a:pt x="1415305" y="0"/>
                </a:lnTo>
                <a:lnTo>
                  <a:pt x="1415305" y="1463191"/>
                </a:lnTo>
                <a:lnTo>
                  <a:pt x="0" y="1463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5474745" y="7810428"/>
            <a:ext cx="1447872" cy="1447872"/>
          </a:xfrm>
          <a:custGeom>
            <a:avLst/>
            <a:gdLst/>
            <a:ahLst/>
            <a:cxnLst/>
            <a:rect l="l" t="t" r="r" b="b"/>
            <a:pathLst>
              <a:path w="1447872" h="1447872">
                <a:moveTo>
                  <a:pt x="0" y="0"/>
                </a:moveTo>
                <a:lnTo>
                  <a:pt x="1447872" y="0"/>
                </a:lnTo>
                <a:lnTo>
                  <a:pt x="1447872" y="1447872"/>
                </a:lnTo>
                <a:lnTo>
                  <a:pt x="0" y="1447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659" y="377960"/>
            <a:ext cx="5946136" cy="8880340"/>
          </a:xfrm>
          <a:custGeom>
            <a:avLst/>
            <a:gdLst/>
            <a:ahLst/>
            <a:cxnLst/>
            <a:rect l="l" t="t" r="r" b="b"/>
            <a:pathLst>
              <a:path w="5946136" h="8880340">
                <a:moveTo>
                  <a:pt x="0" y="0"/>
                </a:moveTo>
                <a:lnTo>
                  <a:pt x="5946136" y="0"/>
                </a:lnTo>
                <a:lnTo>
                  <a:pt x="5946136" y="8880340"/>
                </a:lnTo>
                <a:lnTo>
                  <a:pt x="0" y="8880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2114000" y="1333500"/>
            <a:ext cx="8425207" cy="85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Simulazione degli stati d’ansia  che insorgono in una bambinaia lasciata da sola a accudire più bambini (aspetti funzionali):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ogni bambino è richiedente, e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nessun compito può essere completato.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it-IT" sz="3399" spc="67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 sovverte rapidamente e incessantemente l’ordine delle priorità.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it-IT" sz="3399" spc="67" noProof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it-IT" sz="4099" spc="81" noProof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è questa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it-IT" sz="6299" spc="125" noProof="0" dirty="0">
                <a:solidFill>
                  <a:srgbClr val="CE1126"/>
                </a:solidFill>
                <a:latin typeface="One Little Font Full"/>
                <a:ea typeface="One Little Font Full"/>
                <a:cs typeface="One Little Font Full"/>
                <a:sym typeface="One Little Font Full"/>
              </a:rPr>
              <a:t>l’ansia?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1867EF-1E8D-B68C-AD7A-7EF95B87251D}"/>
              </a:ext>
            </a:extLst>
          </p:cNvPr>
          <p:cNvSpPr txBox="1"/>
          <p:nvPr/>
        </p:nvSpPr>
        <p:spPr>
          <a:xfrm>
            <a:off x="1874905" y="571500"/>
            <a:ext cx="890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Montserrat" pitchFamily="2" charset="77"/>
              </a:rPr>
              <a:t>Programma MINDER di Aaron </a:t>
            </a:r>
            <a:r>
              <a:rPr lang="it-IT" sz="2800" b="1" dirty="0" err="1">
                <a:latin typeface="Montserrat" pitchFamily="2" charset="77"/>
              </a:rPr>
              <a:t>Sloman</a:t>
            </a:r>
            <a:r>
              <a:rPr lang="it-IT" sz="2800" b="1" dirty="0">
                <a:latin typeface="Montserrat" pitchFamily="2" charset="77"/>
              </a:rPr>
              <a:t> anni ‘90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086725" cy="10287000"/>
          </a:xfrm>
          <a:custGeom>
            <a:avLst/>
            <a:gdLst/>
            <a:ahLst/>
            <a:cxnLst/>
            <a:rect l="l" t="t" r="r" b="b"/>
            <a:pathLst>
              <a:path w="8086725" h="10287000">
                <a:moveTo>
                  <a:pt x="0" y="0"/>
                </a:moveTo>
                <a:lnTo>
                  <a:pt x="8086725" y="0"/>
                </a:lnTo>
                <a:lnTo>
                  <a:pt x="80867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7842923" y="3009900"/>
            <a:ext cx="9823974" cy="3036551"/>
          </a:xfrm>
          <a:custGeom>
            <a:avLst/>
            <a:gdLst/>
            <a:ahLst/>
            <a:cxnLst/>
            <a:rect l="l" t="t" r="r" b="b"/>
            <a:pathLst>
              <a:path w="9823974" h="3036551">
                <a:moveTo>
                  <a:pt x="0" y="0"/>
                </a:moveTo>
                <a:lnTo>
                  <a:pt x="9823974" y="0"/>
                </a:lnTo>
                <a:lnTo>
                  <a:pt x="9823974" y="3036551"/>
                </a:lnTo>
                <a:lnTo>
                  <a:pt x="0" y="3036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110" b="-29901"/>
            </a:stretch>
          </a:blipFill>
        </p:spPr>
        <p:txBody>
          <a:bodyPr/>
          <a:lstStyle/>
          <a:p>
            <a:endParaRPr lang="it-IT" sz="1200" dirty="0"/>
          </a:p>
        </p:txBody>
      </p:sp>
      <p:sp>
        <p:nvSpPr>
          <p:cNvPr id="4" name="TextBox 4"/>
          <p:cNvSpPr txBox="1"/>
          <p:nvPr/>
        </p:nvSpPr>
        <p:spPr>
          <a:xfrm>
            <a:off x="8086725" y="7132393"/>
            <a:ext cx="9336370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200" spc="64">
                <a:solidFill>
                  <a:srgbClr val="000000"/>
                </a:solidFill>
                <a:latin typeface="Montserrat"/>
              </a:rPr>
              <a:t>Documento redatto da una commissione indipendente avviata nel giugno 2018 dalla Commissione Europea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3924300"/>
            <a:ext cx="10309290" cy="5149934"/>
          </a:xfrm>
          <a:custGeom>
            <a:avLst/>
            <a:gdLst/>
            <a:ahLst/>
            <a:cxnLst/>
            <a:rect l="l" t="t" r="r" b="b"/>
            <a:pathLst>
              <a:path w="10309290" h="5149934">
                <a:moveTo>
                  <a:pt x="0" y="0"/>
                </a:moveTo>
                <a:lnTo>
                  <a:pt x="10309290" y="0"/>
                </a:lnTo>
                <a:lnTo>
                  <a:pt x="10309290" y="5149934"/>
                </a:lnTo>
                <a:lnTo>
                  <a:pt x="0" y="5149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54" b="-1005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8322">
            <a:off x="11878516" y="3220388"/>
            <a:ext cx="5674685" cy="6809622"/>
          </a:xfrm>
          <a:custGeom>
            <a:avLst/>
            <a:gdLst/>
            <a:ahLst/>
            <a:cxnLst/>
            <a:rect l="l" t="t" r="r" b="b"/>
            <a:pathLst>
              <a:path w="5674685" h="6809622">
                <a:moveTo>
                  <a:pt x="0" y="0"/>
                </a:moveTo>
                <a:lnTo>
                  <a:pt x="5674685" y="0"/>
                </a:lnTo>
                <a:lnTo>
                  <a:pt x="5674685" y="6809623"/>
                </a:lnTo>
                <a:lnTo>
                  <a:pt x="0" y="6809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4671039" y="1558405"/>
            <a:ext cx="8380313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Fra questi</a:t>
            </a:r>
            <a:r>
              <a:rPr lang="en-US" sz="3599" spc="7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sistemi emotivi </a:t>
            </a: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ci sono 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robot da compagnia e i sexy robot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2857500"/>
            <a:ext cx="16003927" cy="5744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800" dirty="0">
                <a:latin typeface="Montserrat"/>
              </a:rPr>
              <a:t>I sistemi di intelligenza artificiale (AI) sono sistemi software (ed eventualmente anche hardware) progettati dall'uomo che, dato un obiettivo complesso, </a:t>
            </a:r>
            <a:r>
              <a:rPr lang="it-IT" sz="2800" b="1" dirty="0">
                <a:latin typeface="Montserrat"/>
              </a:rPr>
              <a:t>agiscono</a:t>
            </a:r>
            <a:r>
              <a:rPr lang="it-IT" sz="2800" dirty="0">
                <a:latin typeface="Montserrat"/>
              </a:rPr>
              <a:t> nella dimensione fisica o digitale </a:t>
            </a:r>
            <a:r>
              <a:rPr lang="it-IT" sz="2800" b="1" dirty="0">
                <a:latin typeface="Montserrat"/>
              </a:rPr>
              <a:t>percependo</a:t>
            </a:r>
            <a:r>
              <a:rPr lang="it-IT" sz="2800" dirty="0">
                <a:latin typeface="Montserrat"/>
              </a:rPr>
              <a:t> il proprio ambiente attraverso l'acquisizione dei dati, </a:t>
            </a:r>
            <a:r>
              <a:rPr lang="it-IT" sz="2800" b="1" dirty="0">
                <a:latin typeface="Montserrat"/>
              </a:rPr>
              <a:t>interpretando</a:t>
            </a:r>
            <a:r>
              <a:rPr lang="it-IT" sz="2800" dirty="0">
                <a:latin typeface="Montserrat"/>
              </a:rPr>
              <a:t> i dati strutturati o non strutturati raccolti, </a:t>
            </a:r>
            <a:r>
              <a:rPr lang="it-IT" sz="2800" b="1" dirty="0">
                <a:latin typeface="Montserrat"/>
              </a:rPr>
              <a:t>ragionando</a:t>
            </a:r>
            <a:r>
              <a:rPr lang="it-IT" sz="2800" dirty="0">
                <a:latin typeface="Montserrat"/>
              </a:rPr>
              <a:t> sulla conoscenza o l'elaborazione delle informazioni derivate da questi dati e </a:t>
            </a:r>
            <a:r>
              <a:rPr lang="it-IT" sz="2800" b="1" dirty="0">
                <a:latin typeface="Montserrat"/>
              </a:rPr>
              <a:t>decidendo</a:t>
            </a:r>
            <a:r>
              <a:rPr lang="it-IT" sz="2800" dirty="0">
                <a:latin typeface="Montserrat"/>
              </a:rPr>
              <a:t> sulle migliori azioni da intraprendere per raggiungere l'obiettivo prefissato. I sistemi di intelligenza artificiale possono utilizzare regole simboliche o apprendere un modello numerico e possono anche </a:t>
            </a:r>
            <a:r>
              <a:rPr lang="it-IT" sz="2800" dirty="0">
                <a:latin typeface="Montserrat Bold"/>
              </a:rPr>
              <a:t>adattare il loro comportamento analizzando in che modo l'ambiente è influenzato dalle loro azioni precedenti.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59768" y="1257300"/>
            <a:ext cx="636846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64" dirty="0">
                <a:latin typeface="Montserrat Bold"/>
              </a:rPr>
              <a:t>TERZA DEFINIZIONE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7000" y="0"/>
            <a:ext cx="11811001" cy="10207184"/>
          </a:xfrm>
          <a:custGeom>
            <a:avLst/>
            <a:gdLst/>
            <a:ahLst/>
            <a:cxnLst/>
            <a:rect l="l" t="t" r="r" b="b"/>
            <a:pathLst>
              <a:path w="12032685" h="10207184">
                <a:moveTo>
                  <a:pt x="0" y="0"/>
                </a:moveTo>
                <a:lnTo>
                  <a:pt x="12032685" y="0"/>
                </a:lnTo>
                <a:lnTo>
                  <a:pt x="12032685" y="10207184"/>
                </a:lnTo>
                <a:lnTo>
                  <a:pt x="0" y="1020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75" r="-4040" b="-311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096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4776" y="821372"/>
            <a:ext cx="17198447" cy="750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it-IT" sz="4800" noProof="0">
                <a:solidFill>
                  <a:srgbClr val="393939"/>
                </a:solidFill>
                <a:latin typeface="Montserrat Bold"/>
              </a:rPr>
              <a:t>Articolo 3 - </a:t>
            </a:r>
            <a:r>
              <a:rPr lang="it-IT" sz="4800" noProof="0">
                <a:solidFill>
                  <a:srgbClr val="393939"/>
                </a:solidFill>
                <a:latin typeface="Montserrat Italics"/>
              </a:rPr>
              <a:t>Definizioni </a:t>
            </a:r>
          </a:p>
          <a:p>
            <a:pPr>
              <a:lnSpc>
                <a:spcPts val="5280"/>
              </a:lnSpc>
            </a:pPr>
            <a:endParaRPr lang="it-IT" sz="4800" noProof="0" dirty="0">
              <a:solidFill>
                <a:srgbClr val="393939"/>
              </a:solidFill>
              <a:latin typeface="Montserrat Italics"/>
            </a:endParaRPr>
          </a:p>
          <a:p>
            <a:pPr>
              <a:lnSpc>
                <a:spcPts val="5280"/>
              </a:lnSpc>
            </a:pPr>
            <a:r>
              <a:rPr lang="it-IT" sz="4000" noProof="0" dirty="0">
                <a:solidFill>
                  <a:srgbClr val="393939"/>
                </a:solidFill>
                <a:latin typeface="Montserrat"/>
              </a:rPr>
              <a:t>Ai fini del presente regolamento si applicano le definizioni seguenti:</a:t>
            </a:r>
          </a:p>
          <a:p>
            <a:pPr>
              <a:lnSpc>
                <a:spcPts val="5280"/>
              </a:lnSpc>
            </a:pPr>
            <a:r>
              <a:rPr lang="it-IT" sz="4000" noProof="0" dirty="0">
                <a:solidFill>
                  <a:srgbClr val="393939"/>
                </a:solidFill>
                <a:latin typeface="Montserrat"/>
              </a:rPr>
              <a:t> </a:t>
            </a:r>
          </a:p>
          <a:p>
            <a:pPr>
              <a:lnSpc>
                <a:spcPts val="5280"/>
              </a:lnSpc>
            </a:pPr>
            <a:r>
              <a:rPr lang="it-IT" sz="4000" noProof="0" dirty="0">
                <a:solidFill>
                  <a:srgbClr val="393939"/>
                </a:solidFill>
                <a:latin typeface="Montserrat"/>
              </a:rPr>
              <a:t>1)"</a:t>
            </a:r>
            <a:r>
              <a:rPr lang="it-IT" sz="4000" noProof="0" dirty="0">
                <a:solidFill>
                  <a:srgbClr val="393939"/>
                </a:solidFill>
                <a:latin typeface="Montserrat Bold"/>
              </a:rPr>
              <a:t>sistema di intelligenza artificiale</a:t>
            </a:r>
            <a:r>
              <a:rPr lang="it-IT" sz="4000" noProof="0" dirty="0">
                <a:solidFill>
                  <a:srgbClr val="393939"/>
                </a:solidFill>
                <a:latin typeface="Montserrat"/>
              </a:rPr>
              <a:t>" (sistema di IA): un software sviluppato con una o più delle tecniche e degli approcci elencati nell'allegato I, che può, per una determinata serie di obiettivi definiti dall'uomo, generare output quali contenuti, previsioni, raccomandazioni o decisioni che influenzano gli ambienti con cui interagiscono.</a:t>
            </a:r>
          </a:p>
          <a:p>
            <a:pPr marL="0" lvl="0" indent="0" algn="ctr">
              <a:lnSpc>
                <a:spcPts val="5500"/>
              </a:lnSpc>
            </a:pPr>
            <a:endParaRPr lang="it-IT" sz="4800" noProof="0" dirty="0">
              <a:solidFill>
                <a:srgbClr val="393939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164274" y="396613"/>
            <a:ext cx="12628345" cy="71034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00200" y="7802956"/>
            <a:ext cx="14630400" cy="208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5"/>
              </a:lnSpc>
            </a:pPr>
            <a:r>
              <a:rPr lang="it-IT" sz="3399" noProof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-C’è un po’ di me in voi. </a:t>
            </a:r>
            <a:r>
              <a:rPr lang="it-IT" sz="3399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Mostratemi qualcosa</a:t>
            </a:r>
            <a:r>
              <a:rPr lang="it-IT" sz="33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it-IT" sz="3399" noProof="0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(...)</a:t>
            </a:r>
          </a:p>
          <a:p>
            <a:pPr algn="ctr">
              <a:lnSpc>
                <a:spcPts val="5575"/>
              </a:lnSpc>
            </a:pPr>
            <a:r>
              <a:rPr lang="it-IT" sz="33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it-IT" sz="3399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Non siamo computer</a:t>
            </a:r>
            <a:r>
              <a:rPr lang="it-IT" sz="33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Sebastian. Siamo corpi.</a:t>
            </a:r>
          </a:p>
          <a:p>
            <a:pPr algn="ctr">
              <a:lnSpc>
                <a:spcPts val="5575"/>
              </a:lnSpc>
            </a:pPr>
            <a:r>
              <a:rPr lang="it-IT" sz="3399" noProof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it-IT" sz="3399" noProof="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Io penso, Sebastian. Quindi, io sono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64274" y="6439463"/>
            <a:ext cx="1346454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RIDLEY SCOTT, BLADE RUNNER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1982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56486">
            <a:off x="14851669" y="7012191"/>
            <a:ext cx="2882639" cy="2853918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447800" y="495300"/>
            <a:ext cx="14009089" cy="173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2"/>
              </a:lnSpc>
            </a:pPr>
            <a:r>
              <a:rPr lang="en-US" sz="6174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QUANTE </a:t>
            </a:r>
          </a:p>
          <a:p>
            <a:pPr marL="0" lvl="0" indent="0" algn="ctr">
              <a:lnSpc>
                <a:spcPts val="6792"/>
              </a:lnSpc>
            </a:pPr>
            <a:r>
              <a:rPr lang="en-US" sz="6174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“INTELLIG</a:t>
            </a:r>
            <a:r>
              <a:rPr lang="en-US" sz="6174" dirty="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6174" dirty="0">
                <a:solidFill>
                  <a:srgbClr val="546344"/>
                </a:solidFill>
                <a:latin typeface="Montserrat"/>
                <a:ea typeface="Montserrat"/>
                <a:cs typeface="Montserrat"/>
                <a:sym typeface="Montserrat"/>
              </a:rPr>
              <a:t>ZE ARTIFICIALI?”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8600" y="2705101"/>
            <a:ext cx="16078200" cy="585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it-IT" sz="3300" spc="66" noProof="1">
                <a:solidFill>
                  <a:srgbClr val="393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GOFAI:</a:t>
            </a: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it-IT" sz="3300" spc="66" noProof="1">
                <a:solidFill>
                  <a:srgbClr val="39393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Good Old Fashioned AI)</a:t>
            </a: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 Intelligenza artificiale classica, simbolica 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critica: manca l’intelligenza semantica è solo calcolante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Successive evoluzioni fino al machine learning e alle reti neurali</a:t>
            </a:r>
          </a:p>
          <a:p>
            <a:pPr algn="l">
              <a:lnSpc>
                <a:spcPts val="4620"/>
              </a:lnSpc>
            </a:pPr>
            <a:endParaRPr lang="it-IT" sz="3300" spc="66" noProof="1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620"/>
              </a:lnSpc>
            </a:pPr>
            <a:r>
              <a:rPr lang="it-IT" sz="3300" spc="66" noProof="1">
                <a:solidFill>
                  <a:srgbClr val="393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AGI:</a:t>
            </a: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it-IT" sz="3300" spc="66" noProof="1">
                <a:solidFill>
                  <a:srgbClr val="39393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Artificial General Intelligence)</a:t>
            </a: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 Intelligenza Artificiale di livello umano.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scogli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linguaggio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creatività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it-IT" sz="3300" spc="66" noProof="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emozione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3607" y="2634975"/>
            <a:ext cx="14980852" cy="331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spc="89">
                <a:solidFill>
                  <a:srgbClr val="3939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Linguaggio</a:t>
            </a:r>
          </a:p>
          <a:p>
            <a:pPr algn="l">
              <a:lnSpc>
                <a:spcPts val="5039"/>
              </a:lnSpc>
            </a:pPr>
            <a:r>
              <a:rPr lang="en-US" sz="3599" spc="71">
                <a:solidFill>
                  <a:srgbClr val="393939"/>
                </a:solidFill>
                <a:latin typeface="Montserrat"/>
                <a:ea typeface="Montserrat"/>
                <a:cs typeface="Montserrat"/>
                <a:sym typeface="Montserrat"/>
              </a:rPr>
              <a:t>Applicazioni di uso comune, come gli assistenti vocali, o i traduttori, o i generatori di testi. Intendono restituire un testo (scritto o parlato) uguale a un testo umano. </a:t>
            </a:r>
          </a:p>
          <a:p>
            <a:pPr marL="0" lvl="0" indent="0" algn="l">
              <a:lnSpc>
                <a:spcPts val="5039"/>
              </a:lnSpc>
            </a:pPr>
            <a:endParaRPr lang="en-US" sz="3599" spc="71">
              <a:solidFill>
                <a:srgbClr val="3939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Freeform 3"/>
          <p:cNvSpPr/>
          <p:nvPr/>
        </p:nvSpPr>
        <p:spPr>
          <a:xfrm rot="3139841">
            <a:off x="14641464" y="1298151"/>
            <a:ext cx="2397078" cy="2384003"/>
          </a:xfrm>
          <a:custGeom>
            <a:avLst/>
            <a:gdLst/>
            <a:ahLst/>
            <a:cxnLst/>
            <a:rect l="l" t="t" r="r" b="b"/>
            <a:pathLst>
              <a:path w="2397078" h="2384003">
                <a:moveTo>
                  <a:pt x="0" y="0"/>
                </a:moveTo>
                <a:lnTo>
                  <a:pt x="2397077" y="0"/>
                </a:lnTo>
                <a:lnTo>
                  <a:pt x="2397077" y="2384003"/>
                </a:lnTo>
                <a:lnTo>
                  <a:pt x="0" y="2384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523607" y="1611630"/>
            <a:ext cx="10862894" cy="8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92"/>
              </a:lnSpc>
            </a:pPr>
            <a:r>
              <a:rPr lang="en-US" sz="6174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COSA MANCA ALL’AGI?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3607" y="6042385"/>
            <a:ext cx="16316974" cy="316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Applicazioni di </a:t>
            </a:r>
            <a:r>
              <a:rPr lang="en-US" sz="3599" spc="7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NLP</a:t>
            </a: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(Natural Language Processing)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Distinguere fra </a:t>
            </a:r>
            <a:r>
              <a:rPr lang="en-US" sz="3599" spc="7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comprensione (riconoscimento) </a:t>
            </a: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 </a:t>
            </a:r>
            <a:r>
              <a:rPr lang="en-US" sz="3599" spc="7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produzione</a:t>
            </a: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di testi. Le difficoltà riguardano: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contenuto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 spc="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forma grammaticale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139841">
            <a:off x="15136371" y="687916"/>
            <a:ext cx="2397078" cy="2384003"/>
          </a:xfrm>
          <a:custGeom>
            <a:avLst/>
            <a:gdLst/>
            <a:ahLst/>
            <a:cxnLst/>
            <a:rect l="l" t="t" r="r" b="b"/>
            <a:pathLst>
              <a:path w="2397078" h="2384003">
                <a:moveTo>
                  <a:pt x="0" y="0"/>
                </a:moveTo>
                <a:lnTo>
                  <a:pt x="2397078" y="0"/>
                </a:lnTo>
                <a:lnTo>
                  <a:pt x="2397078" y="2384002"/>
                </a:lnTo>
                <a:lnTo>
                  <a:pt x="0" y="2384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028700" y="1076325"/>
            <a:ext cx="10862894" cy="67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2"/>
              </a:lnSpc>
            </a:pPr>
            <a:r>
              <a:rPr lang="en-US" sz="4775">
                <a:solidFill>
                  <a:srgbClr val="546344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Riconoscimento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4903" y="2187051"/>
            <a:ext cx="14980852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6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es: i programmi di riconoscimento vocale che intercettano singole parole -</a:t>
            </a:r>
            <a:r>
              <a:rPr lang="en-US" sz="3200" spc="64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bomba</a:t>
            </a:r>
            <a:r>
              <a:rPr lang="en-US" sz="3200" spc="6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o stringhe di parole.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1" y="3717828"/>
            <a:ext cx="17553670" cy="5845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53"/>
              </a:lnSpc>
              <a:spcBef>
                <a:spcPct val="0"/>
              </a:spcBef>
            </a:pP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es: i traduttori automatici</a:t>
            </a:r>
          </a:p>
          <a:p>
            <a:pPr algn="l">
              <a:lnSpc>
                <a:spcPts val="4553"/>
              </a:lnSpc>
              <a:spcBef>
                <a:spcPct val="0"/>
              </a:spcBef>
            </a:pPr>
            <a:r>
              <a:rPr lang="it-IT" sz="2800" spc="65" noProof="1">
                <a:solidFill>
                  <a:srgbClr val="5463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EVOLUZIONE</a:t>
            </a:r>
          </a:p>
          <a:p>
            <a:pPr algn="l">
              <a:lnSpc>
                <a:spcPts val="4553"/>
              </a:lnSpc>
              <a:spcBef>
                <a:spcPct val="0"/>
              </a:spcBef>
            </a:pPr>
            <a:r>
              <a:rPr lang="it-IT" sz="2800" spc="65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Analisi sintattica</a:t>
            </a: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(capaci solo di sintassi molto semplci e non riconosce la semantica - contesto e pertinenza). </a:t>
            </a:r>
          </a:p>
          <a:p>
            <a:pPr algn="l">
              <a:lnSpc>
                <a:spcPts val="4553"/>
              </a:lnSpc>
              <a:spcBef>
                <a:spcPct val="0"/>
              </a:spcBef>
            </a:pPr>
            <a:r>
              <a:rPr lang="it-IT" sz="2800" spc="65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Thesaurus</a:t>
            </a: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Identificazione di </a:t>
            </a:r>
            <a:r>
              <a:rPr lang="it-IT" sz="2800" spc="65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cluster </a:t>
            </a: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 parole con significati simili (disambiguazione in caso di parole ambigue: </a:t>
            </a:r>
            <a:r>
              <a:rPr lang="it-IT" sz="2800" spc="65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Bank</a:t>
            </a: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= riva se co-occorre con acqua; Banca se co-occorre con denaro).</a:t>
            </a:r>
          </a:p>
          <a:p>
            <a:pPr algn="l">
              <a:lnSpc>
                <a:spcPts val="4553"/>
              </a:lnSpc>
              <a:spcBef>
                <a:spcPct val="0"/>
              </a:spcBef>
            </a:pPr>
            <a:endParaRPr lang="it-IT" sz="2800" spc="65" noProof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553"/>
              </a:lnSpc>
              <a:spcBef>
                <a:spcPct val="0"/>
              </a:spcBef>
            </a:pP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Oggi </a:t>
            </a:r>
            <a:r>
              <a:rPr lang="it-IT" sz="2800" spc="65" noProof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deep learnig </a:t>
            </a:r>
            <a:r>
              <a:rPr lang="it-IT" sz="2800" spc="65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scalza la sintassi e si affida alla statistica</a:t>
            </a: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"/>
              </a:rPr>
              <a:t>:</a:t>
            </a:r>
            <a:r>
              <a:rPr lang="it-IT" sz="2800" spc="65" noProof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 testi finali sono spesso goffi e non riconoscono i testi ambigui: «</a:t>
            </a:r>
            <a:r>
              <a:rPr lang="it-IT" sz="2800" spc="65" noProof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in piazza c’è il negozio di un bangla» </a:t>
            </a:r>
            <a:r>
              <a:rPr lang="it-IT" sz="2800" spc="65" noProof="1">
                <a:solidFill>
                  <a:srgbClr val="000000"/>
                </a:solidFill>
                <a:latin typeface="Montserrat" pitchFamily="2" charset="77"/>
                <a:ea typeface="Montserrat Italics"/>
                <a:cs typeface="Montserrat Italics"/>
                <a:sym typeface="Montserrat Italics"/>
              </a:rPr>
              <a:t>(Problema della pertinenza: </a:t>
            </a:r>
            <a:r>
              <a:rPr lang="it-IT" sz="2800" b="1" spc="65" noProof="1">
                <a:solidFill>
                  <a:srgbClr val="000000"/>
                </a:solidFill>
                <a:latin typeface="Montserrat" pitchFamily="2" charset="77"/>
                <a:ea typeface="Montserrat Italics"/>
                <a:cs typeface="Montserrat Italics"/>
                <a:sym typeface="Montserrat Italics"/>
              </a:rPr>
              <a:t>bangla</a:t>
            </a:r>
            <a:r>
              <a:rPr lang="it-IT" sz="2800" spc="65" noProof="1">
                <a:solidFill>
                  <a:srgbClr val="000000"/>
                </a:solidFill>
                <a:latin typeface="Montserrat" pitchFamily="2" charset="77"/>
                <a:ea typeface="Montserrat Italics"/>
                <a:cs typeface="Montserrat Italics"/>
                <a:sym typeface="Montserrat Italics"/>
              </a:rPr>
              <a:t> è razzista?)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996</Words>
  <Application>Microsoft Macintosh PowerPoint</Application>
  <PresentationFormat>Personalizzato</PresentationFormat>
  <Paragraphs>134</Paragraphs>
  <Slides>20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Montserrat Bold Italics</vt:lpstr>
      <vt:lpstr>Helvetica</vt:lpstr>
      <vt:lpstr>One Little Font Full</vt:lpstr>
      <vt:lpstr>Calibri</vt:lpstr>
      <vt:lpstr>Aptos</vt:lpstr>
      <vt:lpstr>Open Sans Bold</vt:lpstr>
      <vt:lpstr>Arial</vt:lpstr>
      <vt:lpstr>Montserrat Bold</vt:lpstr>
      <vt:lpstr>Montserrat Italics</vt:lpstr>
      <vt:lpstr>Open Sans</vt:lpstr>
      <vt:lpstr>Montserrat</vt:lpstr>
      <vt:lpstr>Open Sans Italics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di AI CREA?</dc:title>
  <cp:lastModifiedBy>marco fracon</cp:lastModifiedBy>
  <cp:revision>4</cp:revision>
  <dcterms:created xsi:type="dcterms:W3CDTF">2006-08-16T00:00:00Z</dcterms:created>
  <dcterms:modified xsi:type="dcterms:W3CDTF">2025-03-02T17:02:15Z</dcterms:modified>
  <dc:identifier>DAGEj_Da8TE</dc:identifier>
</cp:coreProperties>
</file>