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4"/>
  </p:notesMasterIdLst>
  <p:sldIdLst>
    <p:sldId id="256" r:id="rId3"/>
    <p:sldId id="291" r:id="rId4"/>
    <p:sldId id="292" r:id="rId5"/>
    <p:sldId id="268" r:id="rId6"/>
    <p:sldId id="257" r:id="rId7"/>
    <p:sldId id="258" r:id="rId8"/>
    <p:sldId id="266" r:id="rId9"/>
    <p:sldId id="267" r:id="rId10"/>
    <p:sldId id="271" r:id="rId11"/>
    <p:sldId id="269" r:id="rId12"/>
    <p:sldId id="272" r:id="rId13"/>
    <p:sldId id="273" r:id="rId14"/>
    <p:sldId id="274" r:id="rId15"/>
    <p:sldId id="275" r:id="rId16"/>
    <p:sldId id="276" r:id="rId17"/>
    <p:sldId id="277" r:id="rId18"/>
    <p:sldId id="278" r:id="rId19"/>
    <p:sldId id="279" r:id="rId20"/>
    <p:sldId id="259" r:id="rId21"/>
    <p:sldId id="260" r:id="rId22"/>
    <p:sldId id="261" r:id="rId23"/>
    <p:sldId id="264" r:id="rId24"/>
    <p:sldId id="265" r:id="rId25"/>
    <p:sldId id="262" r:id="rId26"/>
    <p:sldId id="263" r:id="rId27"/>
    <p:sldId id="280" r:id="rId28"/>
    <p:sldId id="281" r:id="rId29"/>
    <p:sldId id="282" r:id="rId30"/>
    <p:sldId id="283" r:id="rId31"/>
    <p:sldId id="284" r:id="rId32"/>
    <p:sldId id="285" r:id="rId33"/>
    <p:sldId id="286" r:id="rId34"/>
    <p:sldId id="287" r:id="rId35"/>
    <p:sldId id="288" r:id="rId36"/>
    <p:sldId id="289" r:id="rId37"/>
    <p:sldId id="290" r:id="rId38"/>
    <p:sldId id="293" r:id="rId39"/>
    <p:sldId id="294" r:id="rId40"/>
    <p:sldId id="295" r:id="rId41"/>
    <p:sldId id="304" r:id="rId42"/>
    <p:sldId id="298" r:id="rId43"/>
    <p:sldId id="299" r:id="rId44"/>
    <p:sldId id="300" r:id="rId45"/>
    <p:sldId id="301" r:id="rId46"/>
    <p:sldId id="302" r:id="rId47"/>
    <p:sldId id="305" r:id="rId48"/>
    <p:sldId id="307" r:id="rId49"/>
    <p:sldId id="306" r:id="rId50"/>
    <p:sldId id="308" r:id="rId51"/>
    <p:sldId id="309" r:id="rId52"/>
    <p:sldId id="310" r:id="rId53"/>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113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B38E27-36AA-4FB9-840B-F59B0198DBB1}" type="datetimeFigureOut">
              <a:rPr lang="it-IT" smtClean="0"/>
              <a:t>10/03/2019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5DA83-067A-439F-B0C9-BB14D82476E9}" type="slidenum">
              <a:rPr lang="it-IT" smtClean="0"/>
              <a:t>‹N›</a:t>
            </a:fld>
            <a:endParaRPr lang="it-IT"/>
          </a:p>
        </p:txBody>
      </p:sp>
    </p:spTree>
    <p:extLst>
      <p:ext uri="{BB962C8B-B14F-4D97-AF65-F5344CB8AC3E}">
        <p14:creationId xmlns:p14="http://schemas.microsoft.com/office/powerpoint/2010/main" val="3890793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0962EC60-0A65-4E72-9799-C8345C114664}" type="datetime1">
              <a:rPr lang="it-IT" smtClean="0"/>
              <a:t>10/03/2019</a:t>
            </a:fld>
            <a:endParaRPr lang="it-IT"/>
          </a:p>
        </p:txBody>
      </p:sp>
      <p:sp>
        <p:nvSpPr>
          <p:cNvPr id="5" name="Footer Placeholder 4"/>
          <p:cNvSpPr>
            <a:spLocks noGrp="1"/>
          </p:cNvSpPr>
          <p:nvPr>
            <p:ph type="ftr" sz="quarter" idx="11"/>
          </p:nvPr>
        </p:nvSpPr>
        <p:spPr/>
        <p:txBody>
          <a:bodyPr/>
          <a:lstStyle/>
          <a:p>
            <a:r>
              <a:rPr lang="it-IT" smtClean="0"/>
              <a:t>Psicologia aa 2018 2019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it-IT" smtClean="0"/>
              <a:t>Fare clic per modificare lo stile del titolo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DF7002E7-3F3C-4E70-B094-3537525F0FAF}" type="datetime1">
              <a:rPr lang="it-IT" smtClean="0"/>
              <a:t>10/03/2019</a:t>
            </a:fld>
            <a:endParaRPr lang="it-IT"/>
          </a:p>
        </p:txBody>
      </p:sp>
      <p:sp>
        <p:nvSpPr>
          <p:cNvPr id="5" name="Footer Placeholder 4"/>
          <p:cNvSpPr>
            <a:spLocks noGrp="1"/>
          </p:cNvSpPr>
          <p:nvPr>
            <p:ph type="ftr" sz="quarter" idx="11"/>
          </p:nvPr>
        </p:nvSpPr>
        <p:spPr/>
        <p:txBody>
          <a:bodyPr/>
          <a:lstStyle/>
          <a:p>
            <a:r>
              <a:rPr lang="it-IT" smtClean="0"/>
              <a:t>Psicologia aa 2018 2019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39D2D0E-B35D-417B-A24C-3F61C2ED3264}" type="datetime1">
              <a:rPr lang="it-IT" smtClean="0"/>
              <a:t>10/03/2019</a:t>
            </a:fld>
            <a:endParaRPr lang="it-IT"/>
          </a:p>
        </p:txBody>
      </p:sp>
      <p:sp>
        <p:nvSpPr>
          <p:cNvPr id="5" name="Footer Placeholder 4"/>
          <p:cNvSpPr>
            <a:spLocks noGrp="1"/>
          </p:cNvSpPr>
          <p:nvPr>
            <p:ph type="ftr" sz="quarter" idx="11"/>
          </p:nvPr>
        </p:nvSpPr>
        <p:spPr/>
        <p:txBody>
          <a:bodyPr/>
          <a:lstStyle/>
          <a:p>
            <a:r>
              <a:rPr lang="it-IT" smtClean="0"/>
              <a:t>Psicologia aa 2018 2019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data 3"/>
          <p:cNvSpPr>
            <a:spLocks noGrp="1"/>
          </p:cNvSpPr>
          <p:nvPr>
            <p:ph type="dt" idx="10"/>
          </p:nvPr>
        </p:nvSpPr>
        <p:spPr/>
        <p:txBody>
          <a:bodyPr/>
          <a:lstStyle>
            <a:lvl1pPr>
              <a:defRPr/>
            </a:lvl1pPr>
          </a:lstStyle>
          <a:p>
            <a:fld id="{AF16EE72-977B-4D62-9F82-79BF859E5EB8}" type="datetime1">
              <a:rPr lang="it-IT" altLang="it-IT" smtClean="0"/>
              <a:t>10/03/2019</a:t>
            </a:fld>
            <a:endParaRPr lang="en-GB" altLang="it-IT"/>
          </a:p>
        </p:txBody>
      </p:sp>
      <p:sp>
        <p:nvSpPr>
          <p:cNvPr id="5" name="Segnaposto numero diapositiva 4"/>
          <p:cNvSpPr>
            <a:spLocks noGrp="1"/>
          </p:cNvSpPr>
          <p:nvPr>
            <p:ph type="sldNum" idx="11"/>
          </p:nvPr>
        </p:nvSpPr>
        <p:spPr/>
        <p:txBody>
          <a:bodyPr/>
          <a:lstStyle>
            <a:lvl1pPr>
              <a:defRPr/>
            </a:lvl1pPr>
          </a:lstStyle>
          <a:p>
            <a:fld id="{87DA037C-6BFF-4C40-9FC0-B19A3C206A93}" type="slidenum">
              <a:rPr lang="en-GB" altLang="it-IT"/>
              <a:pPr/>
              <a:t>‹N›</a:t>
            </a:fld>
            <a:endParaRPr lang="en-GB" altLang="it-IT"/>
          </a:p>
        </p:txBody>
      </p:sp>
    </p:spTree>
    <p:extLst>
      <p:ext uri="{BB962C8B-B14F-4D97-AF65-F5344CB8AC3E}">
        <p14:creationId xmlns:p14="http://schemas.microsoft.com/office/powerpoint/2010/main" val="1330143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AAEBF8D9-AECA-4041-BBFB-1C1BE1F15145}" type="datetime1">
              <a:rPr lang="it-IT" altLang="it-IT" smtClean="0"/>
              <a:t>10/03/2019</a:t>
            </a:fld>
            <a:endParaRPr lang="en-GB" altLang="it-IT"/>
          </a:p>
        </p:txBody>
      </p:sp>
      <p:sp>
        <p:nvSpPr>
          <p:cNvPr id="5" name="Segnaposto numero diapositiva 4"/>
          <p:cNvSpPr>
            <a:spLocks noGrp="1"/>
          </p:cNvSpPr>
          <p:nvPr>
            <p:ph type="sldNum" idx="11"/>
          </p:nvPr>
        </p:nvSpPr>
        <p:spPr/>
        <p:txBody>
          <a:bodyPr/>
          <a:lstStyle>
            <a:lvl1pPr>
              <a:defRPr/>
            </a:lvl1pPr>
          </a:lstStyle>
          <a:p>
            <a:fld id="{09590AB1-C46F-42E0-AF95-E96CEF26653A}" type="slidenum">
              <a:rPr lang="en-GB" altLang="it-IT"/>
              <a:pPr/>
              <a:t>‹N›</a:t>
            </a:fld>
            <a:endParaRPr lang="en-GB" altLang="it-IT"/>
          </a:p>
        </p:txBody>
      </p:sp>
    </p:spTree>
    <p:extLst>
      <p:ext uri="{BB962C8B-B14F-4D97-AF65-F5344CB8AC3E}">
        <p14:creationId xmlns:p14="http://schemas.microsoft.com/office/powerpoint/2010/main" val="3636320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idx="10"/>
          </p:nvPr>
        </p:nvSpPr>
        <p:spPr/>
        <p:txBody>
          <a:bodyPr/>
          <a:lstStyle>
            <a:lvl1pPr>
              <a:defRPr/>
            </a:lvl1pPr>
          </a:lstStyle>
          <a:p>
            <a:fld id="{AA6165E1-7307-403B-850F-0A2A22ACA56F}" type="datetime1">
              <a:rPr lang="it-IT" altLang="it-IT" smtClean="0"/>
              <a:t>10/03/2019</a:t>
            </a:fld>
            <a:endParaRPr lang="en-GB" altLang="it-IT"/>
          </a:p>
        </p:txBody>
      </p:sp>
      <p:sp>
        <p:nvSpPr>
          <p:cNvPr id="5" name="Segnaposto numero diapositiva 4"/>
          <p:cNvSpPr>
            <a:spLocks noGrp="1"/>
          </p:cNvSpPr>
          <p:nvPr>
            <p:ph type="sldNum" idx="11"/>
          </p:nvPr>
        </p:nvSpPr>
        <p:spPr/>
        <p:txBody>
          <a:bodyPr/>
          <a:lstStyle>
            <a:lvl1pPr>
              <a:defRPr/>
            </a:lvl1pPr>
          </a:lstStyle>
          <a:p>
            <a:fld id="{4FF676D6-B90F-4083-B1A5-550DF749D6A9}" type="slidenum">
              <a:rPr lang="en-GB" altLang="it-IT"/>
              <a:pPr/>
              <a:t>‹N›</a:t>
            </a:fld>
            <a:endParaRPr lang="en-GB" altLang="it-IT"/>
          </a:p>
        </p:txBody>
      </p:sp>
    </p:spTree>
    <p:extLst>
      <p:ext uri="{BB962C8B-B14F-4D97-AF65-F5344CB8AC3E}">
        <p14:creationId xmlns:p14="http://schemas.microsoft.com/office/powerpoint/2010/main" val="2813322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idx="10"/>
          </p:nvPr>
        </p:nvSpPr>
        <p:spPr/>
        <p:txBody>
          <a:bodyPr/>
          <a:lstStyle>
            <a:lvl1pPr>
              <a:defRPr/>
            </a:lvl1pPr>
          </a:lstStyle>
          <a:p>
            <a:fld id="{AD88BBED-1672-4B49-882C-C8955EF31434}" type="datetime1">
              <a:rPr lang="it-IT" altLang="it-IT" smtClean="0"/>
              <a:t>10/03/2019</a:t>
            </a:fld>
            <a:endParaRPr lang="en-GB" altLang="it-IT"/>
          </a:p>
        </p:txBody>
      </p:sp>
      <p:sp>
        <p:nvSpPr>
          <p:cNvPr id="6" name="Segnaposto numero diapositiva 5"/>
          <p:cNvSpPr>
            <a:spLocks noGrp="1"/>
          </p:cNvSpPr>
          <p:nvPr>
            <p:ph type="sldNum" idx="11"/>
          </p:nvPr>
        </p:nvSpPr>
        <p:spPr/>
        <p:txBody>
          <a:bodyPr/>
          <a:lstStyle>
            <a:lvl1pPr>
              <a:defRPr/>
            </a:lvl1pPr>
          </a:lstStyle>
          <a:p>
            <a:fld id="{5F78F907-BDFC-4BD0-BF70-C590F1F75425}" type="slidenum">
              <a:rPr lang="en-GB" altLang="it-IT"/>
              <a:pPr/>
              <a:t>‹N›</a:t>
            </a:fld>
            <a:endParaRPr lang="en-GB" altLang="it-IT"/>
          </a:p>
        </p:txBody>
      </p:sp>
    </p:spTree>
    <p:extLst>
      <p:ext uri="{BB962C8B-B14F-4D97-AF65-F5344CB8AC3E}">
        <p14:creationId xmlns:p14="http://schemas.microsoft.com/office/powerpoint/2010/main" val="2155412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idx="10"/>
          </p:nvPr>
        </p:nvSpPr>
        <p:spPr/>
        <p:txBody>
          <a:bodyPr/>
          <a:lstStyle>
            <a:lvl1pPr>
              <a:defRPr/>
            </a:lvl1pPr>
          </a:lstStyle>
          <a:p>
            <a:fld id="{12EB3032-0554-4D0A-AFCE-FCE42F9CD23D}" type="datetime1">
              <a:rPr lang="it-IT" altLang="it-IT" smtClean="0"/>
              <a:t>10/03/2019</a:t>
            </a:fld>
            <a:endParaRPr lang="en-GB" altLang="it-IT"/>
          </a:p>
        </p:txBody>
      </p:sp>
      <p:sp>
        <p:nvSpPr>
          <p:cNvPr id="8" name="Segnaposto numero diapositiva 7"/>
          <p:cNvSpPr>
            <a:spLocks noGrp="1"/>
          </p:cNvSpPr>
          <p:nvPr>
            <p:ph type="sldNum" idx="11"/>
          </p:nvPr>
        </p:nvSpPr>
        <p:spPr/>
        <p:txBody>
          <a:bodyPr/>
          <a:lstStyle>
            <a:lvl1pPr>
              <a:defRPr/>
            </a:lvl1pPr>
          </a:lstStyle>
          <a:p>
            <a:fld id="{BF5EBF50-A0B5-49F3-9502-9B019CE7DC2D}" type="slidenum">
              <a:rPr lang="en-GB" altLang="it-IT"/>
              <a:pPr/>
              <a:t>‹N›</a:t>
            </a:fld>
            <a:endParaRPr lang="en-GB" altLang="it-IT"/>
          </a:p>
        </p:txBody>
      </p:sp>
    </p:spTree>
    <p:extLst>
      <p:ext uri="{BB962C8B-B14F-4D97-AF65-F5344CB8AC3E}">
        <p14:creationId xmlns:p14="http://schemas.microsoft.com/office/powerpoint/2010/main" val="3468408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idx="10"/>
          </p:nvPr>
        </p:nvSpPr>
        <p:spPr/>
        <p:txBody>
          <a:bodyPr/>
          <a:lstStyle>
            <a:lvl1pPr>
              <a:defRPr/>
            </a:lvl1pPr>
          </a:lstStyle>
          <a:p>
            <a:fld id="{77D03F88-BE20-4149-94C5-A98DA5A6667C}" type="datetime1">
              <a:rPr lang="it-IT" altLang="it-IT" smtClean="0"/>
              <a:t>10/03/2019</a:t>
            </a:fld>
            <a:endParaRPr lang="en-GB" altLang="it-IT"/>
          </a:p>
        </p:txBody>
      </p:sp>
      <p:sp>
        <p:nvSpPr>
          <p:cNvPr id="4" name="Segnaposto numero diapositiva 3"/>
          <p:cNvSpPr>
            <a:spLocks noGrp="1"/>
          </p:cNvSpPr>
          <p:nvPr>
            <p:ph type="sldNum" idx="11"/>
          </p:nvPr>
        </p:nvSpPr>
        <p:spPr/>
        <p:txBody>
          <a:bodyPr/>
          <a:lstStyle>
            <a:lvl1pPr>
              <a:defRPr/>
            </a:lvl1pPr>
          </a:lstStyle>
          <a:p>
            <a:fld id="{981E985C-E217-4543-B88D-0C95A3321DC4}" type="slidenum">
              <a:rPr lang="en-GB" altLang="it-IT"/>
              <a:pPr/>
              <a:t>‹N›</a:t>
            </a:fld>
            <a:endParaRPr lang="en-GB" altLang="it-IT"/>
          </a:p>
        </p:txBody>
      </p:sp>
    </p:spTree>
    <p:extLst>
      <p:ext uri="{BB962C8B-B14F-4D97-AF65-F5344CB8AC3E}">
        <p14:creationId xmlns:p14="http://schemas.microsoft.com/office/powerpoint/2010/main" val="4160829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idx="10"/>
          </p:nvPr>
        </p:nvSpPr>
        <p:spPr/>
        <p:txBody>
          <a:bodyPr/>
          <a:lstStyle>
            <a:lvl1pPr>
              <a:defRPr/>
            </a:lvl1pPr>
          </a:lstStyle>
          <a:p>
            <a:fld id="{8AFE0789-5B03-4187-AEAF-F2C3C7AB0958}" type="datetime1">
              <a:rPr lang="it-IT" altLang="it-IT" smtClean="0"/>
              <a:t>10/03/2019</a:t>
            </a:fld>
            <a:endParaRPr lang="en-GB" altLang="it-IT"/>
          </a:p>
        </p:txBody>
      </p:sp>
      <p:sp>
        <p:nvSpPr>
          <p:cNvPr id="3" name="Segnaposto numero diapositiva 2"/>
          <p:cNvSpPr>
            <a:spLocks noGrp="1"/>
          </p:cNvSpPr>
          <p:nvPr>
            <p:ph type="sldNum" idx="11"/>
          </p:nvPr>
        </p:nvSpPr>
        <p:spPr/>
        <p:txBody>
          <a:bodyPr/>
          <a:lstStyle>
            <a:lvl1pPr>
              <a:defRPr/>
            </a:lvl1pPr>
          </a:lstStyle>
          <a:p>
            <a:fld id="{0C563DBF-ED9F-4E94-88E9-803C3CF4C4F7}" type="slidenum">
              <a:rPr lang="en-GB" altLang="it-IT"/>
              <a:pPr/>
              <a:t>‹N›</a:t>
            </a:fld>
            <a:endParaRPr lang="en-GB" altLang="it-IT"/>
          </a:p>
        </p:txBody>
      </p:sp>
    </p:spTree>
    <p:extLst>
      <p:ext uri="{BB962C8B-B14F-4D97-AF65-F5344CB8AC3E}">
        <p14:creationId xmlns:p14="http://schemas.microsoft.com/office/powerpoint/2010/main" val="33126548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idx="10"/>
          </p:nvPr>
        </p:nvSpPr>
        <p:spPr/>
        <p:txBody>
          <a:bodyPr/>
          <a:lstStyle>
            <a:lvl1pPr>
              <a:defRPr/>
            </a:lvl1pPr>
          </a:lstStyle>
          <a:p>
            <a:fld id="{2334D0BD-0A26-4175-8BD7-D7421B9C22E2}" type="datetime1">
              <a:rPr lang="it-IT" altLang="it-IT" smtClean="0"/>
              <a:t>10/03/2019</a:t>
            </a:fld>
            <a:endParaRPr lang="en-GB" altLang="it-IT"/>
          </a:p>
        </p:txBody>
      </p:sp>
      <p:sp>
        <p:nvSpPr>
          <p:cNvPr id="6" name="Segnaposto numero diapositiva 5"/>
          <p:cNvSpPr>
            <a:spLocks noGrp="1"/>
          </p:cNvSpPr>
          <p:nvPr>
            <p:ph type="sldNum" idx="11"/>
          </p:nvPr>
        </p:nvSpPr>
        <p:spPr/>
        <p:txBody>
          <a:bodyPr/>
          <a:lstStyle>
            <a:lvl1pPr>
              <a:defRPr/>
            </a:lvl1pPr>
          </a:lstStyle>
          <a:p>
            <a:fld id="{4A7C0AA6-C68E-4953-9669-006B560D9A72}" type="slidenum">
              <a:rPr lang="en-GB" altLang="it-IT"/>
              <a:pPr/>
              <a:t>‹N›</a:t>
            </a:fld>
            <a:endParaRPr lang="en-GB" altLang="it-IT"/>
          </a:p>
        </p:txBody>
      </p:sp>
    </p:spTree>
    <p:extLst>
      <p:ext uri="{BB962C8B-B14F-4D97-AF65-F5344CB8AC3E}">
        <p14:creationId xmlns:p14="http://schemas.microsoft.com/office/powerpoint/2010/main" val="1623301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4" name="Date Placeholder 3"/>
          <p:cNvSpPr>
            <a:spLocks noGrp="1"/>
          </p:cNvSpPr>
          <p:nvPr>
            <p:ph type="dt" sz="half" idx="10"/>
          </p:nvPr>
        </p:nvSpPr>
        <p:spPr/>
        <p:txBody>
          <a:bodyPr/>
          <a:lstStyle/>
          <a:p>
            <a:fld id="{D3836F2B-F454-47D0-8F44-1BB24BE5477C}" type="datetime1">
              <a:rPr lang="it-IT" smtClean="0"/>
              <a:t>10/03/2019</a:t>
            </a:fld>
            <a:endParaRPr lang="it-IT"/>
          </a:p>
        </p:txBody>
      </p:sp>
      <p:sp>
        <p:nvSpPr>
          <p:cNvPr id="5" name="Footer Placeholder 4"/>
          <p:cNvSpPr>
            <a:spLocks noGrp="1"/>
          </p:cNvSpPr>
          <p:nvPr>
            <p:ph type="ftr" sz="quarter" idx="11"/>
          </p:nvPr>
        </p:nvSpPr>
        <p:spPr/>
        <p:txBody>
          <a:bodyPr/>
          <a:lstStyle/>
          <a:p>
            <a:r>
              <a:rPr lang="it-IT" smtClean="0"/>
              <a:t>Psicologia aa 2018 2019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
        <p:nvSpPr>
          <p:cNvPr id="8" name="Content Placeholder 7"/>
          <p:cNvSpPr>
            <a:spLocks noGrp="1"/>
          </p:cNvSpPr>
          <p:nvPr>
            <p:ph sz="quarter" idx="13"/>
          </p:nvPr>
        </p:nvSpPr>
        <p:spPr>
          <a:xfrm>
            <a:off x="609600" y="1600200"/>
            <a:ext cx="79248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idx="10"/>
          </p:nvPr>
        </p:nvSpPr>
        <p:spPr/>
        <p:txBody>
          <a:bodyPr/>
          <a:lstStyle>
            <a:lvl1pPr>
              <a:defRPr/>
            </a:lvl1pPr>
          </a:lstStyle>
          <a:p>
            <a:fld id="{53A60074-F661-4022-B6BC-B4E03E61C363}" type="datetime1">
              <a:rPr lang="it-IT" altLang="it-IT" smtClean="0"/>
              <a:t>10/03/2019</a:t>
            </a:fld>
            <a:endParaRPr lang="en-GB" altLang="it-IT"/>
          </a:p>
        </p:txBody>
      </p:sp>
      <p:sp>
        <p:nvSpPr>
          <p:cNvPr id="6" name="Segnaposto numero diapositiva 5"/>
          <p:cNvSpPr>
            <a:spLocks noGrp="1"/>
          </p:cNvSpPr>
          <p:nvPr>
            <p:ph type="sldNum" idx="11"/>
          </p:nvPr>
        </p:nvSpPr>
        <p:spPr/>
        <p:txBody>
          <a:bodyPr/>
          <a:lstStyle>
            <a:lvl1pPr>
              <a:defRPr/>
            </a:lvl1pPr>
          </a:lstStyle>
          <a:p>
            <a:fld id="{FD325EB4-FDFC-4A93-A62E-2DB44505E512}" type="slidenum">
              <a:rPr lang="en-GB" altLang="it-IT"/>
              <a:pPr/>
              <a:t>‹N›</a:t>
            </a:fld>
            <a:endParaRPr lang="en-GB" altLang="it-IT"/>
          </a:p>
        </p:txBody>
      </p:sp>
    </p:spTree>
    <p:extLst>
      <p:ext uri="{BB962C8B-B14F-4D97-AF65-F5344CB8AC3E}">
        <p14:creationId xmlns:p14="http://schemas.microsoft.com/office/powerpoint/2010/main" val="1850865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DF96FC5D-22BA-47B6-A987-60E4AC603CF3}" type="datetime1">
              <a:rPr lang="it-IT" altLang="it-IT" smtClean="0"/>
              <a:t>10/03/2019</a:t>
            </a:fld>
            <a:endParaRPr lang="en-GB" altLang="it-IT"/>
          </a:p>
        </p:txBody>
      </p:sp>
      <p:sp>
        <p:nvSpPr>
          <p:cNvPr id="5" name="Segnaposto numero diapositiva 4"/>
          <p:cNvSpPr>
            <a:spLocks noGrp="1"/>
          </p:cNvSpPr>
          <p:nvPr>
            <p:ph type="sldNum" idx="11"/>
          </p:nvPr>
        </p:nvSpPr>
        <p:spPr/>
        <p:txBody>
          <a:bodyPr/>
          <a:lstStyle>
            <a:lvl1pPr>
              <a:defRPr/>
            </a:lvl1pPr>
          </a:lstStyle>
          <a:p>
            <a:fld id="{F53E4BE0-FA8E-4192-8B9D-67F2E0119FC4}" type="slidenum">
              <a:rPr lang="en-GB" altLang="it-IT"/>
              <a:pPr/>
              <a:t>‹N›</a:t>
            </a:fld>
            <a:endParaRPr lang="en-GB" altLang="it-IT"/>
          </a:p>
        </p:txBody>
      </p:sp>
    </p:spTree>
    <p:extLst>
      <p:ext uri="{BB962C8B-B14F-4D97-AF65-F5344CB8AC3E}">
        <p14:creationId xmlns:p14="http://schemas.microsoft.com/office/powerpoint/2010/main" val="400571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7813" y="122238"/>
            <a:ext cx="2055812" cy="600075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122238"/>
            <a:ext cx="6018213" cy="600075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idx="10"/>
          </p:nvPr>
        </p:nvSpPr>
        <p:spPr/>
        <p:txBody>
          <a:bodyPr/>
          <a:lstStyle>
            <a:lvl1pPr>
              <a:defRPr/>
            </a:lvl1pPr>
          </a:lstStyle>
          <a:p>
            <a:fld id="{34C449A5-2FDB-4E19-B71E-9B7F9A51BFFC}" type="datetime1">
              <a:rPr lang="it-IT" altLang="it-IT" smtClean="0"/>
              <a:t>10/03/2019</a:t>
            </a:fld>
            <a:endParaRPr lang="en-GB" altLang="it-IT"/>
          </a:p>
        </p:txBody>
      </p:sp>
      <p:sp>
        <p:nvSpPr>
          <p:cNvPr id="5" name="Segnaposto numero diapositiva 4"/>
          <p:cNvSpPr>
            <a:spLocks noGrp="1"/>
          </p:cNvSpPr>
          <p:nvPr>
            <p:ph type="sldNum" idx="11"/>
          </p:nvPr>
        </p:nvSpPr>
        <p:spPr/>
        <p:txBody>
          <a:bodyPr/>
          <a:lstStyle>
            <a:lvl1pPr>
              <a:defRPr/>
            </a:lvl1pPr>
          </a:lstStyle>
          <a:p>
            <a:fld id="{46EB8DE1-4CE1-4193-B3DF-140A34EC0988}" type="slidenum">
              <a:rPr lang="en-GB" altLang="it-IT"/>
              <a:pPr/>
              <a:t>‹N›</a:t>
            </a:fld>
            <a:endParaRPr lang="en-GB" altLang="it-IT"/>
          </a:p>
        </p:txBody>
      </p:sp>
    </p:spTree>
    <p:extLst>
      <p:ext uri="{BB962C8B-B14F-4D97-AF65-F5344CB8AC3E}">
        <p14:creationId xmlns:p14="http://schemas.microsoft.com/office/powerpoint/2010/main" val="61346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7A72719-057C-410E-A4F7-ACBE9BC6D722}" type="datetime1">
              <a:rPr lang="it-IT" smtClean="0"/>
              <a:t>10/03/2019</a:t>
            </a:fld>
            <a:endParaRPr lang="it-IT"/>
          </a:p>
        </p:txBody>
      </p:sp>
      <p:sp>
        <p:nvSpPr>
          <p:cNvPr id="5" name="Footer Placeholder 4"/>
          <p:cNvSpPr>
            <a:spLocks noGrp="1"/>
          </p:cNvSpPr>
          <p:nvPr>
            <p:ph type="ftr" sz="quarter" idx="11"/>
          </p:nvPr>
        </p:nvSpPr>
        <p:spPr/>
        <p:txBody>
          <a:bodyPr/>
          <a:lstStyle/>
          <a:p>
            <a:r>
              <a:rPr lang="it-IT" smtClean="0"/>
              <a:t>Psicologia aa 2018 2019 Facteo Torino Gallizia</a:t>
            </a:r>
            <a:endParaRPr lang="it-IT"/>
          </a:p>
        </p:txBody>
      </p:sp>
      <p:sp>
        <p:nvSpPr>
          <p:cNvPr id="6" name="Slide Number Placeholder 5"/>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5" name="Date Placeholder 4"/>
          <p:cNvSpPr>
            <a:spLocks noGrp="1"/>
          </p:cNvSpPr>
          <p:nvPr>
            <p:ph type="dt" sz="half" idx="10"/>
          </p:nvPr>
        </p:nvSpPr>
        <p:spPr/>
        <p:txBody>
          <a:bodyPr/>
          <a:lstStyle/>
          <a:p>
            <a:fld id="{0D039B57-0D5A-479B-A920-F7D0D6BF4FCA}" type="datetime1">
              <a:rPr lang="it-IT" smtClean="0"/>
              <a:t>10/03/2019</a:t>
            </a:fld>
            <a:endParaRPr lang="it-IT"/>
          </a:p>
        </p:txBody>
      </p:sp>
      <p:sp>
        <p:nvSpPr>
          <p:cNvPr id="6" name="Footer Placeholder 5"/>
          <p:cNvSpPr>
            <a:spLocks noGrp="1"/>
          </p:cNvSpPr>
          <p:nvPr>
            <p:ph type="ftr" sz="quarter" idx="11"/>
          </p:nvPr>
        </p:nvSpPr>
        <p:spPr/>
        <p:txBody>
          <a:bodyPr/>
          <a:lstStyle/>
          <a:p>
            <a:r>
              <a:rPr lang="it-IT" smtClean="0"/>
              <a:t>Psicologia aa 2018 2019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7" name="Date Placeholder 6"/>
          <p:cNvSpPr>
            <a:spLocks noGrp="1"/>
          </p:cNvSpPr>
          <p:nvPr>
            <p:ph type="dt" sz="half" idx="10"/>
          </p:nvPr>
        </p:nvSpPr>
        <p:spPr/>
        <p:txBody>
          <a:bodyPr/>
          <a:lstStyle/>
          <a:p>
            <a:fld id="{D4F9F6B9-44AA-4926-8177-60E6D51C4E32}" type="datetime1">
              <a:rPr lang="it-IT" smtClean="0"/>
              <a:t>10/03/2019</a:t>
            </a:fld>
            <a:endParaRPr lang="it-IT"/>
          </a:p>
        </p:txBody>
      </p:sp>
      <p:sp>
        <p:nvSpPr>
          <p:cNvPr id="8" name="Footer Placeholder 7"/>
          <p:cNvSpPr>
            <a:spLocks noGrp="1"/>
          </p:cNvSpPr>
          <p:nvPr>
            <p:ph type="ftr" sz="quarter" idx="11"/>
          </p:nvPr>
        </p:nvSpPr>
        <p:spPr/>
        <p:txBody>
          <a:bodyPr/>
          <a:lstStyle/>
          <a:p>
            <a:r>
              <a:rPr lang="it-IT" smtClean="0"/>
              <a:t>Psicologia aa 2018 2019 Facteo Torino Gallizia</a:t>
            </a:r>
            <a:endParaRPr lang="it-IT"/>
          </a:p>
        </p:txBody>
      </p:sp>
      <p:sp>
        <p:nvSpPr>
          <p:cNvPr id="9" name="Slide Number Placeholder 8"/>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5E42E274-FC01-4D9A-90ED-9283F45B1BBB}" type="datetime1">
              <a:rPr lang="it-IT" smtClean="0"/>
              <a:t>10/03/2019</a:t>
            </a:fld>
            <a:endParaRPr lang="it-IT"/>
          </a:p>
        </p:txBody>
      </p:sp>
      <p:sp>
        <p:nvSpPr>
          <p:cNvPr id="4" name="Footer Placeholder 3"/>
          <p:cNvSpPr>
            <a:spLocks noGrp="1"/>
          </p:cNvSpPr>
          <p:nvPr>
            <p:ph type="ftr" sz="quarter" idx="11"/>
          </p:nvPr>
        </p:nvSpPr>
        <p:spPr/>
        <p:txBody>
          <a:bodyPr/>
          <a:lstStyle/>
          <a:p>
            <a:r>
              <a:rPr lang="it-IT" smtClean="0"/>
              <a:t>Psicologia aa 2018 2019 Facteo Torino Gallizia</a:t>
            </a:r>
            <a:endParaRPr lang="it-IT"/>
          </a:p>
        </p:txBody>
      </p:sp>
      <p:sp>
        <p:nvSpPr>
          <p:cNvPr id="5" name="Slide Number Placeholder 4"/>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02BC4D-DA90-4FD1-A963-E508F53B7D25}" type="datetime1">
              <a:rPr lang="it-IT" smtClean="0"/>
              <a:t>10/03/2019</a:t>
            </a:fld>
            <a:endParaRPr lang="it-IT"/>
          </a:p>
        </p:txBody>
      </p:sp>
      <p:sp>
        <p:nvSpPr>
          <p:cNvPr id="3" name="Footer Placeholder 2"/>
          <p:cNvSpPr>
            <a:spLocks noGrp="1"/>
          </p:cNvSpPr>
          <p:nvPr>
            <p:ph type="ftr" sz="quarter" idx="11"/>
          </p:nvPr>
        </p:nvSpPr>
        <p:spPr/>
        <p:txBody>
          <a:bodyPr/>
          <a:lstStyle/>
          <a:p>
            <a:r>
              <a:rPr lang="it-IT" smtClean="0"/>
              <a:t>Psicologia aa 2018 2019 Facteo Torino Gallizia</a:t>
            </a:r>
            <a:endParaRPr lang="it-IT"/>
          </a:p>
        </p:txBody>
      </p:sp>
      <p:sp>
        <p:nvSpPr>
          <p:cNvPr id="4" name="Slide Number Placeholder 3"/>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450DF3E-5CD5-4DD7-8BDB-E03ECB29052C}" type="datetime1">
              <a:rPr lang="it-IT" smtClean="0"/>
              <a:t>10/03/2019</a:t>
            </a:fld>
            <a:endParaRPr lang="it-IT"/>
          </a:p>
        </p:txBody>
      </p:sp>
      <p:sp>
        <p:nvSpPr>
          <p:cNvPr id="6" name="Footer Placeholder 5"/>
          <p:cNvSpPr>
            <a:spLocks noGrp="1"/>
          </p:cNvSpPr>
          <p:nvPr>
            <p:ph type="ftr" sz="quarter" idx="11"/>
          </p:nvPr>
        </p:nvSpPr>
        <p:spPr/>
        <p:txBody>
          <a:bodyPr/>
          <a:lstStyle/>
          <a:p>
            <a:r>
              <a:rPr lang="it-IT" smtClean="0"/>
              <a:t>Psicologia aa 2018 2019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EBA8D0F7-1A0D-4B7A-88D9-F0A176233B11}" type="datetime1">
              <a:rPr lang="it-IT" smtClean="0"/>
              <a:t>10/03/2019</a:t>
            </a:fld>
            <a:endParaRPr lang="it-IT"/>
          </a:p>
        </p:txBody>
      </p:sp>
      <p:sp>
        <p:nvSpPr>
          <p:cNvPr id="6" name="Footer Placeholder 5"/>
          <p:cNvSpPr>
            <a:spLocks noGrp="1"/>
          </p:cNvSpPr>
          <p:nvPr>
            <p:ph type="ftr" sz="quarter" idx="11"/>
          </p:nvPr>
        </p:nvSpPr>
        <p:spPr/>
        <p:txBody>
          <a:bodyPr/>
          <a:lstStyle/>
          <a:p>
            <a:r>
              <a:rPr lang="it-IT" smtClean="0"/>
              <a:t>Psicologia aa 2018 2019 Facteo Torino Gallizia</a:t>
            </a:r>
            <a:endParaRPr lang="it-IT"/>
          </a:p>
        </p:txBody>
      </p:sp>
      <p:sp>
        <p:nvSpPr>
          <p:cNvPr id="7" name="Slide Number Placeholder 6"/>
          <p:cNvSpPr>
            <a:spLocks noGrp="1"/>
          </p:cNvSpPr>
          <p:nvPr>
            <p:ph type="sldNum" sz="quarter" idx="12"/>
          </p:nvPr>
        </p:nvSpPr>
        <p:spPr/>
        <p:txBody>
          <a:bodyPr/>
          <a:lstStyle/>
          <a:p>
            <a:fld id="{9BB3361B-E81D-4B1D-84B0-73D282A78C84}"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0A4198CF-2C9B-43BB-B99C-D24BEA8E4A82}" type="datetime1">
              <a:rPr lang="it-IT" smtClean="0"/>
              <a:t>10/03/2019</a:t>
            </a:fld>
            <a:endParaRPr lang="it-IT"/>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r>
              <a:rPr lang="it-IT" smtClean="0"/>
              <a:t>Psicologia aa 2018 2019 Facteo Torino Gallizia</a:t>
            </a:r>
            <a:endParaRPr lang="it-IT"/>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BB3361B-E81D-4B1D-84B0-73D282A78C84}" type="slidenum">
              <a:rPr lang="it-IT" smtClean="0"/>
              <a:t>‹N›</a:t>
            </a:fld>
            <a:endParaRPr lang="it-I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39"/>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2238"/>
            <a:ext cx="8226425" cy="1446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it-IT" smtClean="0"/>
              <a:t>Cliccate per modificare il formato del testo del titolo</a:t>
            </a:r>
          </a:p>
        </p:txBody>
      </p:sp>
      <p:sp>
        <p:nvSpPr>
          <p:cNvPr id="1026" name="Rectangle 2"/>
          <p:cNvSpPr>
            <a:spLocks noGrp="1" noChangeArrowheads="1"/>
          </p:cNvSpPr>
          <p:nvPr>
            <p:ph type="body" idx="1"/>
          </p:nvPr>
        </p:nvSpPr>
        <p:spPr bwMode="auto">
          <a:xfrm>
            <a:off x="457200" y="1600200"/>
            <a:ext cx="8226425"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it-IT" smtClean="0"/>
              <a:t>Cliccate per modificare il formato del testo della struttura</a:t>
            </a:r>
          </a:p>
          <a:p>
            <a:pPr lvl="1"/>
            <a:r>
              <a:rPr lang="en-GB" altLang="it-IT" smtClean="0"/>
              <a:t>Secondo livello struttura</a:t>
            </a:r>
          </a:p>
          <a:p>
            <a:pPr lvl="2"/>
            <a:r>
              <a:rPr lang="en-GB" altLang="it-IT" smtClean="0"/>
              <a:t>Terzo livello struttura</a:t>
            </a:r>
          </a:p>
          <a:p>
            <a:pPr lvl="3"/>
            <a:r>
              <a:rPr lang="en-GB" altLang="it-IT" smtClean="0"/>
              <a:t>Quarto livello struttura</a:t>
            </a:r>
          </a:p>
          <a:p>
            <a:pPr lvl="4"/>
            <a:r>
              <a:rPr lang="en-GB" altLang="it-IT" smtClean="0"/>
              <a:t>Quinto livello struttura</a:t>
            </a:r>
          </a:p>
          <a:p>
            <a:pPr lvl="4"/>
            <a:r>
              <a:rPr lang="en-GB" altLang="it-IT" smtClean="0"/>
              <a:t>Sesto livello struttura</a:t>
            </a:r>
          </a:p>
          <a:p>
            <a:pPr lvl="4"/>
            <a:r>
              <a:rPr lang="en-GB" altLang="it-IT" smtClean="0"/>
              <a:t>Settimo livello struttura</a:t>
            </a:r>
          </a:p>
          <a:p>
            <a:pPr lvl="4"/>
            <a:r>
              <a:rPr lang="en-GB" altLang="it-IT" smtClean="0"/>
              <a:t>Ottavo livello struttura</a:t>
            </a:r>
          </a:p>
          <a:p>
            <a:pPr lvl="4"/>
            <a:r>
              <a:rPr lang="en-GB" altLang="it-IT" smtClean="0"/>
              <a:t>Nono livello struttura</a:t>
            </a:r>
          </a:p>
        </p:txBody>
      </p:sp>
      <p:sp>
        <p:nvSpPr>
          <p:cNvPr id="1027" name="Rectangle 3"/>
          <p:cNvSpPr>
            <a:spLocks noGrp="1" noChangeArrowheads="1"/>
          </p:cNvSpPr>
          <p:nvPr>
            <p:ph type="dt"/>
          </p:nvPr>
        </p:nvSpPr>
        <p:spPr bwMode="auto">
          <a:xfrm>
            <a:off x="457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a:lnSpc>
                <a:spcPct val="100000"/>
              </a:lnSpc>
              <a:buClr>
                <a:srgbClr val="898989"/>
              </a:buClr>
              <a:buFont typeface="Calibri"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pPr defTabSz="449263" fontAlgn="base">
              <a:spcBef>
                <a:spcPct val="0"/>
              </a:spcBef>
              <a:spcAft>
                <a:spcPct val="0"/>
              </a:spcAft>
              <a:buSzPct val="100000"/>
            </a:pPr>
            <a:fld id="{A0C6AEC5-130C-4319-8CB3-3687D80EA129}" type="datetime1">
              <a:rPr lang="it-IT" altLang="it-IT" smtClean="0"/>
              <a:t>10/03/2019</a:t>
            </a:fld>
            <a:endParaRPr lang="en-GB" altLang="it-IT"/>
          </a:p>
        </p:txBody>
      </p:sp>
      <p:sp>
        <p:nvSpPr>
          <p:cNvPr id="1028" name="Text Box 4"/>
          <p:cNvSpPr txBox="1">
            <a:spLocks noChangeArrowheads="1"/>
          </p:cNvSpPr>
          <p:nvPr/>
        </p:nvSpPr>
        <p:spPr bwMode="auto">
          <a:xfrm>
            <a:off x="3124200" y="6308725"/>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1029" name="Rectangle 5"/>
          <p:cNvSpPr>
            <a:spLocks noGrp="1" noChangeArrowheads="1"/>
          </p:cNvSpPr>
          <p:nvPr>
            <p:ph type="sldNum"/>
          </p:nvPr>
        </p:nvSpPr>
        <p:spPr bwMode="auto">
          <a:xfrm>
            <a:off x="6553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lvl1pPr algn="r">
              <a:lnSpc>
                <a:spcPct val="100000"/>
              </a:lnSpc>
              <a:buClr>
                <a:srgbClr val="898989"/>
              </a:buClr>
              <a:buFont typeface="Calibri"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pPr defTabSz="449263" fontAlgn="base">
              <a:spcBef>
                <a:spcPct val="0"/>
              </a:spcBef>
              <a:spcAft>
                <a:spcPct val="0"/>
              </a:spcAft>
              <a:buSzPct val="100000"/>
            </a:pPr>
            <a:fld id="{BE516BF0-92DA-44A0-AF4F-6202FAB7BD1A}" type="slidenum">
              <a:rPr lang="en-GB" altLang="it-IT"/>
              <a:pPr defTabSz="449263" fontAlgn="base">
                <a:spcBef>
                  <a:spcPct val="0"/>
                </a:spcBef>
                <a:spcAft>
                  <a:spcPct val="0"/>
                </a:spcAft>
                <a:buSzPct val="100000"/>
              </a:pPr>
              <a:t>‹N›</a:t>
            </a:fld>
            <a:endParaRPr lang="en-GB" altLang="it-IT"/>
          </a:p>
        </p:txBody>
      </p:sp>
    </p:spTree>
    <p:extLst>
      <p:ext uri="{BB962C8B-B14F-4D97-AF65-F5344CB8AC3E}">
        <p14:creationId xmlns:p14="http://schemas.microsoft.com/office/powerpoint/2010/main" val="5005714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mj-lt"/>
          <a:ea typeface="+mj-ea"/>
          <a:cs typeface="+mj-cs"/>
        </a:defRPr>
      </a:lvl1pPr>
      <a:lvl2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2pPr>
      <a:lvl3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3pPr>
      <a:lvl4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4pPr>
      <a:lvl5pPr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5pPr>
      <a:lvl6pPr marL="4572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6pPr>
      <a:lvl7pPr marL="9144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7pPr>
      <a:lvl8pPr marL="13716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8pPr>
      <a:lvl9pPr marL="1828800" algn="ctr" defTabSz="449263" rtl="0" eaLnBrk="0" fontAlgn="base" hangingPunct="0">
        <a:lnSpc>
          <a:spcPct val="102000"/>
        </a:lnSpc>
        <a:spcBef>
          <a:spcPct val="0"/>
        </a:spcBef>
        <a:spcAft>
          <a:spcPct val="0"/>
        </a:spcAft>
        <a:buClr>
          <a:srgbClr val="000000"/>
        </a:buClr>
        <a:buSzPct val="100000"/>
        <a:buFont typeface="Calibri" pitchFamily="34" charset="0"/>
        <a:defRPr sz="4400">
          <a:solidFill>
            <a:srgbClr val="000000"/>
          </a:solidFill>
          <a:latin typeface="Calibri" pitchFamily="34" charset="0"/>
        </a:defRPr>
      </a:lvl9pPr>
    </p:titleStyle>
    <p:bodyStyle>
      <a:lvl1pPr marL="339725" indent="-339725" algn="l" defTabSz="449263" rtl="0" eaLnBrk="0" fontAlgn="base" hangingPunct="0">
        <a:lnSpc>
          <a:spcPct val="102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9775" indent="-282575" algn="l" defTabSz="449263" rtl="0" eaLnBrk="0" fontAlgn="base" hangingPunct="0">
        <a:lnSpc>
          <a:spcPct val="102000"/>
        </a:lnSpc>
        <a:spcBef>
          <a:spcPts val="700"/>
        </a:spcBef>
        <a:spcAft>
          <a:spcPct val="0"/>
        </a:spcAft>
        <a:buClr>
          <a:srgbClr val="000000"/>
        </a:buClr>
        <a:buSzPct val="100000"/>
        <a:buFont typeface="Arial" charset="0"/>
        <a:buChar char="–"/>
        <a:defRPr sz="2800">
          <a:solidFill>
            <a:srgbClr val="000000"/>
          </a:solidFill>
          <a:latin typeface="+mn-lt"/>
        </a:defRPr>
      </a:lvl2pPr>
      <a:lvl3pPr marL="1143000" indent="-228600" algn="l" defTabSz="449263" rtl="0" eaLnBrk="0" fontAlgn="base" hangingPunct="0">
        <a:lnSpc>
          <a:spcPct val="102000"/>
        </a:lnSpc>
        <a:spcBef>
          <a:spcPts val="600"/>
        </a:spcBef>
        <a:spcAft>
          <a:spcPct val="0"/>
        </a:spcAft>
        <a:buClr>
          <a:srgbClr val="000000"/>
        </a:buClr>
        <a:buSzPct val="100000"/>
        <a:buFont typeface="Arial" charset="0"/>
        <a:buChar char="•"/>
        <a:defRPr sz="2400">
          <a:solidFill>
            <a:srgbClr val="000000"/>
          </a:solidFill>
          <a:latin typeface="+mn-lt"/>
        </a:defRPr>
      </a:lvl3pPr>
      <a:lvl4pPr marL="16002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4pPr>
      <a:lvl5pPr marL="20574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5pPr>
      <a:lvl6pPr marL="25146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6pPr>
      <a:lvl7pPr marL="29718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7pPr>
      <a:lvl8pPr marL="34290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8pPr>
      <a:lvl9pPr marL="3886200" indent="-228600" algn="l" defTabSz="449263" rtl="0" eaLnBrk="0" fontAlgn="base" hangingPunct="0">
        <a:lnSpc>
          <a:spcPct val="102000"/>
        </a:lnSpc>
        <a:spcBef>
          <a:spcPts val="500"/>
        </a:spcBef>
        <a:spcAft>
          <a:spcPct val="0"/>
        </a:spcAft>
        <a:buClr>
          <a:srgbClr val="000000"/>
        </a:buClr>
        <a:buSzPct val="100000"/>
        <a:buFont typeface="Arial" charset="0"/>
        <a:buChar char="»"/>
        <a:defRPr sz="2000">
          <a:solidFill>
            <a:srgbClr val="000000"/>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lnSpcReduction="10000"/>
          </a:bodyPr>
          <a:lstStyle/>
          <a:p>
            <a:r>
              <a:rPr lang="it-IT" dirty="0" smtClean="0"/>
              <a:t>Si sente spesso affermare che Freud cominciò il suo lavoro su una teoria preconcetta che egli aveva derivato da osservazioni raccolte. Niente può essere più lontano dalla verità. Nessuna dottrina può essere meno simile a una teoria filosofica dello sviluppo della teoria della psicoanalisi, sempre consistita in una diretta deduzione ricavata da osservazioni verificabili.</a:t>
            </a:r>
          </a:p>
          <a:p>
            <a:r>
              <a:rPr lang="it-IT" dirty="0" smtClean="0"/>
              <a:t>(</a:t>
            </a:r>
            <a:r>
              <a:rPr lang="it-IT" dirty="0" err="1" smtClean="0"/>
              <a:t>E.Jones</a:t>
            </a:r>
            <a:r>
              <a:rPr lang="it-IT" smtClean="0"/>
              <a:t>)</a:t>
            </a:r>
            <a:endParaRPr lang="it-IT" dirty="0"/>
          </a:p>
        </p:txBody>
      </p:sp>
      <p:sp>
        <p:nvSpPr>
          <p:cNvPr id="2" name="Titolo 1"/>
          <p:cNvSpPr>
            <a:spLocks noGrp="1"/>
          </p:cNvSpPr>
          <p:nvPr>
            <p:ph type="ctrTitle"/>
          </p:nvPr>
        </p:nvSpPr>
        <p:spPr/>
        <p:txBody>
          <a:bodyPr/>
          <a:lstStyle/>
          <a:p>
            <a:r>
              <a:rPr lang="it-IT" sz="6600" dirty="0" err="1" smtClean="0"/>
              <a:t>FReud</a:t>
            </a:r>
            <a:endParaRPr lang="it-IT" sz="66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a:t>
            </a:fld>
            <a:endParaRPr lang="it-IT"/>
          </a:p>
        </p:txBody>
      </p:sp>
    </p:spTree>
    <p:extLst>
      <p:ext uri="{BB962C8B-B14F-4D97-AF65-F5344CB8AC3E}">
        <p14:creationId xmlns:p14="http://schemas.microsoft.com/office/powerpoint/2010/main" val="13402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SI FLECTERE NEQUEO SUPEROS ACHERONTA MOVEBO.</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10</a:t>
            </a:fld>
            <a:endParaRPr lang="it-IT"/>
          </a:p>
        </p:txBody>
      </p:sp>
    </p:spTree>
    <p:extLst>
      <p:ext uri="{BB962C8B-B14F-4D97-AF65-F5344CB8AC3E}">
        <p14:creationId xmlns:p14="http://schemas.microsoft.com/office/powerpoint/2010/main" val="2761994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INTERPRETAZIONE DEI SOGNI 1899</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11</a:t>
            </a:fld>
            <a:endParaRPr lang="it-IT"/>
          </a:p>
        </p:txBody>
      </p:sp>
    </p:spTree>
    <p:extLst>
      <p:ext uri="{BB962C8B-B14F-4D97-AF65-F5344CB8AC3E}">
        <p14:creationId xmlns:p14="http://schemas.microsoft.com/office/powerpoint/2010/main" val="1639684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PRIMA TOPICA</a:t>
            </a:r>
            <a:endParaRPr lang="it-IT" dirty="0"/>
          </a:p>
        </p:txBody>
      </p:sp>
      <p:sp>
        <p:nvSpPr>
          <p:cNvPr id="2" name="Titolo 1"/>
          <p:cNvSpPr>
            <a:spLocks noGrp="1"/>
          </p:cNvSpPr>
          <p:nvPr>
            <p:ph type="ctrTitle"/>
          </p:nvPr>
        </p:nvSpPr>
        <p:spPr/>
        <p:txBody>
          <a:bodyPr/>
          <a:lstStyle/>
          <a:p>
            <a:r>
              <a:rPr lang="it-IT" dirty="0" smtClean="0"/>
              <a:t>La STRUTTURA DELLA PSICHE.</a:t>
            </a:r>
            <a:endParaRPr lang="it-IT" dirty="0"/>
          </a:p>
        </p:txBody>
      </p:sp>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12</a:t>
            </a:fld>
            <a:endParaRPr lang="it-IT"/>
          </a:p>
        </p:txBody>
      </p:sp>
    </p:spTree>
    <p:extLst>
      <p:ext uri="{BB962C8B-B14F-4D97-AF65-F5344CB8AC3E}">
        <p14:creationId xmlns:p14="http://schemas.microsoft.com/office/powerpoint/2010/main" val="339094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1593850" y="229552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CONSCIO</a:t>
            </a:r>
            <a:endParaRPr lang="en-GB" altLang="it-IT" sz="4000" b="1" dirty="0">
              <a:solidFill>
                <a:srgbClr val="000000"/>
              </a:solidFill>
              <a:latin typeface="Tahoma" pitchFamily="34" charset="0"/>
            </a:endParaRPr>
          </a:p>
        </p:txBody>
      </p:sp>
      <p:sp>
        <p:nvSpPr>
          <p:cNvPr id="3" name="Text Box 1029"/>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Rectangle 1030"/>
          <p:cNvSpPr>
            <a:spLocks noChangeArrowheads="1"/>
          </p:cNvSpPr>
          <p:nvPr/>
        </p:nvSpPr>
        <p:spPr bwMode="auto">
          <a:xfrm>
            <a:off x="431800" y="360363"/>
            <a:ext cx="779303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5" name="Rectangle 1031"/>
          <p:cNvSpPr>
            <a:spLocks noChangeArrowheads="1"/>
          </p:cNvSpPr>
          <p:nvPr/>
        </p:nvSpPr>
        <p:spPr bwMode="auto">
          <a:xfrm>
            <a:off x="1593850" y="3663950"/>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PRECONSCIO</a:t>
            </a:r>
            <a:endParaRPr lang="en-GB" altLang="it-IT" sz="4000" b="1" dirty="0">
              <a:solidFill>
                <a:srgbClr val="000000"/>
              </a:solidFill>
              <a:latin typeface="Tahoma" pitchFamily="34" charset="0"/>
            </a:endParaRPr>
          </a:p>
        </p:txBody>
      </p:sp>
      <p:sp>
        <p:nvSpPr>
          <p:cNvPr id="6" name="Oval 1032"/>
          <p:cNvSpPr>
            <a:spLocks noChangeArrowheads="1"/>
          </p:cNvSpPr>
          <p:nvPr/>
        </p:nvSpPr>
        <p:spPr bwMode="auto">
          <a:xfrm>
            <a:off x="2339975" y="3284538"/>
            <a:ext cx="4176713" cy="15843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 name="Oval 1033"/>
          <p:cNvSpPr>
            <a:spLocks noChangeArrowheads="1"/>
          </p:cNvSpPr>
          <p:nvPr/>
        </p:nvSpPr>
        <p:spPr bwMode="auto">
          <a:xfrm>
            <a:off x="2339975" y="2060575"/>
            <a:ext cx="4176713" cy="1223963"/>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 name="Oval 1034"/>
          <p:cNvSpPr>
            <a:spLocks noChangeArrowheads="1"/>
          </p:cNvSpPr>
          <p:nvPr/>
        </p:nvSpPr>
        <p:spPr bwMode="auto">
          <a:xfrm>
            <a:off x="2266950" y="4868863"/>
            <a:ext cx="4176713" cy="15843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 name="Rectangle 1035"/>
          <p:cNvSpPr>
            <a:spLocks noChangeArrowheads="1"/>
          </p:cNvSpPr>
          <p:nvPr/>
        </p:nvSpPr>
        <p:spPr bwMode="auto">
          <a:xfrm>
            <a:off x="1476375" y="5319713"/>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INCONSCIO</a:t>
            </a:r>
            <a:endParaRPr lang="en-GB" altLang="it-IT" sz="4000" b="1">
              <a:solidFill>
                <a:srgbClr val="000000"/>
              </a:solidFill>
              <a:latin typeface="Tahoma" pitchFamily="34" charset="0"/>
            </a:endParaRPr>
          </a:p>
        </p:txBody>
      </p:sp>
      <p:sp>
        <p:nvSpPr>
          <p:cNvPr id="10" name="Rectangle 1036"/>
          <p:cNvSpPr>
            <a:spLocks noChangeArrowheads="1"/>
          </p:cNvSpPr>
          <p:nvPr/>
        </p:nvSpPr>
        <p:spPr bwMode="auto">
          <a:xfrm>
            <a:off x="1377950" y="54927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u="sng">
                <a:latin typeface="Tahoma" pitchFamily="34" charset="0"/>
              </a:rPr>
              <a:t>LA PRIMA TOPICA</a:t>
            </a:r>
            <a:endParaRPr lang="en-GB" altLang="it-IT" sz="4000" b="1" u="sng">
              <a:solidFill>
                <a:srgbClr val="000000"/>
              </a:solidFill>
              <a:latin typeface="Tahoma" pitchFamily="34" charset="0"/>
            </a:endParaRPr>
          </a:p>
        </p:txBody>
      </p:sp>
      <p:sp>
        <p:nvSpPr>
          <p:cNvPr id="11" name="Segnaposto piè di pagina 10"/>
          <p:cNvSpPr>
            <a:spLocks noGrp="1"/>
          </p:cNvSpPr>
          <p:nvPr>
            <p:ph type="ftr" sz="quarter" idx="11"/>
          </p:nvPr>
        </p:nvSpPr>
        <p:spPr/>
        <p:txBody>
          <a:bodyPr/>
          <a:lstStyle/>
          <a:p>
            <a:r>
              <a:rPr lang="it-IT" smtClean="0"/>
              <a:t>Psicologia aa 2018 2019 Facteo Torino Gallizia</a:t>
            </a:r>
            <a:endParaRPr lang="it-IT"/>
          </a:p>
        </p:txBody>
      </p:sp>
      <p:sp>
        <p:nvSpPr>
          <p:cNvPr id="12" name="Segnaposto numero diapositiva 11"/>
          <p:cNvSpPr>
            <a:spLocks noGrp="1"/>
          </p:cNvSpPr>
          <p:nvPr>
            <p:ph type="sldNum" sz="quarter" idx="12"/>
          </p:nvPr>
        </p:nvSpPr>
        <p:spPr/>
        <p:txBody>
          <a:bodyPr/>
          <a:lstStyle/>
          <a:p>
            <a:fld id="{9BB3361B-E81D-4B1D-84B0-73D282A78C84}" type="slidenum">
              <a:rPr lang="it-IT" smtClean="0"/>
              <a:t>13</a:t>
            </a:fld>
            <a:endParaRPr lang="it-IT"/>
          </a:p>
        </p:txBody>
      </p:sp>
    </p:spTree>
    <p:extLst>
      <p:ext uri="{BB962C8B-B14F-4D97-AF65-F5344CB8AC3E}">
        <p14:creationId xmlns:p14="http://schemas.microsoft.com/office/powerpoint/2010/main" val="2364237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6513" y="1214438"/>
            <a:ext cx="2881313"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dirty="0">
                <a:latin typeface="Tahoma" pitchFamily="34" charset="0"/>
              </a:rPr>
              <a:t>CONSCIO</a:t>
            </a:r>
            <a:endParaRPr lang="en-GB" altLang="it-IT" sz="4000" b="1" dirty="0">
              <a:solidFill>
                <a:srgbClr val="000000"/>
              </a:solidFill>
              <a:latin typeface="Tahoma" pitchFamily="34" charset="0"/>
            </a:endParaRPr>
          </a:p>
        </p:txBody>
      </p:sp>
      <p:sp>
        <p:nvSpPr>
          <p:cNvPr id="3" name="Rectangle 4"/>
          <p:cNvSpPr>
            <a:spLocks noChangeArrowheads="1"/>
          </p:cNvSpPr>
          <p:nvPr/>
        </p:nvSpPr>
        <p:spPr bwMode="auto">
          <a:xfrm>
            <a:off x="107950" y="115888"/>
            <a:ext cx="8712200" cy="6497637"/>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4" name="Rectangle 5"/>
          <p:cNvSpPr>
            <a:spLocks noChangeArrowheads="1"/>
          </p:cNvSpPr>
          <p:nvPr/>
        </p:nvSpPr>
        <p:spPr bwMode="auto">
          <a:xfrm>
            <a:off x="34925" y="2943225"/>
            <a:ext cx="381635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PRECONSCIO</a:t>
            </a:r>
            <a:endParaRPr lang="en-GB" altLang="it-IT" sz="4000" b="1">
              <a:solidFill>
                <a:srgbClr val="000000"/>
              </a:solidFill>
              <a:latin typeface="Tahoma" pitchFamily="34" charset="0"/>
            </a:endParaRPr>
          </a:p>
        </p:txBody>
      </p:sp>
      <p:sp>
        <p:nvSpPr>
          <p:cNvPr id="5" name="Rectangle 9"/>
          <p:cNvSpPr>
            <a:spLocks noChangeArrowheads="1"/>
          </p:cNvSpPr>
          <p:nvPr/>
        </p:nvSpPr>
        <p:spPr bwMode="auto">
          <a:xfrm>
            <a:off x="34925" y="4743450"/>
            <a:ext cx="360045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INCONSCIO</a:t>
            </a:r>
            <a:endParaRPr lang="en-GB" altLang="it-IT" sz="4000" b="1">
              <a:solidFill>
                <a:srgbClr val="000000"/>
              </a:solidFill>
              <a:latin typeface="Tahoma" pitchFamily="34" charset="0"/>
            </a:endParaRPr>
          </a:p>
        </p:txBody>
      </p:sp>
      <p:sp>
        <p:nvSpPr>
          <p:cNvPr id="6" name="Rectangle 11"/>
          <p:cNvSpPr>
            <a:spLocks noChangeArrowheads="1"/>
          </p:cNvSpPr>
          <p:nvPr/>
        </p:nvSpPr>
        <p:spPr bwMode="auto">
          <a:xfrm>
            <a:off x="107950" y="1803400"/>
            <a:ext cx="80645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dirty="0">
                <a:latin typeface="Tahoma" pitchFamily="34" charset="0"/>
              </a:rPr>
              <a:t>Si </a:t>
            </a:r>
            <a:r>
              <a:rPr lang="en-GB" altLang="it-IT" sz="2000" b="1" dirty="0" err="1">
                <a:latin typeface="Tahoma" pitchFamily="34" charset="0"/>
              </a:rPr>
              <a:t>riferisce</a:t>
            </a:r>
            <a:r>
              <a:rPr lang="en-GB" altLang="it-IT" sz="2000" b="1" dirty="0">
                <a:latin typeface="Tahoma" pitchFamily="34" charset="0"/>
              </a:rPr>
              <a:t> a </a:t>
            </a:r>
            <a:r>
              <a:rPr lang="en-GB" altLang="it-IT" sz="2000" b="1" dirty="0" err="1">
                <a:latin typeface="Tahoma" pitchFamily="34" charset="0"/>
              </a:rPr>
              <a:t>tutto</a:t>
            </a:r>
            <a:r>
              <a:rPr lang="en-GB" altLang="it-IT" sz="2000" b="1" dirty="0">
                <a:latin typeface="Tahoma" pitchFamily="34" charset="0"/>
              </a:rPr>
              <a:t> </a:t>
            </a:r>
            <a:r>
              <a:rPr lang="en-GB" altLang="it-IT" sz="2000" b="1" dirty="0" err="1">
                <a:latin typeface="Tahoma" pitchFamily="34" charset="0"/>
              </a:rPr>
              <a:t>ciò</a:t>
            </a:r>
            <a:r>
              <a:rPr lang="en-GB" altLang="it-IT" sz="2000" b="1" dirty="0">
                <a:latin typeface="Tahoma" pitchFamily="34" charset="0"/>
              </a:rPr>
              <a:t> </a:t>
            </a:r>
            <a:r>
              <a:rPr lang="en-GB" altLang="it-IT" sz="2000" b="1" dirty="0" err="1">
                <a:latin typeface="Tahoma" pitchFamily="34" charset="0"/>
              </a:rPr>
              <a:t>che</a:t>
            </a:r>
            <a:r>
              <a:rPr lang="en-GB" altLang="it-IT" sz="2000" b="1" dirty="0">
                <a:latin typeface="Tahoma" pitchFamily="34" charset="0"/>
              </a:rPr>
              <a:t> </a:t>
            </a:r>
            <a:r>
              <a:rPr lang="en-GB" altLang="it-IT" sz="2000" b="1" dirty="0" err="1">
                <a:latin typeface="Tahoma" pitchFamily="34" charset="0"/>
              </a:rPr>
              <a:t>l’individuo</a:t>
            </a:r>
            <a:r>
              <a:rPr lang="en-GB" altLang="it-IT" sz="2000" b="1" dirty="0">
                <a:latin typeface="Tahoma" pitchFamily="34" charset="0"/>
              </a:rPr>
              <a:t> </a:t>
            </a:r>
            <a:r>
              <a:rPr lang="en-GB" altLang="it-IT" sz="2000" b="1" dirty="0" err="1">
                <a:latin typeface="Tahoma" pitchFamily="34" charset="0"/>
              </a:rPr>
              <a:t>percepisce</a:t>
            </a:r>
            <a:r>
              <a:rPr lang="en-GB" altLang="it-IT" sz="2000" b="1" dirty="0">
                <a:latin typeface="Tahoma" pitchFamily="34" charset="0"/>
              </a:rPr>
              <a:t> e di cui è </a:t>
            </a:r>
            <a:r>
              <a:rPr lang="en-GB" altLang="it-IT" sz="2000" b="1" dirty="0" err="1">
                <a:latin typeface="Tahoma" pitchFamily="34" charset="0"/>
              </a:rPr>
              <a:t>consapevole</a:t>
            </a:r>
            <a:r>
              <a:rPr lang="en-GB" altLang="it-IT" b="1" dirty="0">
                <a:latin typeface="Tahoma" pitchFamily="34" charset="0"/>
              </a:rPr>
              <a:t> </a:t>
            </a:r>
          </a:p>
        </p:txBody>
      </p:sp>
      <p:sp>
        <p:nvSpPr>
          <p:cNvPr id="7" name="Rectangle 12"/>
          <p:cNvSpPr>
            <a:spLocks noChangeArrowheads="1"/>
          </p:cNvSpPr>
          <p:nvPr/>
        </p:nvSpPr>
        <p:spPr bwMode="auto">
          <a:xfrm>
            <a:off x="174625" y="3575050"/>
            <a:ext cx="8137525" cy="1006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a:latin typeface="Tahoma" pitchFamily="34" charset="0"/>
              </a:rPr>
              <a:t>Si riferisce a tutto ciò che non è presente nel campo della coscienza, pur rimanendo in linea di principio accessibile, come ad esempio un ricordo  </a:t>
            </a:r>
          </a:p>
        </p:txBody>
      </p:sp>
      <p:sp>
        <p:nvSpPr>
          <p:cNvPr id="8" name="Rectangle 13"/>
          <p:cNvSpPr>
            <a:spLocks noChangeArrowheads="1"/>
          </p:cNvSpPr>
          <p:nvPr/>
        </p:nvSpPr>
        <p:spPr bwMode="auto">
          <a:xfrm>
            <a:off x="217488" y="5337175"/>
            <a:ext cx="853122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just">
              <a:lnSpc>
                <a:spcPct val="100000"/>
              </a:lnSpc>
              <a:buClr>
                <a:srgbClr val="FFFFFF"/>
              </a:buClr>
              <a:buFont typeface="Tahoma" pitchFamily="34" charset="0"/>
              <a:buNone/>
            </a:pPr>
            <a:r>
              <a:rPr lang="en-GB" altLang="it-IT" sz="2000" b="1" dirty="0">
                <a:latin typeface="Tahoma" pitchFamily="34" charset="0"/>
              </a:rPr>
              <a:t>Si </a:t>
            </a:r>
            <a:r>
              <a:rPr lang="en-GB" altLang="it-IT" sz="2000" b="1" dirty="0" err="1">
                <a:latin typeface="Tahoma" pitchFamily="34" charset="0"/>
              </a:rPr>
              <a:t>riferisce</a:t>
            </a:r>
            <a:r>
              <a:rPr lang="en-GB" altLang="it-IT" sz="2000" b="1" dirty="0">
                <a:latin typeface="Tahoma" pitchFamily="34" charset="0"/>
              </a:rPr>
              <a:t> a </a:t>
            </a:r>
            <a:r>
              <a:rPr lang="en-GB" altLang="it-IT" sz="2000" b="1" dirty="0" err="1">
                <a:latin typeface="Tahoma" pitchFamily="34" charset="0"/>
              </a:rPr>
              <a:t>tutto</a:t>
            </a:r>
            <a:r>
              <a:rPr lang="en-GB" altLang="it-IT" sz="2000" b="1" dirty="0">
                <a:latin typeface="Tahoma" pitchFamily="34" charset="0"/>
              </a:rPr>
              <a:t> </a:t>
            </a:r>
            <a:r>
              <a:rPr lang="en-GB" altLang="it-IT" sz="2000" b="1" dirty="0" err="1">
                <a:latin typeface="Tahoma" pitchFamily="34" charset="0"/>
              </a:rPr>
              <a:t>ciò</a:t>
            </a:r>
            <a:r>
              <a:rPr lang="en-GB" altLang="it-IT" sz="2000" b="1" dirty="0">
                <a:latin typeface="Tahoma" pitchFamily="34" charset="0"/>
              </a:rPr>
              <a:t> </a:t>
            </a:r>
            <a:r>
              <a:rPr lang="en-GB" altLang="it-IT" sz="2000" b="1" dirty="0" err="1">
                <a:latin typeface="Tahoma" pitchFamily="34" charset="0"/>
              </a:rPr>
              <a:t>che</a:t>
            </a:r>
            <a:r>
              <a:rPr lang="en-GB" altLang="it-IT" sz="2000" b="1" dirty="0">
                <a:latin typeface="Tahoma" pitchFamily="34" charset="0"/>
              </a:rPr>
              <a:t> non è </a:t>
            </a:r>
            <a:r>
              <a:rPr lang="en-GB" altLang="it-IT" sz="2000" b="1" dirty="0" err="1">
                <a:latin typeface="Tahoma" pitchFamily="34" charset="0"/>
              </a:rPr>
              <a:t>presente</a:t>
            </a:r>
            <a:r>
              <a:rPr lang="en-GB" altLang="it-IT" sz="2000" b="1" dirty="0">
                <a:latin typeface="Tahoma" pitchFamily="34" charset="0"/>
              </a:rPr>
              <a:t> </a:t>
            </a:r>
            <a:r>
              <a:rPr lang="en-GB" altLang="it-IT" sz="2000" b="1" dirty="0" err="1">
                <a:latin typeface="Tahoma" pitchFamily="34" charset="0"/>
              </a:rPr>
              <a:t>alla</a:t>
            </a:r>
            <a:r>
              <a:rPr lang="en-GB" altLang="it-IT" sz="2000" b="1" dirty="0">
                <a:latin typeface="Tahoma" pitchFamily="34" charset="0"/>
              </a:rPr>
              <a:t> </a:t>
            </a:r>
            <a:r>
              <a:rPr lang="en-GB" altLang="it-IT" sz="2000" b="1" dirty="0" err="1">
                <a:latin typeface="Tahoma" pitchFamily="34" charset="0"/>
              </a:rPr>
              <a:t>coscienza</a:t>
            </a:r>
            <a:endParaRPr lang="en-GB" altLang="it-IT" sz="2000" b="1" dirty="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2018 2019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14</a:t>
            </a:fld>
            <a:endParaRPr lang="it-IT"/>
          </a:p>
        </p:txBody>
      </p:sp>
    </p:spTree>
    <p:extLst>
      <p:ext uri="{BB962C8B-B14F-4D97-AF65-F5344CB8AC3E}">
        <p14:creationId xmlns:p14="http://schemas.microsoft.com/office/powerpoint/2010/main" val="2685742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400" dirty="0" smtClean="0"/>
              <a:t>LE VIE REGIE DELL’INCONSCIO</a:t>
            </a:r>
            <a:endParaRPr lang="it-IT" sz="4400" dirty="0"/>
          </a:p>
        </p:txBody>
      </p:sp>
      <p:sp>
        <p:nvSpPr>
          <p:cNvPr id="3" name="Segnaposto contenuto 2"/>
          <p:cNvSpPr>
            <a:spLocks noGrp="1"/>
          </p:cNvSpPr>
          <p:nvPr>
            <p:ph sz="quarter" idx="13"/>
          </p:nvPr>
        </p:nvSpPr>
        <p:spPr/>
        <p:txBody>
          <a:bodyPr>
            <a:normAutofit/>
          </a:bodyPr>
          <a:lstStyle/>
          <a:p>
            <a:r>
              <a:rPr lang="it-IT" sz="4000" dirty="0" smtClean="0"/>
              <a:t>SOGNI</a:t>
            </a:r>
          </a:p>
          <a:p>
            <a:r>
              <a:rPr lang="it-IT" sz="4000" dirty="0" smtClean="0"/>
              <a:t>LIBERE ASSOCIAZIONI</a:t>
            </a:r>
            <a:endParaRPr lang="it-IT" sz="40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15</a:t>
            </a:fld>
            <a:endParaRPr lang="it-IT"/>
          </a:p>
        </p:txBody>
      </p:sp>
    </p:spTree>
    <p:extLst>
      <p:ext uri="{BB962C8B-B14F-4D97-AF65-F5344CB8AC3E}">
        <p14:creationId xmlns:p14="http://schemas.microsoft.com/office/powerpoint/2010/main" val="3971771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39750" y="476250"/>
            <a:ext cx="7777163" cy="1250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3600" b="1">
                <a:latin typeface="Tahoma" pitchFamily="34" charset="0"/>
              </a:rPr>
              <a:t>LA VIA MAESTRA PER RAGGIUNGERE L’INCONSCIO</a:t>
            </a:r>
            <a:r>
              <a:rPr lang="en-GB" altLang="it-IT" sz="4000" b="1">
                <a:latin typeface="Tahoma" pitchFamily="34" charset="0"/>
              </a:rPr>
              <a:t> </a:t>
            </a:r>
          </a:p>
        </p:txBody>
      </p:sp>
      <p:sp>
        <p:nvSpPr>
          <p:cNvPr id="5"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6"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7" name="Rectangle 7"/>
          <p:cNvSpPr>
            <a:spLocks noChangeArrowheads="1"/>
          </p:cNvSpPr>
          <p:nvPr/>
        </p:nvSpPr>
        <p:spPr bwMode="auto">
          <a:xfrm>
            <a:off x="395288" y="395288"/>
            <a:ext cx="8245475"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8" name="Text Box 8"/>
          <p:cNvSpPr txBox="1">
            <a:spLocks noChangeArrowheads="1"/>
          </p:cNvSpPr>
          <p:nvPr/>
        </p:nvSpPr>
        <p:spPr bwMode="auto">
          <a:xfrm>
            <a:off x="755650" y="3573463"/>
            <a:ext cx="3025775" cy="8350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dirty="0">
                <a:latin typeface="Tahoma" pitchFamily="34" charset="0"/>
              </a:rPr>
              <a:t>LIBERE </a:t>
            </a:r>
          </a:p>
          <a:p>
            <a:pPr algn="ctr"/>
            <a:r>
              <a:rPr lang="it-IT" altLang="it-IT" sz="2800" b="1" dirty="0">
                <a:latin typeface="Tahoma" pitchFamily="34" charset="0"/>
              </a:rPr>
              <a:t>ASSOCIAZIONI</a:t>
            </a:r>
          </a:p>
        </p:txBody>
      </p:sp>
      <p:sp>
        <p:nvSpPr>
          <p:cNvPr id="9" name="AutoShape 9"/>
          <p:cNvSpPr>
            <a:spLocks noChangeArrowheads="1"/>
          </p:cNvSpPr>
          <p:nvPr/>
        </p:nvSpPr>
        <p:spPr bwMode="auto">
          <a:xfrm>
            <a:off x="1835150" y="2308225"/>
            <a:ext cx="792163" cy="976313"/>
          </a:xfrm>
          <a:prstGeom prst="downArrow">
            <a:avLst>
              <a:gd name="adj1" fmla="val 50000"/>
              <a:gd name="adj2" fmla="val 3081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10" name="AutoShape 10"/>
          <p:cNvSpPr>
            <a:spLocks noChangeArrowheads="1"/>
          </p:cNvSpPr>
          <p:nvPr/>
        </p:nvSpPr>
        <p:spPr bwMode="auto">
          <a:xfrm>
            <a:off x="6156325" y="2347913"/>
            <a:ext cx="792163" cy="936625"/>
          </a:xfrm>
          <a:prstGeom prst="downArrow">
            <a:avLst>
              <a:gd name="adj1" fmla="val 50000"/>
              <a:gd name="adj2" fmla="val 29559"/>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11" name="Text Box 11"/>
          <p:cNvSpPr txBox="1">
            <a:spLocks noChangeArrowheads="1"/>
          </p:cNvSpPr>
          <p:nvPr/>
        </p:nvSpPr>
        <p:spPr bwMode="auto">
          <a:xfrm>
            <a:off x="5734050" y="3686175"/>
            <a:ext cx="1501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SOGNI</a:t>
            </a:r>
          </a:p>
        </p:txBody>
      </p:sp>
      <p:sp>
        <p:nvSpPr>
          <p:cNvPr id="12" name="AutoShape 12"/>
          <p:cNvSpPr>
            <a:spLocks/>
          </p:cNvSpPr>
          <p:nvPr/>
        </p:nvSpPr>
        <p:spPr bwMode="auto">
          <a:xfrm rot="16200000">
            <a:off x="4074319" y="2283619"/>
            <a:ext cx="712788" cy="5467350"/>
          </a:xfrm>
          <a:prstGeom prst="leftBrace">
            <a:avLst>
              <a:gd name="adj1" fmla="val 63920"/>
              <a:gd name="adj2" fmla="val 50000"/>
            </a:avLst>
          </a:prstGeom>
          <a:noFill/>
          <a:ln w="50800">
            <a:solidFill>
              <a:srgbClr val="FF3399"/>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Rectangle 13"/>
          <p:cNvSpPr>
            <a:spLocks noChangeArrowheads="1"/>
          </p:cNvSpPr>
          <p:nvPr/>
        </p:nvSpPr>
        <p:spPr bwMode="auto">
          <a:xfrm>
            <a:off x="827088" y="3429000"/>
            <a:ext cx="288131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 name="Rectangle 14"/>
          <p:cNvSpPr>
            <a:spLocks noChangeArrowheads="1"/>
          </p:cNvSpPr>
          <p:nvPr/>
        </p:nvSpPr>
        <p:spPr bwMode="auto">
          <a:xfrm>
            <a:off x="5602288" y="3424238"/>
            <a:ext cx="187166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 name="Rectangle 15"/>
          <p:cNvSpPr>
            <a:spLocks noChangeArrowheads="1"/>
          </p:cNvSpPr>
          <p:nvPr/>
        </p:nvSpPr>
        <p:spPr bwMode="auto">
          <a:xfrm>
            <a:off x="2411413" y="5445125"/>
            <a:ext cx="4176712" cy="10795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6" name="Text Box 16"/>
          <p:cNvSpPr txBox="1">
            <a:spLocks noChangeArrowheads="1"/>
          </p:cNvSpPr>
          <p:nvPr/>
        </p:nvSpPr>
        <p:spPr bwMode="auto">
          <a:xfrm>
            <a:off x="2339975" y="5473700"/>
            <a:ext cx="4248150" cy="8350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a:latin typeface="Tahoma" pitchFamily="34" charset="0"/>
              </a:rPr>
              <a:t>Strumenti base della terapia psicoanalitica</a:t>
            </a:r>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16</a:t>
            </a:fld>
            <a:endParaRPr lang="it-IT"/>
          </a:p>
        </p:txBody>
      </p:sp>
    </p:spTree>
    <p:extLst>
      <p:ext uri="{BB962C8B-B14F-4D97-AF65-F5344CB8AC3E}">
        <p14:creationId xmlns:p14="http://schemas.microsoft.com/office/powerpoint/2010/main" val="1506412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395288" y="1763713"/>
            <a:ext cx="8210550" cy="2835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3200" b="1" u="sng">
                <a:solidFill>
                  <a:srgbClr val="FF3399"/>
                </a:solidFill>
                <a:latin typeface="Tahoma" pitchFamily="34" charset="0"/>
              </a:rPr>
              <a:t>LA RELAZIONE PAZIENTE-TERAPEUTA</a:t>
            </a:r>
          </a:p>
          <a:p>
            <a:pPr algn="ctr">
              <a:lnSpc>
                <a:spcPct val="100000"/>
              </a:lnSpc>
              <a:buClr>
                <a:srgbClr val="FFFFFF"/>
              </a:buClr>
              <a:buFont typeface="Tahoma" pitchFamily="34" charset="0"/>
              <a:buNone/>
            </a:pPr>
            <a:endParaRPr lang="en-GB" altLang="it-IT" sz="2800" b="1">
              <a:solidFill>
                <a:schemeClr val="bg1"/>
              </a:solidFill>
              <a:latin typeface="Tahoma" pitchFamily="34" charset="0"/>
            </a:endParaRPr>
          </a:p>
          <a:p>
            <a:pPr algn="ctr">
              <a:lnSpc>
                <a:spcPct val="100000"/>
              </a:lnSpc>
              <a:buClr>
                <a:srgbClr val="FFFFFF"/>
              </a:buClr>
              <a:buFont typeface="Tahoma" pitchFamily="34" charset="0"/>
              <a:buNone/>
            </a:pPr>
            <a:r>
              <a:rPr lang="en-GB" altLang="it-IT" sz="2800" b="1">
                <a:solidFill>
                  <a:schemeClr val="bg1"/>
                </a:solidFill>
                <a:latin typeface="Tahoma" pitchFamily="34" charset="0"/>
              </a:rPr>
              <a:t>È CONNOTATA DA UN SETTING SPECIFICO CARATTERIZZATO DA</a:t>
            </a:r>
          </a:p>
          <a:p>
            <a:pPr algn="ctr">
              <a:lnSpc>
                <a:spcPct val="100000"/>
              </a:lnSpc>
              <a:buClr>
                <a:srgbClr val="FFFFFF"/>
              </a:buClr>
              <a:buFont typeface="Tahoma" pitchFamily="34" charset="0"/>
              <a:buNone/>
            </a:pPr>
            <a:endParaRPr lang="en-GB" altLang="it-IT" sz="3200" b="1" u="sng">
              <a:solidFill>
                <a:srgbClr val="FF3399"/>
              </a:solidFill>
              <a:latin typeface="Tahoma" pitchFamily="34" charset="0"/>
            </a:endParaRPr>
          </a:p>
          <a:p>
            <a:pPr algn="ctr">
              <a:lnSpc>
                <a:spcPct val="100000"/>
              </a:lnSpc>
              <a:buClr>
                <a:srgbClr val="FFFFFF"/>
              </a:buClr>
              <a:buFont typeface="Tahoma" pitchFamily="34" charset="0"/>
              <a:buNone/>
            </a:pPr>
            <a:r>
              <a:rPr lang="en-GB" altLang="it-IT" sz="3200" b="1" u="sng">
                <a:latin typeface="Tahoma" pitchFamily="34" charset="0"/>
              </a:rPr>
              <a:t> </a:t>
            </a:r>
          </a:p>
        </p:txBody>
      </p:sp>
      <p:sp>
        <p:nvSpPr>
          <p:cNvPr id="3" name="Text Box 4"/>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4" name="Text Box 5"/>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5" name="Rectangle 6"/>
          <p:cNvSpPr>
            <a:spLocks noChangeArrowheads="1"/>
          </p:cNvSpPr>
          <p:nvPr/>
        </p:nvSpPr>
        <p:spPr bwMode="auto">
          <a:xfrm>
            <a:off x="250825" y="260350"/>
            <a:ext cx="8389938" cy="6388100"/>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6" name="Text Box 7"/>
          <p:cNvSpPr txBox="1">
            <a:spLocks noChangeArrowheads="1"/>
          </p:cNvSpPr>
          <p:nvPr/>
        </p:nvSpPr>
        <p:spPr bwMode="auto">
          <a:xfrm>
            <a:off x="468313" y="5197475"/>
            <a:ext cx="3025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TRANSFERT</a:t>
            </a:r>
          </a:p>
        </p:txBody>
      </p:sp>
      <p:sp>
        <p:nvSpPr>
          <p:cNvPr id="7" name="AutoShape 8"/>
          <p:cNvSpPr>
            <a:spLocks noChangeArrowheads="1"/>
          </p:cNvSpPr>
          <p:nvPr/>
        </p:nvSpPr>
        <p:spPr bwMode="auto">
          <a:xfrm>
            <a:off x="1547813" y="3892550"/>
            <a:ext cx="792162" cy="976313"/>
          </a:xfrm>
          <a:prstGeom prst="downArrow">
            <a:avLst>
              <a:gd name="adj1" fmla="val 50000"/>
              <a:gd name="adj2" fmla="val 3081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8" name="AutoShape 9"/>
          <p:cNvSpPr>
            <a:spLocks noChangeArrowheads="1"/>
          </p:cNvSpPr>
          <p:nvPr/>
        </p:nvSpPr>
        <p:spPr bwMode="auto">
          <a:xfrm>
            <a:off x="5867400" y="3860800"/>
            <a:ext cx="792163" cy="936625"/>
          </a:xfrm>
          <a:prstGeom prst="downArrow">
            <a:avLst>
              <a:gd name="adj1" fmla="val 50000"/>
              <a:gd name="adj2" fmla="val 29559"/>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it-IT"/>
          </a:p>
        </p:txBody>
      </p:sp>
      <p:sp>
        <p:nvSpPr>
          <p:cNvPr id="9" name="Text Box 10"/>
          <p:cNvSpPr txBox="1">
            <a:spLocks noChangeArrowheads="1"/>
          </p:cNvSpPr>
          <p:nvPr/>
        </p:nvSpPr>
        <p:spPr bwMode="auto">
          <a:xfrm>
            <a:off x="4356100" y="5270500"/>
            <a:ext cx="3887788"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CONTROTRANSFERT</a:t>
            </a:r>
          </a:p>
        </p:txBody>
      </p:sp>
      <p:sp>
        <p:nvSpPr>
          <p:cNvPr id="10" name="Rectangle 12"/>
          <p:cNvSpPr>
            <a:spLocks noChangeArrowheads="1"/>
          </p:cNvSpPr>
          <p:nvPr/>
        </p:nvSpPr>
        <p:spPr bwMode="auto">
          <a:xfrm>
            <a:off x="539750" y="5084763"/>
            <a:ext cx="2881313" cy="79216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Rectangle 13"/>
          <p:cNvSpPr>
            <a:spLocks noChangeArrowheads="1"/>
          </p:cNvSpPr>
          <p:nvPr/>
        </p:nvSpPr>
        <p:spPr bwMode="auto">
          <a:xfrm>
            <a:off x="4356100" y="5084763"/>
            <a:ext cx="4032250" cy="79216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2" name="Text Box 17"/>
          <p:cNvSpPr txBox="1">
            <a:spLocks noChangeArrowheads="1"/>
          </p:cNvSpPr>
          <p:nvPr/>
        </p:nvSpPr>
        <p:spPr bwMode="auto">
          <a:xfrm>
            <a:off x="971550" y="476250"/>
            <a:ext cx="6840538" cy="5159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3200" b="1">
                <a:latin typeface="Tahoma" pitchFamily="34" charset="0"/>
              </a:rPr>
              <a:t>IN PSICOANALISI</a:t>
            </a:r>
          </a:p>
        </p:txBody>
      </p:sp>
      <p:sp>
        <p:nvSpPr>
          <p:cNvPr id="13" name="Segnaposto piè di pagina 12"/>
          <p:cNvSpPr>
            <a:spLocks noGrp="1"/>
          </p:cNvSpPr>
          <p:nvPr>
            <p:ph type="ftr" sz="quarter" idx="11"/>
          </p:nvPr>
        </p:nvSpPr>
        <p:spPr/>
        <p:txBody>
          <a:bodyPr/>
          <a:lstStyle/>
          <a:p>
            <a:r>
              <a:rPr lang="it-IT" smtClean="0"/>
              <a:t>Psicologia aa 2018 2019 Facteo Torino Gallizia</a:t>
            </a:r>
            <a:endParaRPr lang="it-IT"/>
          </a:p>
        </p:txBody>
      </p:sp>
      <p:sp>
        <p:nvSpPr>
          <p:cNvPr id="14" name="Segnaposto numero diapositiva 13"/>
          <p:cNvSpPr>
            <a:spLocks noGrp="1"/>
          </p:cNvSpPr>
          <p:nvPr>
            <p:ph type="sldNum" sz="quarter" idx="12"/>
          </p:nvPr>
        </p:nvSpPr>
        <p:spPr/>
        <p:txBody>
          <a:bodyPr/>
          <a:lstStyle/>
          <a:p>
            <a:fld id="{9BB3361B-E81D-4B1D-84B0-73D282A78C84}" type="slidenum">
              <a:rPr lang="it-IT" smtClean="0"/>
              <a:t>17</a:t>
            </a:fld>
            <a:endParaRPr lang="it-IT"/>
          </a:p>
        </p:txBody>
      </p:sp>
    </p:spTree>
    <p:extLst>
      <p:ext uri="{BB962C8B-B14F-4D97-AF65-F5344CB8AC3E}">
        <p14:creationId xmlns:p14="http://schemas.microsoft.com/office/powerpoint/2010/main" val="3939739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3" name="Text Box 5"/>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Rectangle 6"/>
          <p:cNvSpPr>
            <a:spLocks noChangeArrowheads="1"/>
          </p:cNvSpPr>
          <p:nvPr/>
        </p:nvSpPr>
        <p:spPr bwMode="auto">
          <a:xfrm>
            <a:off x="250825" y="260350"/>
            <a:ext cx="8389938" cy="6388100"/>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5" name="Text Box 7"/>
          <p:cNvSpPr txBox="1">
            <a:spLocks noChangeArrowheads="1"/>
          </p:cNvSpPr>
          <p:nvPr/>
        </p:nvSpPr>
        <p:spPr bwMode="auto">
          <a:xfrm>
            <a:off x="468313" y="620713"/>
            <a:ext cx="3025775"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TRANSFERT</a:t>
            </a:r>
          </a:p>
        </p:txBody>
      </p:sp>
      <p:sp>
        <p:nvSpPr>
          <p:cNvPr id="6" name="Text Box 10"/>
          <p:cNvSpPr txBox="1">
            <a:spLocks noChangeArrowheads="1"/>
          </p:cNvSpPr>
          <p:nvPr/>
        </p:nvSpPr>
        <p:spPr bwMode="auto">
          <a:xfrm>
            <a:off x="539750" y="4437063"/>
            <a:ext cx="3887788" cy="4635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2800" b="1">
                <a:latin typeface="Tahoma" pitchFamily="34" charset="0"/>
              </a:rPr>
              <a:t>CONTROTRANSFERT</a:t>
            </a:r>
          </a:p>
        </p:txBody>
      </p:sp>
      <p:sp>
        <p:nvSpPr>
          <p:cNvPr id="7" name="Rectangle 11"/>
          <p:cNvSpPr>
            <a:spLocks noChangeArrowheads="1"/>
          </p:cNvSpPr>
          <p:nvPr/>
        </p:nvSpPr>
        <p:spPr bwMode="auto">
          <a:xfrm>
            <a:off x="539750" y="476250"/>
            <a:ext cx="2881313" cy="792163"/>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 name="Rectangle 12"/>
          <p:cNvSpPr>
            <a:spLocks noChangeArrowheads="1"/>
          </p:cNvSpPr>
          <p:nvPr/>
        </p:nvSpPr>
        <p:spPr bwMode="auto">
          <a:xfrm>
            <a:off x="468313" y="4292600"/>
            <a:ext cx="4032250" cy="792163"/>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 name="Text Box 15"/>
          <p:cNvSpPr txBox="1">
            <a:spLocks noChangeArrowheads="1"/>
          </p:cNvSpPr>
          <p:nvPr/>
        </p:nvSpPr>
        <p:spPr bwMode="auto">
          <a:xfrm>
            <a:off x="828675" y="1412875"/>
            <a:ext cx="7704138" cy="16795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b="1">
                <a:latin typeface="Tahoma" pitchFamily="34" charset="0"/>
              </a:rPr>
              <a:t>Indica la condizione emotiva che caratterizza la relazione del paziente nei confronti dell’analista ed, in senso specifico, il trasferimento sulla persona dell’analista delle rappresentazioni inconsce proprie del paziente.</a:t>
            </a:r>
          </a:p>
        </p:txBody>
      </p:sp>
      <p:sp>
        <p:nvSpPr>
          <p:cNvPr id="10" name="AutoShape 16"/>
          <p:cNvSpPr>
            <a:spLocks noChangeArrowheads="1"/>
          </p:cNvSpPr>
          <p:nvPr/>
        </p:nvSpPr>
        <p:spPr bwMode="auto">
          <a:xfrm rot="2033584">
            <a:off x="3563938" y="549275"/>
            <a:ext cx="1573212" cy="647700"/>
          </a:xfrm>
          <a:prstGeom prst="curvedDownArrow">
            <a:avLst>
              <a:gd name="adj1" fmla="val 48578"/>
              <a:gd name="adj2" fmla="val 97157"/>
              <a:gd name="adj3" fmla="val 33333"/>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Text Box 17"/>
          <p:cNvSpPr txBox="1">
            <a:spLocks noChangeArrowheads="1"/>
          </p:cNvSpPr>
          <p:nvPr/>
        </p:nvSpPr>
        <p:spPr bwMode="auto">
          <a:xfrm>
            <a:off x="539750" y="5300663"/>
            <a:ext cx="7704138" cy="7270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b="1">
                <a:latin typeface="Tahoma" pitchFamily="34" charset="0"/>
              </a:rPr>
              <a:t>Indica il vissuto emotivo dell’analista nei confronti del proprio paziente.</a:t>
            </a:r>
          </a:p>
        </p:txBody>
      </p:sp>
      <p:sp>
        <p:nvSpPr>
          <p:cNvPr id="12" name="AutoShape 19"/>
          <p:cNvSpPr>
            <a:spLocks noChangeArrowheads="1"/>
          </p:cNvSpPr>
          <p:nvPr/>
        </p:nvSpPr>
        <p:spPr bwMode="auto">
          <a:xfrm rot="2839147">
            <a:off x="4608513" y="4329112"/>
            <a:ext cx="1511300" cy="720725"/>
          </a:xfrm>
          <a:prstGeom prst="curvedDownArrow">
            <a:avLst>
              <a:gd name="adj1" fmla="val 41938"/>
              <a:gd name="adj2" fmla="val 83877"/>
              <a:gd name="adj3" fmla="val 33333"/>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Segnaposto piè di pagina 12"/>
          <p:cNvSpPr>
            <a:spLocks noGrp="1"/>
          </p:cNvSpPr>
          <p:nvPr>
            <p:ph type="ftr" sz="quarter" idx="11"/>
          </p:nvPr>
        </p:nvSpPr>
        <p:spPr/>
        <p:txBody>
          <a:bodyPr/>
          <a:lstStyle/>
          <a:p>
            <a:r>
              <a:rPr lang="it-IT" smtClean="0"/>
              <a:t>Psicologia aa 2018 2019 Facteo Torino Gallizia</a:t>
            </a:r>
            <a:endParaRPr lang="it-IT"/>
          </a:p>
        </p:txBody>
      </p:sp>
      <p:sp>
        <p:nvSpPr>
          <p:cNvPr id="14" name="Segnaposto numero diapositiva 13"/>
          <p:cNvSpPr>
            <a:spLocks noGrp="1"/>
          </p:cNvSpPr>
          <p:nvPr>
            <p:ph type="sldNum" sz="quarter" idx="12"/>
          </p:nvPr>
        </p:nvSpPr>
        <p:spPr/>
        <p:txBody>
          <a:bodyPr/>
          <a:lstStyle/>
          <a:p>
            <a:fld id="{9BB3361B-E81D-4B1D-84B0-73D282A78C84}" type="slidenum">
              <a:rPr lang="it-IT" smtClean="0"/>
              <a:t>18</a:t>
            </a:fld>
            <a:endParaRPr lang="it-IT"/>
          </a:p>
        </p:txBody>
      </p:sp>
    </p:spTree>
    <p:extLst>
      <p:ext uri="{BB962C8B-B14F-4D97-AF65-F5344CB8AC3E}">
        <p14:creationId xmlns:p14="http://schemas.microsoft.com/office/powerpoint/2010/main" val="178114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pulsioni</a:t>
            </a:r>
            <a:endParaRPr lang="it-IT" dirty="0"/>
          </a:p>
        </p:txBody>
      </p:sp>
      <p:sp>
        <p:nvSpPr>
          <p:cNvPr id="3" name="Segnaposto contenuto 2"/>
          <p:cNvSpPr>
            <a:spLocks noGrp="1"/>
          </p:cNvSpPr>
          <p:nvPr>
            <p:ph sz="quarter" idx="13"/>
          </p:nvPr>
        </p:nvSpPr>
        <p:spPr/>
        <p:txBody>
          <a:bodyPr/>
          <a:lstStyle/>
          <a:p>
            <a:r>
              <a:rPr lang="it-IT" dirty="0"/>
              <a:t>Il termine pulsioni è erroneamente identificato da alcuni traduttori e da alcuni interpreti con il termine di Istinto. E’ tuttavia concettualmente sbagliato utilizzare questi termini in maniera interscambiabile.</a:t>
            </a:r>
          </a:p>
          <a:p>
            <a:r>
              <a:rPr lang="it-IT" dirty="0"/>
              <a:t>Definiamo Istinto la capacità o la necessità innata di reagire a un determinato insieme di stimoli in maniera stereotipata o costante, maniera che costituisce  di solito un comportamento notevolmente più complesso di ciò che chiamiamo un semplice riflesso per esempio il patellare. Stimolo-eccitazione-risposta </a:t>
            </a:r>
            <a:r>
              <a:rPr lang="it-IT" dirty="0" smtClean="0"/>
              <a:t>motoria. Es</a:t>
            </a:r>
            <a:r>
              <a:rPr lang="it-IT" dirty="0"/>
              <a:t>. riflesso di difesa o comportamento istintivo di fuga o segnali di sottomissione, es. </a:t>
            </a:r>
            <a:r>
              <a:rPr lang="it-IT" dirty="0" smtClean="0"/>
              <a:t>n 2  </a:t>
            </a:r>
            <a:r>
              <a:rPr lang="it-IT" dirty="0"/>
              <a:t>segnali di accettazione e interesse attraverso il contatto con i capelli, avvicinamento….</a:t>
            </a:r>
          </a:p>
          <a:p>
            <a:r>
              <a:rPr lang="it-IT" dirty="0"/>
              <a:t>Pulsione è un concetto al confine tra lo psichico e il somatico. Nasce nel corpo si esprime a livello di funzionamento mentale.</a:t>
            </a:r>
          </a:p>
          <a:p>
            <a:r>
              <a:rPr lang="it-IT" dirty="0"/>
              <a:t>E’ definita anche come energia psichica fondamentale ma c’è il rischio nella definizione energetica di collocare in un qualche luogo non meglio definito questo concetto.</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19</a:t>
            </a:fld>
            <a:endParaRPr lang="it-IT"/>
          </a:p>
        </p:txBody>
      </p:sp>
    </p:spTree>
    <p:extLst>
      <p:ext uri="{BB962C8B-B14F-4D97-AF65-F5344CB8AC3E}">
        <p14:creationId xmlns:p14="http://schemas.microsoft.com/office/powerpoint/2010/main" val="169076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smtClean="0"/>
              <a:t>NOTE BIOGRAFICHE E CONTESTO CULTURALE.</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a:t>
            </a:fld>
            <a:endParaRPr lang="it-IT"/>
          </a:p>
        </p:txBody>
      </p:sp>
    </p:spTree>
    <p:extLst>
      <p:ext uri="{BB962C8B-B14F-4D97-AF65-F5344CB8AC3E}">
        <p14:creationId xmlns:p14="http://schemas.microsoft.com/office/powerpoint/2010/main" val="578239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pulsione</a:t>
            </a:r>
            <a:endParaRPr lang="it-IT" dirty="0"/>
          </a:p>
        </p:txBody>
      </p:sp>
      <p:sp>
        <p:nvSpPr>
          <p:cNvPr id="3" name="Segnaposto contenuto 2"/>
          <p:cNvSpPr>
            <a:spLocks noGrp="1"/>
          </p:cNvSpPr>
          <p:nvPr>
            <p:ph sz="quarter" idx="13"/>
          </p:nvPr>
        </p:nvSpPr>
        <p:spPr/>
        <p:txBody>
          <a:bodyPr/>
          <a:lstStyle/>
          <a:p>
            <a:r>
              <a:rPr lang="it-IT" dirty="0"/>
              <a:t>Una pulsione è un costituente psichico geneticamente determinato che produce uno stato di eccitazione psichica o se preferiamo di tensione. </a:t>
            </a:r>
            <a:endParaRPr lang="it-IT" dirty="0" smtClean="0"/>
          </a:p>
          <a:p>
            <a:r>
              <a:rPr lang="it-IT" dirty="0"/>
              <a:t>Questa tensione o eccitazione spinge alla attività la quale è anch’essa geneticamente determinata ma può essere considerevolmente modificata dalla esperienza individuale: tale attività è tesa verso qualcosa che possiamo chiamare sia cessazione della eccitazione sia gratificazione.</a:t>
            </a:r>
          </a:p>
          <a:p>
            <a:r>
              <a:rPr lang="it-IT" dirty="0"/>
              <a:t>La sequenza può essere definita “tensione-attività motoria-cessazione della tensione” oppure “bisogno-attività motoria-gratificazione”. La prima definizione lascia da parte gli elementi soggettivi mentre la seconda vi si riferisce in modo esplicito.</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20</a:t>
            </a:fld>
            <a:endParaRPr lang="it-IT"/>
          </a:p>
        </p:txBody>
      </p:sp>
    </p:spTree>
    <p:extLst>
      <p:ext uri="{BB962C8B-B14F-4D97-AF65-F5344CB8AC3E}">
        <p14:creationId xmlns:p14="http://schemas.microsoft.com/office/powerpoint/2010/main" val="3070361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Tipi di pulsione</a:t>
            </a:r>
            <a:endParaRPr lang="it-IT" dirty="0"/>
          </a:p>
        </p:txBody>
      </p:sp>
      <p:sp>
        <p:nvSpPr>
          <p:cNvPr id="3" name="Segnaposto contenuto 2"/>
          <p:cNvSpPr>
            <a:spLocks noGrp="1"/>
          </p:cNvSpPr>
          <p:nvPr>
            <p:ph sz="quarter" idx="13"/>
          </p:nvPr>
        </p:nvSpPr>
        <p:spPr/>
        <p:txBody>
          <a:bodyPr/>
          <a:lstStyle/>
          <a:p>
            <a:r>
              <a:rPr lang="it-IT" dirty="0"/>
              <a:t>Prima definizione: Pulsioni sessuali e </a:t>
            </a:r>
            <a:r>
              <a:rPr lang="it-IT" dirty="0" err="1"/>
              <a:t>autoconservative</a:t>
            </a:r>
            <a:r>
              <a:rPr lang="it-IT" dirty="0"/>
              <a:t>.</a:t>
            </a:r>
          </a:p>
          <a:p>
            <a:r>
              <a:rPr lang="it-IT" dirty="0"/>
              <a:t>Seconda definizione: Pulsione sessuale ed aggressiva o  meglio Pulsione di vita Pulsione di morte, LIBIDO DESTRUDO.</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21</a:t>
            </a:fld>
            <a:endParaRPr lang="it-IT"/>
          </a:p>
        </p:txBody>
      </p:sp>
    </p:spTree>
    <p:extLst>
      <p:ext uri="{BB962C8B-B14F-4D97-AF65-F5344CB8AC3E}">
        <p14:creationId xmlns:p14="http://schemas.microsoft.com/office/powerpoint/2010/main" val="28777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lgn="ctr"/>
            <a:r>
              <a:rPr lang="it-IT" altLang="it-IT" sz="3200" spc="0" dirty="0" smtClean="0">
                <a:solidFill>
                  <a:srgbClr val="FFFFFF"/>
                </a:solidFill>
                <a:latin typeface="Tahoma" pitchFamily="34" charset="0"/>
              </a:rPr>
              <a:t>EROS</a:t>
            </a:r>
            <a:r>
              <a:rPr lang="it-IT" altLang="it-IT" sz="3200" spc="0" dirty="0">
                <a:solidFill>
                  <a:srgbClr val="FFFFFF"/>
                </a:solidFill>
                <a:latin typeface="Tahoma" pitchFamily="34" charset="0"/>
              </a:rPr>
              <a:t>, </a:t>
            </a:r>
            <a:r>
              <a:rPr lang="it-IT" altLang="it-IT" sz="3200" spc="0" dirty="0" smtClean="0">
                <a:solidFill>
                  <a:srgbClr val="FFFFFF"/>
                </a:solidFill>
                <a:latin typeface="Tahoma" pitchFamily="34" charset="0"/>
              </a:rPr>
              <a:t>LIBIDO</a:t>
            </a:r>
            <a:r>
              <a:rPr lang="it-IT" altLang="it-IT" sz="3200" spc="0" dirty="0">
                <a:solidFill>
                  <a:srgbClr val="FFFFFF"/>
                </a:solidFill>
                <a:latin typeface="Tahoma" pitchFamily="34" charset="0"/>
              </a:rPr>
              <a:t/>
            </a:r>
            <a:br>
              <a:rPr lang="it-IT" altLang="it-IT" sz="3200" spc="0" dirty="0">
                <a:solidFill>
                  <a:srgbClr val="FFFFFF"/>
                </a:solidFill>
                <a:latin typeface="Tahoma" pitchFamily="34" charset="0"/>
              </a:rPr>
            </a:br>
            <a:endParaRPr lang="it-IT" dirty="0"/>
          </a:p>
        </p:txBody>
      </p:sp>
      <p:sp>
        <p:nvSpPr>
          <p:cNvPr id="3" name="Segnaposto contenuto 2"/>
          <p:cNvSpPr>
            <a:spLocks noGrp="1"/>
          </p:cNvSpPr>
          <p:nvPr>
            <p:ph sz="quarter" idx="13"/>
          </p:nvPr>
        </p:nvSpPr>
        <p:spPr/>
        <p:txBody>
          <a:bodyPr>
            <a:normAutofit/>
          </a:bodyPr>
          <a:lstStyle/>
          <a:p>
            <a:pPr marL="0" lvl="0" indent="0" algn="ctr" defTabSz="449263" fontAlgn="base">
              <a:lnSpc>
                <a:spcPct val="87000"/>
              </a:lnSpc>
              <a:spcBef>
                <a:spcPct val="0"/>
              </a:spcBef>
              <a:spcAft>
                <a:spcPct val="0"/>
              </a:spcAft>
              <a:buClr>
                <a:srgbClr val="000000"/>
              </a:buClr>
              <a:buSzPct val="100000"/>
              <a:buNone/>
            </a:pPr>
            <a:r>
              <a:rPr lang="it-IT" altLang="it-IT" sz="2800" spc="0" dirty="0" smtClean="0">
                <a:solidFill>
                  <a:srgbClr val="FFFFFF"/>
                </a:solidFill>
                <a:latin typeface="Tahoma" pitchFamily="34" charset="0"/>
              </a:rPr>
              <a:t>Viene </a:t>
            </a:r>
            <a:r>
              <a:rPr lang="it-IT" altLang="it-IT" sz="2800" spc="0" dirty="0">
                <a:solidFill>
                  <a:srgbClr val="FFFFFF"/>
                </a:solidFill>
                <a:latin typeface="Tahoma" pitchFamily="34" charset="0"/>
              </a:rPr>
              <a:t>definito un concetto limite tra lo psichico</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ed il somatico che trae origine da fonti di </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stimolazione interne al corpo e che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 produce uno stato di eccitazione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che spinge l’organismo all’attività.</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L’aspetto psichico costituisce un polo del </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conflitto psichico che</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caratterizza la forza che tende al legame ed</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alla costituzione nonché al mantenimento</a:t>
            </a:r>
          </a:p>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di unità vitali. </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22</a:t>
            </a:fld>
            <a:endParaRPr lang="it-IT"/>
          </a:p>
        </p:txBody>
      </p:sp>
    </p:spTree>
    <p:extLst>
      <p:ext uri="{BB962C8B-B14F-4D97-AF65-F5344CB8AC3E}">
        <p14:creationId xmlns:p14="http://schemas.microsoft.com/office/powerpoint/2010/main" val="3622624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smtClean="0"/>
              <a:t>THANATOS, DESTRUDO</a:t>
            </a:r>
            <a:endParaRPr lang="it-IT" sz="3600" dirty="0"/>
          </a:p>
        </p:txBody>
      </p:sp>
      <p:sp>
        <p:nvSpPr>
          <p:cNvPr id="3" name="Segnaposto contenuto 2"/>
          <p:cNvSpPr>
            <a:spLocks noGrp="1"/>
          </p:cNvSpPr>
          <p:nvPr>
            <p:ph sz="quarter" idx="13"/>
          </p:nvPr>
        </p:nvSpPr>
        <p:spPr/>
        <p:txBody>
          <a:bodyPr/>
          <a:lstStyle/>
          <a:p>
            <a:pPr marL="0" lvl="0" indent="0" algn="ctr" defTabSz="449263" fontAlgn="base">
              <a:lnSpc>
                <a:spcPct val="87000"/>
              </a:lnSpc>
              <a:spcBef>
                <a:spcPct val="0"/>
              </a:spcBef>
              <a:spcAft>
                <a:spcPct val="0"/>
              </a:spcAft>
              <a:buClr>
                <a:srgbClr val="000000"/>
              </a:buClr>
              <a:buSzPct val="100000"/>
              <a:buNone/>
            </a:pPr>
            <a:r>
              <a:rPr lang="it-IT" altLang="it-IT" sz="2800" spc="0" dirty="0">
                <a:solidFill>
                  <a:srgbClr val="FFFFFF"/>
                </a:solidFill>
                <a:latin typeface="Tahoma" pitchFamily="34" charset="0"/>
              </a:rPr>
              <a:t>Viene contrapposta alla pulsione di vita in quanto tende alla riduzione di tutte le tensioni fino a ricondurre l’essere vivente allo stato inorganico, agendo in senso autodistruttivo (verso l’interno) oppure come pulsione di aggressione e di distruzione (verso l’esterno).</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23</a:t>
            </a:fld>
            <a:endParaRPr lang="it-IT"/>
          </a:p>
        </p:txBody>
      </p:sp>
    </p:spTree>
    <p:extLst>
      <p:ext uri="{BB962C8B-B14F-4D97-AF65-F5344CB8AC3E}">
        <p14:creationId xmlns:p14="http://schemas.microsoft.com/office/powerpoint/2010/main" val="3747454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La sequenza delle manifestazioni della pulsione dalla prima infanzia sono definite Fasi o Stadi Psicosessuali.</a:t>
            </a:r>
          </a:p>
        </p:txBody>
      </p:sp>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4" name="Segnaposto numero diapositiva 3"/>
          <p:cNvSpPr>
            <a:spLocks noGrp="1"/>
          </p:cNvSpPr>
          <p:nvPr>
            <p:ph type="sldNum" sz="quarter" idx="12"/>
          </p:nvPr>
        </p:nvSpPr>
        <p:spPr/>
        <p:txBody>
          <a:bodyPr/>
          <a:lstStyle/>
          <a:p>
            <a:fld id="{9BB3361B-E81D-4B1D-84B0-73D282A78C84}" type="slidenum">
              <a:rPr lang="it-IT" smtClean="0"/>
              <a:t>24</a:t>
            </a:fld>
            <a:endParaRPr lang="it-IT"/>
          </a:p>
        </p:txBody>
      </p:sp>
    </p:spTree>
    <p:extLst>
      <p:ext uri="{BB962C8B-B14F-4D97-AF65-F5344CB8AC3E}">
        <p14:creationId xmlns:p14="http://schemas.microsoft.com/office/powerpoint/2010/main" val="2948130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FASI PSICOSESSUALI</a:t>
            </a:r>
            <a:endParaRPr lang="it-IT" dirty="0"/>
          </a:p>
        </p:txBody>
      </p:sp>
      <p:sp>
        <p:nvSpPr>
          <p:cNvPr id="3" name="Segnaposto contenuto 2"/>
          <p:cNvSpPr>
            <a:spLocks noGrp="1"/>
          </p:cNvSpPr>
          <p:nvPr>
            <p:ph sz="quarter" idx="13"/>
          </p:nvPr>
        </p:nvSpPr>
        <p:spPr/>
        <p:txBody>
          <a:bodyPr/>
          <a:lstStyle/>
          <a:p>
            <a:r>
              <a:rPr lang="it-IT" dirty="0"/>
              <a:t>Le fasi non sono da intendersi come le fasi dell’evoluzione cognitiva di </a:t>
            </a:r>
            <a:r>
              <a:rPr lang="it-IT" dirty="0" err="1"/>
              <a:t>Piaget</a:t>
            </a:r>
            <a:r>
              <a:rPr lang="it-IT" dirty="0"/>
              <a:t> ossia  fasi che una volta superate non tornano più, le fasi psicosessuali di Freud procedono </a:t>
            </a:r>
            <a:r>
              <a:rPr lang="it-IT" dirty="0" smtClean="0"/>
              <a:t>ineluttabilmente ma la </a:t>
            </a:r>
            <a:r>
              <a:rPr lang="it-IT" dirty="0"/>
              <a:t>libido può restare ingabbiata, FISSATA a una precisa fase di sviluppo  e dunque </a:t>
            </a:r>
            <a:r>
              <a:rPr lang="it-IT" dirty="0" smtClean="0"/>
              <a:t>ripresentarsi ripetutamente nell’età adulta bloccando il soggetto </a:t>
            </a:r>
            <a:r>
              <a:rPr lang="it-IT" dirty="0"/>
              <a:t>a un livello evolutivo inferiore.</a:t>
            </a:r>
          </a:p>
          <a:p>
            <a:r>
              <a:rPr lang="it-IT" dirty="0" smtClean="0"/>
              <a:t>Conseguenza: la </a:t>
            </a:r>
            <a:r>
              <a:rPr lang="it-IT" dirty="0"/>
              <a:t>rilevanza delle </a:t>
            </a:r>
            <a:r>
              <a:rPr lang="it-IT" dirty="0" err="1"/>
              <a:t>vicessitudine</a:t>
            </a:r>
            <a:r>
              <a:rPr lang="it-IT" dirty="0"/>
              <a:t> delle fasi e della libido in epoca infantile </a:t>
            </a:r>
            <a:r>
              <a:rPr lang="it-IT" dirty="0" smtClean="0"/>
              <a:t>utili per </a:t>
            </a:r>
            <a:r>
              <a:rPr lang="it-IT" dirty="0"/>
              <a:t>la comprensione dei </a:t>
            </a:r>
            <a:r>
              <a:rPr lang="it-IT" dirty="0" smtClean="0"/>
              <a:t>problemi </a:t>
            </a:r>
            <a:r>
              <a:rPr lang="it-IT" dirty="0"/>
              <a:t>e delle patologie della vita adulta.</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25</a:t>
            </a:fld>
            <a:endParaRPr lang="it-IT"/>
          </a:p>
        </p:txBody>
      </p:sp>
    </p:spTree>
    <p:extLst>
      <p:ext uri="{BB962C8B-B14F-4D97-AF65-F5344CB8AC3E}">
        <p14:creationId xmlns:p14="http://schemas.microsoft.com/office/powerpoint/2010/main" val="3658262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43608" y="2413338"/>
            <a:ext cx="6768752" cy="3108543"/>
          </a:xfrm>
          <a:prstGeom prst="rect">
            <a:avLst/>
          </a:prstGeom>
        </p:spPr>
        <p:txBody>
          <a:bodyPr wrap="square">
            <a:spAutoFit/>
          </a:bodyPr>
          <a:lstStyle/>
          <a:p>
            <a:r>
              <a:rPr lang="it-IT" sz="2800" dirty="0"/>
              <a:t>ORALE</a:t>
            </a:r>
          </a:p>
          <a:p>
            <a:r>
              <a:rPr lang="it-IT" sz="2800" dirty="0"/>
              <a:t>ANALE</a:t>
            </a:r>
          </a:p>
          <a:p>
            <a:r>
              <a:rPr lang="it-IT" sz="2800" dirty="0"/>
              <a:t>FALLICA         </a:t>
            </a:r>
            <a:r>
              <a:rPr lang="it-IT" sz="2800" dirty="0" smtClean="0"/>
              <a:t>(Bambino </a:t>
            </a:r>
            <a:r>
              <a:rPr lang="it-IT" sz="2800" dirty="0"/>
              <a:t>come </a:t>
            </a:r>
            <a:r>
              <a:rPr lang="it-IT" sz="2800" dirty="0" smtClean="0"/>
              <a:t>perverso polimorfo)</a:t>
            </a:r>
            <a:endParaRPr lang="it-IT" sz="2800" dirty="0"/>
          </a:p>
          <a:p>
            <a:endParaRPr lang="it-IT" sz="2800" dirty="0" smtClean="0"/>
          </a:p>
          <a:p>
            <a:r>
              <a:rPr lang="it-IT" sz="2800" dirty="0" smtClean="0">
                <a:solidFill>
                  <a:srgbClr val="FF0000"/>
                </a:solidFill>
              </a:rPr>
              <a:t>EDIPO-</a:t>
            </a:r>
            <a:r>
              <a:rPr lang="it-IT" sz="2800" dirty="0" smtClean="0"/>
              <a:t>LATENZA</a:t>
            </a:r>
            <a:endParaRPr lang="it-IT" sz="2800" dirty="0"/>
          </a:p>
          <a:p>
            <a:endParaRPr lang="it-IT" sz="2800" dirty="0" smtClean="0"/>
          </a:p>
          <a:p>
            <a:r>
              <a:rPr lang="it-IT" sz="2800" dirty="0" smtClean="0"/>
              <a:t>GENITALE</a:t>
            </a:r>
            <a:endParaRPr lang="it-IT" sz="2800" dirty="0"/>
          </a:p>
        </p:txBody>
      </p:sp>
      <p:sp>
        <p:nvSpPr>
          <p:cNvPr id="5" name="Titolo 4"/>
          <p:cNvSpPr>
            <a:spLocks noGrp="1"/>
          </p:cNvSpPr>
          <p:nvPr>
            <p:ph type="title"/>
          </p:nvPr>
        </p:nvSpPr>
        <p:spPr/>
        <p:txBody>
          <a:bodyPr/>
          <a:lstStyle/>
          <a:p>
            <a:pPr algn="ctr"/>
            <a:r>
              <a:rPr lang="it-IT" sz="3600" dirty="0" smtClean="0">
                <a:solidFill>
                  <a:srgbClr val="FFFF00"/>
                </a:solidFill>
              </a:rPr>
              <a:t>FASI PSICOSESSUALI</a:t>
            </a:r>
            <a:endParaRPr lang="it-IT" sz="3600" dirty="0">
              <a:solidFill>
                <a:srgbClr val="FFFF00"/>
              </a:solidFill>
            </a:endParaRPr>
          </a:p>
        </p:txBody>
      </p:sp>
      <p:sp>
        <p:nvSpPr>
          <p:cNvPr id="6" name="Segnaposto contenuto 5"/>
          <p:cNvSpPr>
            <a:spLocks noGrp="1"/>
          </p:cNvSpPr>
          <p:nvPr>
            <p:ph sz="quarter" idx="13"/>
          </p:nvPr>
        </p:nvSpPr>
        <p:spPr/>
        <p:txBody>
          <a:bodyPr/>
          <a:lstStyle/>
          <a:p>
            <a:endParaRPr lang="it-IT"/>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26</a:t>
            </a:fld>
            <a:endParaRPr lang="it-IT"/>
          </a:p>
        </p:txBody>
      </p:sp>
    </p:spTree>
    <p:extLst>
      <p:ext uri="{BB962C8B-B14F-4D97-AF65-F5344CB8AC3E}">
        <p14:creationId xmlns:p14="http://schemas.microsoft.com/office/powerpoint/2010/main" val="2824709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ORALE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1700213"/>
            <a:ext cx="6840537" cy="45497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LA PRIMA FASE E DURA ALL’INCIRCA FINO AL SECONDO ANNO DI ETA’. </a:t>
            </a:r>
          </a:p>
          <a:p>
            <a:pPr algn="ctr"/>
            <a:r>
              <a:rPr lang="it-IT" altLang="it-IT" sz="2800">
                <a:latin typeface="Tahoma" pitchFamily="34" charset="0"/>
              </a:rPr>
              <a:t>E’ CARATTERIZATA DALL’ATTIVITA’ DELLA SUZIONE, FONTE DI PIACERE E DALL’IMPOSSESSAMENTO DI OGGETTI ATTRAVERSO L’INTRODUZIONE ORALE.</a:t>
            </a:r>
          </a:p>
          <a:p>
            <a:pPr algn="ctr"/>
            <a:r>
              <a:rPr lang="it-IT" altLang="it-IT" sz="2800">
                <a:latin typeface="Tahoma" pitchFamily="34" charset="0"/>
              </a:rPr>
              <a:t>POLARIZZAZIONE SULLE MUCOSE DELLA BOCCA E SULL’EPIDERMIDE.</a:t>
            </a:r>
            <a:r>
              <a:rPr lang="it-IT" altLang="it-IT"/>
              <a:t> </a:t>
            </a: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27</a:t>
            </a:fld>
            <a:endParaRPr lang="it-IT"/>
          </a:p>
        </p:txBody>
      </p:sp>
    </p:spTree>
    <p:extLst>
      <p:ext uri="{BB962C8B-B14F-4D97-AF65-F5344CB8AC3E}">
        <p14:creationId xmlns:p14="http://schemas.microsoft.com/office/powerpoint/2010/main" val="261395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ANALE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700213"/>
            <a:ext cx="6840537" cy="49212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LA SECONDA FASE DELLO SVILUPPO LIBIDICO E DURA ALL’INCIRCA DAI DUE AI QUATTRO ANNI . </a:t>
            </a:r>
          </a:p>
          <a:p>
            <a:pPr algn="ctr"/>
            <a:r>
              <a:rPr lang="it-IT" altLang="it-IT" sz="2800">
                <a:latin typeface="Tahoma" pitchFamily="34" charset="0"/>
              </a:rPr>
              <a:t>E’ CARATTERIZATA DALL’ATTIVITA’ DI CONTROLLO DELLO SFINTERE ANALE CHE SI ESPRIME NELL’EVACUAZIONE E NELLA RITENZIONE DELLE FECI A CUI FREUD RICONOSCE VALENZE SIMBOLICHE.</a:t>
            </a:r>
          </a:p>
          <a:p>
            <a:pPr algn="ctr"/>
            <a:endParaRPr lang="it-IT" altLang="it-IT" sz="2800">
              <a:latin typeface="Tahoma" pitchFamily="34" charset="0"/>
            </a:endParaRPr>
          </a:p>
          <a:p>
            <a:pPr algn="ctr"/>
            <a:endParaRPr lang="it-IT" altLang="it-IT" sz="280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2018 2019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28</a:t>
            </a:fld>
            <a:endParaRPr lang="it-IT"/>
          </a:p>
        </p:txBody>
      </p:sp>
    </p:spTree>
    <p:extLst>
      <p:ext uri="{BB962C8B-B14F-4D97-AF65-F5344CB8AC3E}">
        <p14:creationId xmlns:p14="http://schemas.microsoft.com/office/powerpoint/2010/main" val="24449858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FALLICA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700213"/>
            <a:ext cx="6840537" cy="353943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dirty="0">
              <a:latin typeface="Tahoma" pitchFamily="34" charset="0"/>
            </a:endParaRPr>
          </a:p>
          <a:p>
            <a:pPr algn="ctr"/>
            <a:endParaRPr lang="it-IT" altLang="it-IT" sz="2800" dirty="0">
              <a:latin typeface="Tahoma" pitchFamily="34" charset="0"/>
            </a:endParaRPr>
          </a:p>
          <a:p>
            <a:pPr algn="ctr"/>
            <a:r>
              <a:rPr lang="it-IT" altLang="it-IT" sz="2800" dirty="0">
                <a:latin typeface="Tahoma" pitchFamily="34" charset="0"/>
              </a:rPr>
              <a:t>E’ LA TERZA FASE DELLO SVILUPPO LIBIDICO ED E’ CARATTERIZZATA  DALLA POLARIZZAZIONE DI TUTTE LE PULSIONI INTORNO ALLA ZONA GENITALE, CON LA CAPACITA’ DELLA STIMOLAZIONE </a:t>
            </a:r>
            <a:r>
              <a:rPr lang="it-IT" altLang="it-IT" sz="2800" dirty="0" smtClean="0">
                <a:latin typeface="Tahoma" pitchFamily="34" charset="0"/>
              </a:rPr>
              <a:t>DEGLI ORGANI ESTERNI.</a:t>
            </a:r>
            <a:endParaRPr lang="it-IT" altLang="it-IT" sz="2800" dirty="0">
              <a:latin typeface="Tahoma" pitchFamily="34" charset="0"/>
            </a:endParaRPr>
          </a:p>
        </p:txBody>
      </p:sp>
      <p:sp>
        <p:nvSpPr>
          <p:cNvPr id="9" name="Segnaposto piè di pagina 8"/>
          <p:cNvSpPr>
            <a:spLocks noGrp="1"/>
          </p:cNvSpPr>
          <p:nvPr>
            <p:ph type="ftr" sz="quarter" idx="11"/>
          </p:nvPr>
        </p:nvSpPr>
        <p:spPr/>
        <p:txBody>
          <a:bodyPr/>
          <a:lstStyle/>
          <a:p>
            <a:r>
              <a:rPr lang="it-IT" smtClean="0"/>
              <a:t>Psicologia aa 2018 2019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29</a:t>
            </a:fld>
            <a:endParaRPr lang="it-IT"/>
          </a:p>
        </p:txBody>
      </p:sp>
    </p:spTree>
    <p:extLst>
      <p:ext uri="{BB962C8B-B14F-4D97-AF65-F5344CB8AC3E}">
        <p14:creationId xmlns:p14="http://schemas.microsoft.com/office/powerpoint/2010/main" val="267425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1"/>
          <p:cNvSpPr>
            <a:spLocks noGrp="1"/>
          </p:cNvSpPr>
          <p:nvPr>
            <p:ph type="subTitle" idx="1"/>
          </p:nvPr>
        </p:nvSpPr>
        <p:spPr/>
        <p:txBody>
          <a:bodyPr>
            <a:normAutofit/>
          </a:bodyPr>
          <a:lstStyle/>
          <a:p>
            <a:r>
              <a:rPr lang="it-IT" sz="3600" dirty="0" smtClean="0"/>
              <a:t>DALLA CULTURA ALLA SOCIETA’</a:t>
            </a:r>
            <a:endParaRPr lang="it-IT" sz="3600" dirty="0"/>
          </a:p>
        </p:txBody>
      </p:sp>
      <p:sp>
        <p:nvSpPr>
          <p:cNvPr id="3" name="Titolo 2"/>
          <p:cNvSpPr>
            <a:spLocks noGrp="1"/>
          </p:cNvSpPr>
          <p:nvPr>
            <p:ph type="ctrTitle"/>
          </p:nvPr>
        </p:nvSpPr>
        <p:spPr/>
        <p:txBody>
          <a:bodyPr/>
          <a:lstStyle/>
          <a:p>
            <a:r>
              <a:rPr lang="it-IT" dirty="0" smtClean="0"/>
              <a:t>FREUD E L’INTRECCIO CON LA STORIA</a:t>
            </a:r>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a:t>
            </a:fld>
            <a:endParaRPr lang="it-IT"/>
          </a:p>
        </p:txBody>
      </p:sp>
    </p:spTree>
    <p:extLst>
      <p:ext uri="{BB962C8B-B14F-4D97-AF65-F5344CB8AC3E}">
        <p14:creationId xmlns:p14="http://schemas.microsoft.com/office/powerpoint/2010/main" val="93313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IL COMPLESSO DI EDIPO </a:t>
            </a:r>
          </a:p>
        </p:txBody>
      </p:sp>
      <p:sp>
        <p:nvSpPr>
          <p:cNvPr id="3"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4"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5"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7"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8" name="Text Box 9"/>
          <p:cNvSpPr txBox="1">
            <a:spLocks noChangeArrowheads="1"/>
          </p:cNvSpPr>
          <p:nvPr/>
        </p:nvSpPr>
        <p:spPr bwMode="auto">
          <a:xfrm>
            <a:off x="1116013" y="1268413"/>
            <a:ext cx="6840537" cy="50783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dirty="0">
              <a:latin typeface="Tahoma" pitchFamily="34" charset="0"/>
            </a:endParaRPr>
          </a:p>
          <a:p>
            <a:pPr algn="ctr"/>
            <a:endParaRPr lang="it-IT" altLang="it-IT" sz="2800" dirty="0">
              <a:latin typeface="Tahoma" pitchFamily="34" charset="0"/>
            </a:endParaRPr>
          </a:p>
          <a:p>
            <a:pPr algn="ctr"/>
            <a:r>
              <a:rPr lang="it-IT" altLang="it-IT" sz="2400" dirty="0">
                <a:latin typeface="Tahoma" pitchFamily="34" charset="0"/>
              </a:rPr>
              <a:t>STRUTTURA PSICHICA IN CUI SI ORGANIZZANO I SENTIMENTI AMOROSI E OSTILI CHE IL BAMBINO AVVERTE NEI CONFRONTI DEI GENITORI E DAL CUI SUPERAMENTO DIPENDE IL FUTURO PROFILO PSICOLOGICO DEL SOGGETTO.</a:t>
            </a:r>
          </a:p>
          <a:p>
            <a:pPr algn="ctr"/>
            <a:r>
              <a:rPr lang="it-IT" altLang="it-IT" sz="2400" dirty="0">
                <a:latin typeface="Tahoma" pitchFamily="34" charset="0"/>
              </a:rPr>
              <a:t>AVVIENE TRA I TRE E I CINQUE ANNI (FASE FALLICA).</a:t>
            </a:r>
          </a:p>
          <a:p>
            <a:pPr algn="ctr"/>
            <a:r>
              <a:rPr lang="it-IT" altLang="it-IT" sz="2400" dirty="0">
                <a:latin typeface="Tahoma" pitchFamily="34" charset="0"/>
              </a:rPr>
              <a:t>DALLA RISOLUZIONE DEL COMPLESSO DI EDIPO DIPENDE LA SCELTA DELL’OGGETTO D’ AMORE E L’ACCESSO </a:t>
            </a:r>
            <a:r>
              <a:rPr lang="it-IT" altLang="it-IT" sz="2800" dirty="0">
                <a:latin typeface="Tahoma" pitchFamily="34" charset="0"/>
              </a:rPr>
              <a:t>ALLA GENITALITA’</a:t>
            </a:r>
          </a:p>
        </p:txBody>
      </p:sp>
      <p:sp>
        <p:nvSpPr>
          <p:cNvPr id="9" name="Segnaposto piè di pagina 8"/>
          <p:cNvSpPr>
            <a:spLocks noGrp="1"/>
          </p:cNvSpPr>
          <p:nvPr>
            <p:ph type="ftr" sz="quarter" idx="11"/>
          </p:nvPr>
        </p:nvSpPr>
        <p:spPr/>
        <p:txBody>
          <a:bodyPr/>
          <a:lstStyle/>
          <a:p>
            <a:r>
              <a:rPr lang="it-IT" smtClean="0"/>
              <a:t>Psicologia aa 2018 2019 Facteo Torino Gallizia</a:t>
            </a:r>
            <a:endParaRPr lang="it-IT"/>
          </a:p>
        </p:txBody>
      </p:sp>
      <p:sp>
        <p:nvSpPr>
          <p:cNvPr id="10" name="Segnaposto numero diapositiva 9"/>
          <p:cNvSpPr>
            <a:spLocks noGrp="1"/>
          </p:cNvSpPr>
          <p:nvPr>
            <p:ph type="sldNum" sz="quarter" idx="12"/>
          </p:nvPr>
        </p:nvSpPr>
        <p:spPr/>
        <p:txBody>
          <a:bodyPr/>
          <a:lstStyle/>
          <a:p>
            <a:fld id="{9BB3361B-E81D-4B1D-84B0-73D282A78C84}" type="slidenum">
              <a:rPr lang="it-IT" smtClean="0"/>
              <a:t>30</a:t>
            </a:fld>
            <a:endParaRPr lang="it-IT"/>
          </a:p>
        </p:txBody>
      </p:sp>
    </p:spTree>
    <p:extLst>
      <p:ext uri="{BB962C8B-B14F-4D97-AF65-F5344CB8AC3E}">
        <p14:creationId xmlns:p14="http://schemas.microsoft.com/office/powerpoint/2010/main" val="1397965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p:txBody>
          <a:bodyPr/>
          <a:lstStyle/>
          <a:p>
            <a:r>
              <a:rPr lang="it-IT" sz="4000" dirty="0" smtClean="0"/>
              <a:t>La storia di edipo.</a:t>
            </a:r>
            <a:endParaRPr lang="it-IT" sz="4000"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4" name="Segnaposto numero diapositiva 3"/>
          <p:cNvSpPr>
            <a:spLocks noGrp="1"/>
          </p:cNvSpPr>
          <p:nvPr>
            <p:ph type="sldNum" sz="quarter" idx="12"/>
          </p:nvPr>
        </p:nvSpPr>
        <p:spPr/>
        <p:txBody>
          <a:bodyPr/>
          <a:lstStyle/>
          <a:p>
            <a:fld id="{9BB3361B-E81D-4B1D-84B0-73D282A78C84}" type="slidenum">
              <a:rPr lang="it-IT" smtClean="0"/>
              <a:t>31</a:t>
            </a:fld>
            <a:endParaRPr lang="it-IT"/>
          </a:p>
        </p:txBody>
      </p:sp>
    </p:spTree>
    <p:extLst>
      <p:ext uri="{BB962C8B-B14F-4D97-AF65-F5344CB8AC3E}">
        <p14:creationId xmlns:p14="http://schemas.microsoft.com/office/powerpoint/2010/main" val="1584382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4400" dirty="0" smtClean="0"/>
              <a:t>Castrazione e ritiro</a:t>
            </a:r>
            <a:endParaRPr lang="it-IT" sz="4400" dirty="0"/>
          </a:p>
        </p:txBody>
      </p:sp>
      <p:sp>
        <p:nvSpPr>
          <p:cNvPr id="4" name="Titolo 3"/>
          <p:cNvSpPr>
            <a:spLocks noGrp="1"/>
          </p:cNvSpPr>
          <p:nvPr>
            <p:ph type="ctrTitle"/>
          </p:nvPr>
        </p:nvSpPr>
        <p:spPr/>
        <p:txBody>
          <a:bodyPr/>
          <a:lstStyle/>
          <a:p>
            <a:r>
              <a:rPr lang="it-IT" dirty="0" smtClean="0"/>
              <a:t>Edipo maschile</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32</a:t>
            </a:fld>
            <a:endParaRPr lang="it-IT"/>
          </a:p>
        </p:txBody>
      </p:sp>
    </p:spTree>
    <p:extLst>
      <p:ext uri="{BB962C8B-B14F-4D97-AF65-F5344CB8AC3E}">
        <p14:creationId xmlns:p14="http://schemas.microsoft.com/office/powerpoint/2010/main" val="4303940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3200" dirty="0" smtClean="0"/>
              <a:t>Risentimento verso la madre e ritiro. Invidia del pene.</a:t>
            </a:r>
            <a:endParaRPr lang="it-IT" sz="3200" dirty="0"/>
          </a:p>
        </p:txBody>
      </p:sp>
      <p:sp>
        <p:nvSpPr>
          <p:cNvPr id="4" name="Titolo 3"/>
          <p:cNvSpPr>
            <a:spLocks noGrp="1"/>
          </p:cNvSpPr>
          <p:nvPr>
            <p:ph type="ctrTitle"/>
          </p:nvPr>
        </p:nvSpPr>
        <p:spPr/>
        <p:txBody>
          <a:bodyPr/>
          <a:lstStyle/>
          <a:p>
            <a:r>
              <a:rPr lang="it-IT" dirty="0" smtClean="0"/>
              <a:t>Edipo femminile</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33</a:t>
            </a:fld>
            <a:endParaRPr lang="it-IT"/>
          </a:p>
        </p:txBody>
      </p:sp>
    </p:spTree>
    <p:extLst>
      <p:ext uri="{BB962C8B-B14F-4D97-AF65-F5344CB8AC3E}">
        <p14:creationId xmlns:p14="http://schemas.microsoft.com/office/powerpoint/2010/main" val="963388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p:cNvSpPr>
            <a:spLocks noGrp="1"/>
          </p:cNvSpPr>
          <p:nvPr>
            <p:ph type="subTitle" idx="1"/>
          </p:nvPr>
        </p:nvSpPr>
        <p:spPr/>
        <p:txBody>
          <a:bodyPr>
            <a:normAutofit/>
          </a:bodyPr>
          <a:lstStyle/>
          <a:p>
            <a:r>
              <a:rPr lang="it-IT" sz="3600" dirty="0" smtClean="0"/>
              <a:t>Ritiro  intellettuale e sublimazione</a:t>
            </a:r>
            <a:endParaRPr lang="it-IT" sz="3600" dirty="0"/>
          </a:p>
        </p:txBody>
      </p:sp>
      <p:sp>
        <p:nvSpPr>
          <p:cNvPr id="4" name="Titolo 3"/>
          <p:cNvSpPr>
            <a:spLocks noGrp="1"/>
          </p:cNvSpPr>
          <p:nvPr>
            <p:ph type="ctrTitle"/>
          </p:nvPr>
        </p:nvSpPr>
        <p:spPr/>
        <p:txBody>
          <a:bodyPr/>
          <a:lstStyle/>
          <a:p>
            <a:r>
              <a:rPr lang="it-IT" dirty="0" smtClean="0"/>
              <a:t>latenza</a:t>
            </a:r>
            <a:endParaRPr lang="it-IT"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34</a:t>
            </a:fld>
            <a:endParaRPr lang="it-IT"/>
          </a:p>
        </p:txBody>
      </p:sp>
    </p:spTree>
    <p:extLst>
      <p:ext uri="{BB962C8B-B14F-4D97-AF65-F5344CB8AC3E}">
        <p14:creationId xmlns:p14="http://schemas.microsoft.com/office/powerpoint/2010/main" val="1939671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FASE GENITALE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1700213"/>
            <a:ext cx="6840537" cy="41783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E’ L’ULTIMA FASE DELLO SVILUPPO LIBIDICO, QUELLA IN CUI LA LIBIDO INVESTE GLI ORGANI GENITALI SENZA LA ESCLUSIONE DELLE ALTRE AREE E IL SOGGETTO PUO’ GIUNGERE A UNA MATURITA’ SESSUALE COMPLETA.</a:t>
            </a:r>
          </a:p>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35</a:t>
            </a:fld>
            <a:endParaRPr lang="it-IT"/>
          </a:p>
        </p:txBody>
      </p:sp>
    </p:spTree>
    <p:extLst>
      <p:ext uri="{BB962C8B-B14F-4D97-AF65-F5344CB8AC3E}">
        <p14:creationId xmlns:p14="http://schemas.microsoft.com/office/powerpoint/2010/main" val="34309381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Sulla </a:t>
            </a:r>
            <a:r>
              <a:rPr lang="it-IT" dirty="0" err="1" smtClean="0"/>
              <a:t>piu’</a:t>
            </a:r>
            <a:r>
              <a:rPr lang="it-IT" dirty="0" smtClean="0"/>
              <a:t> comune degenerazione della vita affettiva</a:t>
            </a:r>
            <a:endParaRPr lang="it-IT" dirty="0"/>
          </a:p>
        </p:txBody>
      </p:sp>
      <p:sp>
        <p:nvSpPr>
          <p:cNvPr id="3" name="Sottotitolo 2"/>
          <p:cNvSpPr>
            <a:spLocks noGrp="1"/>
          </p:cNvSpPr>
          <p:nvPr>
            <p:ph type="subTitle" idx="1"/>
          </p:nvPr>
        </p:nvSpPr>
        <p:spPr/>
        <p:txBody>
          <a:bodyPr>
            <a:normAutofit/>
          </a:bodyPr>
          <a:lstStyle/>
          <a:p>
            <a:r>
              <a:rPr lang="it-IT" sz="4000" dirty="0" smtClean="0"/>
              <a:t>Sesso e amore</a:t>
            </a:r>
            <a:endParaRPr lang="it-IT" sz="40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36</a:t>
            </a:fld>
            <a:endParaRPr lang="it-IT"/>
          </a:p>
        </p:txBody>
      </p:sp>
    </p:spTree>
    <p:extLst>
      <p:ext uri="{BB962C8B-B14F-4D97-AF65-F5344CB8AC3E}">
        <p14:creationId xmlns:p14="http://schemas.microsoft.com/office/powerpoint/2010/main" val="10293313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Evoluzione teorica</a:t>
            </a:r>
            <a:endParaRPr lang="it-IT" dirty="0"/>
          </a:p>
        </p:txBody>
      </p:sp>
      <p:sp>
        <p:nvSpPr>
          <p:cNvPr id="3" name="Segnaposto contenuto 2"/>
          <p:cNvSpPr>
            <a:spLocks noGrp="1"/>
          </p:cNvSpPr>
          <p:nvPr>
            <p:ph sz="quarter" idx="13"/>
          </p:nvPr>
        </p:nvSpPr>
        <p:spPr/>
        <p:txBody>
          <a:bodyPr/>
          <a:lstStyle/>
          <a:p>
            <a:r>
              <a:rPr lang="it-IT" dirty="0" smtClean="0"/>
              <a:t>Freud rielabora più volte le sue teorizzazioni. Al di là del suo aspetto un po’ burbero e del suo ruolo di accentratore egli di fatto fu sempre aperto al dialogo con i suoi allievi e con personalità esterne al mondo della psicoanalisi.</a:t>
            </a:r>
          </a:p>
          <a:p>
            <a:r>
              <a:rPr lang="it-IT" dirty="0" smtClean="0"/>
              <a:t>Dal 1909 con il viaggio in America alla Hall </a:t>
            </a:r>
            <a:r>
              <a:rPr lang="it-IT" dirty="0" err="1" smtClean="0"/>
              <a:t>University</a:t>
            </a:r>
            <a:r>
              <a:rPr lang="it-IT" dirty="0" smtClean="0"/>
              <a:t> la sua teoria diviene nota al </a:t>
            </a:r>
            <a:r>
              <a:rPr lang="it-IT" dirty="0" err="1" smtClean="0"/>
              <a:t>mondol</a:t>
            </a:r>
            <a:endParaRPr lang="it-IT" dirty="0" smtClean="0"/>
          </a:p>
          <a:p>
            <a:r>
              <a:rPr lang="it-IT" dirty="0" smtClean="0"/>
              <a:t>Ma nel 1914 1915  ci sono anche fratture nel gruppo tanto che Adler </a:t>
            </a:r>
            <a:r>
              <a:rPr lang="it-IT" dirty="0" err="1" smtClean="0"/>
              <a:t>Jung</a:t>
            </a:r>
            <a:r>
              <a:rPr lang="it-IT" dirty="0" smtClean="0"/>
              <a:t> e </a:t>
            </a:r>
            <a:r>
              <a:rPr lang="it-IT" dirty="0" err="1" smtClean="0"/>
              <a:t>Stekler</a:t>
            </a:r>
            <a:r>
              <a:rPr lang="it-IT" dirty="0" smtClean="0"/>
              <a:t> si allontano dalla psicoanalisi per creare delle loro teorie personali. Adler sentiva l’influsso marxista e poneva l’accento sul problema di superiorità e inferiorità della persona. </a:t>
            </a:r>
            <a:r>
              <a:rPr lang="it-IT" dirty="0" err="1" smtClean="0"/>
              <a:t>Jung</a:t>
            </a:r>
            <a:r>
              <a:rPr lang="it-IT" dirty="0" smtClean="0"/>
              <a:t> rifiuta la sessualità come unico principio esplicativo considerando la psicoanalisi troppo limitata e chiusa alla esperienza della complessità della psiche.</a:t>
            </a:r>
          </a:p>
          <a:p>
            <a:r>
              <a:rPr lang="it-IT" dirty="0" smtClean="0"/>
              <a:t>Ma sono anche anni difficili per la storia mondiale. La guerra devasta l’Europa e due figli di Freud sono al fronte.</a:t>
            </a:r>
          </a:p>
          <a:p>
            <a:r>
              <a:rPr lang="it-IT" dirty="0" smtClean="0"/>
              <a:t>Subito dopo la guerra Freud perde una figlia e un nipote e il suo cancro alla bocca peggiora costringendolo a una serie di interventi.</a:t>
            </a:r>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37</a:t>
            </a:fld>
            <a:endParaRPr lang="it-IT"/>
          </a:p>
        </p:txBody>
      </p:sp>
    </p:spTree>
    <p:extLst>
      <p:ext uri="{BB962C8B-B14F-4D97-AF65-F5344CB8AC3E}">
        <p14:creationId xmlns:p14="http://schemas.microsoft.com/office/powerpoint/2010/main" val="525388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Influssi…</a:t>
            </a:r>
            <a:endParaRPr lang="it-IT" dirty="0"/>
          </a:p>
        </p:txBody>
      </p:sp>
      <p:sp>
        <p:nvSpPr>
          <p:cNvPr id="3" name="Segnaposto contenuto 2"/>
          <p:cNvSpPr>
            <a:spLocks noGrp="1"/>
          </p:cNvSpPr>
          <p:nvPr>
            <p:ph sz="quarter" idx="13"/>
          </p:nvPr>
        </p:nvSpPr>
        <p:spPr/>
        <p:txBody>
          <a:bodyPr>
            <a:normAutofit/>
          </a:bodyPr>
          <a:lstStyle/>
          <a:p>
            <a:r>
              <a:rPr lang="it-IT" sz="3200" dirty="0" smtClean="0"/>
              <a:t>L’esperienza della analisi, il dolore personale, l’esperienza della guerra e della malattia e l’ostinazione di spostare i confini della conoscenza portano Freud in questi anni a rielaborare anzi a integrare la sua teoria della mente in quella che è nota come la Seconda Topica</a:t>
            </a:r>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38</a:t>
            </a:fld>
            <a:endParaRPr lang="it-IT"/>
          </a:p>
        </p:txBody>
      </p:sp>
    </p:spTree>
    <p:extLst>
      <p:ext uri="{BB962C8B-B14F-4D97-AF65-F5344CB8AC3E}">
        <p14:creationId xmlns:p14="http://schemas.microsoft.com/office/powerpoint/2010/main" val="22752924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331913" y="2276475"/>
            <a:ext cx="1944687"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ES</a:t>
            </a:r>
            <a:endParaRPr lang="en-GB" altLang="it-IT" sz="4000" b="1">
              <a:solidFill>
                <a:srgbClr val="000000"/>
              </a:solidFill>
              <a:latin typeface="Tahoma" pitchFamily="34" charset="0"/>
            </a:endParaRPr>
          </a:p>
        </p:txBody>
      </p:sp>
      <p:sp>
        <p:nvSpPr>
          <p:cNvPr id="7" name="Text Box 3"/>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4"/>
          <p:cNvSpPr>
            <a:spLocks noChangeArrowheads="1"/>
          </p:cNvSpPr>
          <p:nvPr/>
        </p:nvSpPr>
        <p:spPr bwMode="auto">
          <a:xfrm>
            <a:off x="431800" y="360363"/>
            <a:ext cx="8316913"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Rectangle 5"/>
          <p:cNvSpPr>
            <a:spLocks noChangeArrowheads="1"/>
          </p:cNvSpPr>
          <p:nvPr/>
        </p:nvSpPr>
        <p:spPr bwMode="auto">
          <a:xfrm>
            <a:off x="1835150" y="3500438"/>
            <a:ext cx="936625"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IO</a:t>
            </a:r>
            <a:endParaRPr lang="en-GB" altLang="it-IT" sz="4000" b="1">
              <a:solidFill>
                <a:srgbClr val="000000"/>
              </a:solidFill>
              <a:latin typeface="Tahoma" pitchFamily="34" charset="0"/>
            </a:endParaRPr>
          </a:p>
        </p:txBody>
      </p:sp>
      <p:sp>
        <p:nvSpPr>
          <p:cNvPr id="10" name="Oval 6"/>
          <p:cNvSpPr>
            <a:spLocks noChangeArrowheads="1"/>
          </p:cNvSpPr>
          <p:nvPr/>
        </p:nvSpPr>
        <p:spPr bwMode="auto">
          <a:xfrm>
            <a:off x="1547813" y="3284538"/>
            <a:ext cx="1582737" cy="1152525"/>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Oval 7"/>
          <p:cNvSpPr>
            <a:spLocks noChangeArrowheads="1"/>
          </p:cNvSpPr>
          <p:nvPr/>
        </p:nvSpPr>
        <p:spPr bwMode="auto">
          <a:xfrm>
            <a:off x="1547813" y="2060575"/>
            <a:ext cx="1511300" cy="1223963"/>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2" name="Oval 8"/>
          <p:cNvSpPr>
            <a:spLocks noChangeArrowheads="1"/>
          </p:cNvSpPr>
          <p:nvPr/>
        </p:nvSpPr>
        <p:spPr bwMode="auto">
          <a:xfrm>
            <a:off x="827088" y="4437063"/>
            <a:ext cx="3024187" cy="1512887"/>
          </a:xfrm>
          <a:prstGeom prst="ellipse">
            <a:avLst/>
          </a:prstGeom>
          <a:noFill/>
          <a:ln w="31750">
            <a:solidFill>
              <a:srgbClr val="FF00FF"/>
            </a:solidFill>
            <a:round/>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 name="Rectangle 9"/>
          <p:cNvSpPr>
            <a:spLocks noChangeArrowheads="1"/>
          </p:cNvSpPr>
          <p:nvPr/>
        </p:nvSpPr>
        <p:spPr bwMode="auto">
          <a:xfrm>
            <a:off x="611188" y="4887913"/>
            <a:ext cx="3529012"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SUPER</a:t>
            </a:r>
            <a:r>
              <a:rPr lang="it-IT" altLang="it-IT" sz="4000" b="1">
                <a:latin typeface="Tahoma" pitchFamily="34" charset="0"/>
              </a:rPr>
              <a:t>-IO</a:t>
            </a:r>
            <a:endParaRPr lang="en-GB" altLang="it-IT" sz="4000" b="1">
              <a:solidFill>
                <a:srgbClr val="000000"/>
              </a:solidFill>
              <a:latin typeface="Tahoma" pitchFamily="34" charset="0"/>
            </a:endParaRPr>
          </a:p>
        </p:txBody>
      </p:sp>
      <p:sp>
        <p:nvSpPr>
          <p:cNvPr id="14" name="Rectangle 10"/>
          <p:cNvSpPr>
            <a:spLocks noChangeArrowheads="1"/>
          </p:cNvSpPr>
          <p:nvPr/>
        </p:nvSpPr>
        <p:spPr bwMode="auto">
          <a:xfrm>
            <a:off x="1377950" y="549275"/>
            <a:ext cx="5715000"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u="sng">
                <a:latin typeface="Tahoma" pitchFamily="34" charset="0"/>
              </a:rPr>
              <a:t>LA SECONDA TOPICA</a:t>
            </a:r>
            <a:endParaRPr lang="en-GB" altLang="it-IT" sz="4000" b="1" u="sng">
              <a:solidFill>
                <a:srgbClr val="000000"/>
              </a:solidFill>
              <a:latin typeface="Tahoma" pitchFamily="34" charset="0"/>
            </a:endParaRPr>
          </a:p>
        </p:txBody>
      </p:sp>
      <p:sp>
        <p:nvSpPr>
          <p:cNvPr id="15" name="AutoShape 11"/>
          <p:cNvSpPr>
            <a:spLocks noChangeArrowheads="1"/>
          </p:cNvSpPr>
          <p:nvPr/>
        </p:nvSpPr>
        <p:spPr bwMode="auto">
          <a:xfrm>
            <a:off x="3203575" y="2366963"/>
            <a:ext cx="1512888" cy="485775"/>
          </a:xfrm>
          <a:prstGeom prst="rightArrow">
            <a:avLst>
              <a:gd name="adj1" fmla="val 50000"/>
              <a:gd name="adj2" fmla="val 77860"/>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6" name="AutoShape 12"/>
          <p:cNvSpPr>
            <a:spLocks noChangeArrowheads="1"/>
          </p:cNvSpPr>
          <p:nvPr/>
        </p:nvSpPr>
        <p:spPr bwMode="auto">
          <a:xfrm>
            <a:off x="3203575" y="3590925"/>
            <a:ext cx="1512888" cy="485775"/>
          </a:xfrm>
          <a:prstGeom prst="rightArrow">
            <a:avLst>
              <a:gd name="adj1" fmla="val 50000"/>
              <a:gd name="adj2" fmla="val 77860"/>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7" name="AutoShape 13"/>
          <p:cNvSpPr>
            <a:spLocks noChangeArrowheads="1"/>
          </p:cNvSpPr>
          <p:nvPr/>
        </p:nvSpPr>
        <p:spPr bwMode="auto">
          <a:xfrm>
            <a:off x="3922713" y="5013325"/>
            <a:ext cx="1225550" cy="485775"/>
          </a:xfrm>
          <a:prstGeom prst="rightArrow">
            <a:avLst>
              <a:gd name="adj1" fmla="val 50000"/>
              <a:gd name="adj2" fmla="val 63072"/>
            </a:avLst>
          </a:prstGeom>
          <a:solidFill>
            <a:srgbClr val="FF33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8" name="Rectangle 16"/>
          <p:cNvSpPr>
            <a:spLocks noChangeArrowheads="1"/>
          </p:cNvSpPr>
          <p:nvPr/>
        </p:nvSpPr>
        <p:spPr bwMode="auto">
          <a:xfrm>
            <a:off x="4572000" y="2395538"/>
            <a:ext cx="3529013"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del piacere</a:t>
            </a:r>
            <a:endParaRPr lang="en-GB" altLang="it-IT" b="1">
              <a:solidFill>
                <a:srgbClr val="000000"/>
              </a:solidFill>
              <a:latin typeface="Tahoma" pitchFamily="34" charset="0"/>
            </a:endParaRPr>
          </a:p>
        </p:txBody>
      </p:sp>
      <p:sp>
        <p:nvSpPr>
          <p:cNvPr id="19" name="Rectangle 17"/>
          <p:cNvSpPr>
            <a:spLocks noChangeArrowheads="1"/>
          </p:cNvSpPr>
          <p:nvPr/>
        </p:nvSpPr>
        <p:spPr bwMode="auto">
          <a:xfrm>
            <a:off x="4500563" y="3619500"/>
            <a:ext cx="352901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di realtà</a:t>
            </a:r>
            <a:endParaRPr lang="en-GB" altLang="it-IT" b="1">
              <a:solidFill>
                <a:srgbClr val="000000"/>
              </a:solidFill>
              <a:latin typeface="Tahoma" pitchFamily="34" charset="0"/>
            </a:endParaRPr>
          </a:p>
        </p:txBody>
      </p:sp>
      <p:sp>
        <p:nvSpPr>
          <p:cNvPr id="20" name="Rectangle 18"/>
          <p:cNvSpPr>
            <a:spLocks noChangeArrowheads="1"/>
          </p:cNvSpPr>
          <p:nvPr/>
        </p:nvSpPr>
        <p:spPr bwMode="auto">
          <a:xfrm>
            <a:off x="5075238" y="5013325"/>
            <a:ext cx="3529012"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b="1">
                <a:latin typeface="Tahoma" pitchFamily="34" charset="0"/>
              </a:rPr>
              <a:t>Principio del dovere</a:t>
            </a:r>
            <a:endParaRPr lang="en-GB" altLang="it-IT" b="1">
              <a:solidFill>
                <a:srgbClr val="000000"/>
              </a:solidFill>
              <a:latin typeface="Tahoma" pitchFamily="34" charset="0"/>
            </a:endParaRPr>
          </a:p>
        </p:txBody>
      </p:sp>
      <p:sp>
        <p:nvSpPr>
          <p:cNvPr id="21" name="Titolo 20"/>
          <p:cNvSpPr>
            <a:spLocks noGrp="1"/>
          </p:cNvSpPr>
          <p:nvPr>
            <p:ph type="title"/>
          </p:nvPr>
        </p:nvSpPr>
        <p:spPr/>
        <p:txBody>
          <a:bodyPr/>
          <a:lstStyle/>
          <a:p>
            <a:endParaRPr lang="it-IT"/>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39</a:t>
            </a:fld>
            <a:endParaRPr lang="it-IT"/>
          </a:p>
        </p:txBody>
      </p:sp>
    </p:spTree>
    <p:extLst>
      <p:ext uri="{BB962C8B-B14F-4D97-AF65-F5344CB8AC3E}">
        <p14:creationId xmlns:p14="http://schemas.microsoft.com/office/powerpoint/2010/main" val="87985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E MOVIMENTO PSICOANALITICO</a:t>
            </a:r>
            <a:endParaRPr lang="it-IT" dirty="0"/>
          </a:p>
        </p:txBody>
      </p:sp>
      <p:pic>
        <p:nvPicPr>
          <p:cNvPr id="4" name="Segnaposto contenut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993392" y="1600200"/>
            <a:ext cx="5157216" cy="4114800"/>
          </a:xfrm>
        </p:spPr>
      </p:pic>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a:t>
            </a:fld>
            <a:endParaRPr lang="it-IT"/>
          </a:p>
        </p:txBody>
      </p:sp>
    </p:spTree>
    <p:extLst>
      <p:ext uri="{BB962C8B-B14F-4D97-AF65-F5344CB8AC3E}">
        <p14:creationId xmlns:p14="http://schemas.microsoft.com/office/powerpoint/2010/main" val="41659737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6850" name="Text Box 2"/>
          <p:cNvSpPr txBox="1">
            <a:spLocks noChangeArrowheads="1"/>
          </p:cNvSpPr>
          <p:nvPr/>
        </p:nvSpPr>
        <p:spPr bwMode="auto">
          <a:xfrm>
            <a:off x="250825" y="2036763"/>
            <a:ext cx="3313113"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449263" eaLnBrk="0" fontAlgn="base" hangingPunct="0">
              <a:spcBef>
                <a:spcPct val="0"/>
              </a:spcBef>
              <a:spcAft>
                <a:spcPct val="0"/>
              </a:spcAft>
              <a:buFontTx/>
              <a:buChar char="•"/>
            </a:pPr>
            <a:r>
              <a:rPr lang="it-IT" altLang="it-IT" sz="3200" b="1" dirty="0">
                <a:solidFill>
                  <a:srgbClr val="FFFFFF"/>
                </a:solidFill>
                <a:latin typeface="Arial" charset="0"/>
              </a:rPr>
              <a:t> CONSCIO</a:t>
            </a:r>
          </a:p>
          <a:p>
            <a:pPr defTabSz="449263" eaLnBrk="0" fontAlgn="base" hangingPunct="0">
              <a:spcBef>
                <a:spcPct val="0"/>
              </a:spcBef>
              <a:spcAft>
                <a:spcPct val="0"/>
              </a:spcAft>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r>
              <a:rPr lang="it-IT" altLang="it-IT" sz="3200" b="1" dirty="0">
                <a:solidFill>
                  <a:srgbClr val="FFFFFF"/>
                </a:solidFill>
                <a:latin typeface="Arial" charset="0"/>
              </a:rPr>
              <a:t> PRECONSCIO</a:t>
            </a:r>
          </a:p>
          <a:p>
            <a:pPr defTabSz="449263" eaLnBrk="0" fontAlgn="base" hangingPunct="0">
              <a:spcBef>
                <a:spcPct val="0"/>
              </a:spcBef>
              <a:spcAft>
                <a:spcPct val="0"/>
              </a:spcAft>
              <a:buFontTx/>
              <a:buChar char="•"/>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endParaRPr lang="it-IT" altLang="it-IT" sz="3200" b="1" dirty="0">
              <a:solidFill>
                <a:srgbClr val="FFFFFF"/>
              </a:solidFill>
              <a:latin typeface="Arial" charset="0"/>
            </a:endParaRPr>
          </a:p>
          <a:p>
            <a:pPr defTabSz="449263" eaLnBrk="0" fontAlgn="base" hangingPunct="0">
              <a:spcBef>
                <a:spcPct val="0"/>
              </a:spcBef>
              <a:spcAft>
                <a:spcPct val="0"/>
              </a:spcAft>
              <a:buFontTx/>
              <a:buChar char="•"/>
            </a:pPr>
            <a:r>
              <a:rPr lang="it-IT" altLang="it-IT" sz="3200" b="1" dirty="0">
                <a:solidFill>
                  <a:srgbClr val="FFFFFF"/>
                </a:solidFill>
                <a:latin typeface="Arial" charset="0"/>
              </a:rPr>
              <a:t> INCONSCIO</a:t>
            </a:r>
          </a:p>
        </p:txBody>
      </p:sp>
      <p:sp>
        <p:nvSpPr>
          <p:cNvPr id="206851" name="Oval 3"/>
          <p:cNvSpPr>
            <a:spLocks noChangeArrowheads="1"/>
          </p:cNvSpPr>
          <p:nvPr/>
        </p:nvSpPr>
        <p:spPr bwMode="auto">
          <a:xfrm>
            <a:off x="3613150" y="836613"/>
            <a:ext cx="5207000" cy="4968875"/>
          </a:xfrm>
          <a:prstGeom prst="ellipse">
            <a:avLst/>
          </a:prstGeom>
          <a:solidFill>
            <a:srgbClr val="CC00CC">
              <a:alpha val="35001"/>
            </a:srgbClr>
          </a:solid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52" name="Line 4"/>
          <p:cNvSpPr>
            <a:spLocks noChangeShapeType="1"/>
          </p:cNvSpPr>
          <p:nvPr/>
        </p:nvSpPr>
        <p:spPr bwMode="auto">
          <a:xfrm>
            <a:off x="220663" y="2892425"/>
            <a:ext cx="5214937" cy="0"/>
          </a:xfrm>
          <a:prstGeom prst="line">
            <a:avLst/>
          </a:prstGeom>
          <a:noFill/>
          <a:ln w="28575">
            <a:solidFill>
              <a:schemeClr val="bg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3" name="Line 5"/>
          <p:cNvSpPr>
            <a:spLocks noChangeShapeType="1"/>
          </p:cNvSpPr>
          <p:nvPr/>
        </p:nvSpPr>
        <p:spPr bwMode="auto">
          <a:xfrm>
            <a:off x="250825" y="3829050"/>
            <a:ext cx="7273925"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4" name="Line 6"/>
          <p:cNvSpPr>
            <a:spLocks noChangeShapeType="1"/>
          </p:cNvSpPr>
          <p:nvPr/>
        </p:nvSpPr>
        <p:spPr bwMode="auto">
          <a:xfrm>
            <a:off x="6300788" y="804863"/>
            <a:ext cx="0" cy="338455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5" name="Line 7"/>
          <p:cNvSpPr>
            <a:spLocks noChangeShapeType="1"/>
          </p:cNvSpPr>
          <p:nvPr/>
        </p:nvSpPr>
        <p:spPr bwMode="auto">
          <a:xfrm>
            <a:off x="5722938" y="4189413"/>
            <a:ext cx="2881312"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6" name="Line 8"/>
          <p:cNvSpPr>
            <a:spLocks noChangeShapeType="1"/>
          </p:cNvSpPr>
          <p:nvPr/>
        </p:nvSpPr>
        <p:spPr bwMode="auto">
          <a:xfrm>
            <a:off x="4892675" y="4189413"/>
            <a:ext cx="0" cy="13684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7" name="Line 9"/>
          <p:cNvSpPr>
            <a:spLocks noChangeShapeType="1"/>
          </p:cNvSpPr>
          <p:nvPr/>
        </p:nvSpPr>
        <p:spPr bwMode="auto">
          <a:xfrm>
            <a:off x="4892675" y="4189413"/>
            <a:ext cx="830263"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58" name="Text Box 10"/>
          <p:cNvSpPr txBox="1">
            <a:spLocks noChangeArrowheads="1"/>
          </p:cNvSpPr>
          <p:nvPr/>
        </p:nvSpPr>
        <p:spPr bwMode="auto">
          <a:xfrm>
            <a:off x="4700588" y="1812925"/>
            <a:ext cx="6127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IO</a:t>
            </a:r>
          </a:p>
        </p:txBody>
      </p:sp>
      <p:sp>
        <p:nvSpPr>
          <p:cNvPr id="206859" name="Text Box 11"/>
          <p:cNvSpPr txBox="1">
            <a:spLocks noChangeArrowheads="1"/>
          </p:cNvSpPr>
          <p:nvPr/>
        </p:nvSpPr>
        <p:spPr bwMode="auto">
          <a:xfrm>
            <a:off x="5916613" y="4549775"/>
            <a:ext cx="7270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ES</a:t>
            </a:r>
          </a:p>
        </p:txBody>
      </p:sp>
      <p:sp>
        <p:nvSpPr>
          <p:cNvPr id="206860" name="Text Box 12"/>
          <p:cNvSpPr txBox="1">
            <a:spLocks noChangeArrowheads="1"/>
          </p:cNvSpPr>
          <p:nvPr/>
        </p:nvSpPr>
        <p:spPr bwMode="auto">
          <a:xfrm>
            <a:off x="6153150" y="4251325"/>
            <a:ext cx="1651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61" name="Text Box 13"/>
          <p:cNvSpPr txBox="1">
            <a:spLocks noChangeArrowheads="1"/>
          </p:cNvSpPr>
          <p:nvPr/>
        </p:nvSpPr>
        <p:spPr bwMode="auto">
          <a:xfrm>
            <a:off x="6372225" y="2244725"/>
            <a:ext cx="216058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449263" eaLnBrk="0" fontAlgn="base" hangingPunct="0">
              <a:spcBef>
                <a:spcPct val="0"/>
              </a:spcBef>
              <a:spcAft>
                <a:spcPct val="0"/>
              </a:spcAft>
            </a:pPr>
            <a:r>
              <a:rPr lang="it-IT" altLang="it-IT" sz="3200" b="1">
                <a:solidFill>
                  <a:srgbClr val="FFFF00"/>
                </a:solidFill>
                <a:effectLst>
                  <a:outerShdw blurRad="38100" dist="38100" dir="2700000" algn="tl">
                    <a:srgbClr val="000000"/>
                  </a:outerShdw>
                </a:effectLst>
                <a:latin typeface="Arial" charset="0"/>
              </a:rPr>
              <a:t>SUPER-IO</a:t>
            </a:r>
          </a:p>
          <a:p>
            <a:pPr defTabSz="449263" eaLnBrk="0" fontAlgn="base" hangingPunct="0">
              <a:spcBef>
                <a:spcPct val="0"/>
              </a:spcBef>
              <a:spcAft>
                <a:spcPct val="0"/>
              </a:spcAft>
            </a:pPr>
            <a:endParaRPr lang="it-IT" altLang="it-IT" sz="3200" b="1">
              <a:solidFill>
                <a:srgbClr val="FFFF00"/>
              </a:solidFill>
              <a:effectLst>
                <a:outerShdw blurRad="38100" dist="38100" dir="2700000" algn="tl">
                  <a:srgbClr val="000000"/>
                </a:outerShdw>
              </a:effectLst>
              <a:latin typeface="Arial" charset="0"/>
            </a:endParaRPr>
          </a:p>
        </p:txBody>
      </p:sp>
      <p:sp>
        <p:nvSpPr>
          <p:cNvPr id="206863" name="AutoShape 15"/>
          <p:cNvSpPr>
            <a:spLocks noChangeAspect="1" noChangeArrowheads="1"/>
          </p:cNvSpPr>
          <p:nvPr/>
        </p:nvSpPr>
        <p:spPr bwMode="auto">
          <a:xfrm>
            <a:off x="5497513" y="2779713"/>
            <a:ext cx="201612" cy="201612"/>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4" name="AutoShape 16"/>
          <p:cNvSpPr>
            <a:spLocks noChangeAspect="1" noChangeArrowheads="1"/>
          </p:cNvSpPr>
          <p:nvPr/>
        </p:nvSpPr>
        <p:spPr bwMode="auto">
          <a:xfrm>
            <a:off x="7429500" y="3729038"/>
            <a:ext cx="201613" cy="201612"/>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5" name="Line 17"/>
          <p:cNvSpPr>
            <a:spLocks noChangeShapeType="1"/>
          </p:cNvSpPr>
          <p:nvPr/>
        </p:nvSpPr>
        <p:spPr bwMode="auto">
          <a:xfrm>
            <a:off x="223838" y="5419725"/>
            <a:ext cx="6121400" cy="26988"/>
          </a:xfrm>
          <a:prstGeom prst="line">
            <a:avLst/>
          </a:prstGeom>
          <a:noFill/>
          <a:ln w="28575">
            <a:solidFill>
              <a:schemeClr val="bg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06866" name="AutoShape 18"/>
          <p:cNvSpPr>
            <a:spLocks noChangeAspect="1" noChangeArrowheads="1"/>
          </p:cNvSpPr>
          <p:nvPr/>
        </p:nvSpPr>
        <p:spPr bwMode="auto">
          <a:xfrm>
            <a:off x="6223000" y="5327650"/>
            <a:ext cx="201613" cy="201613"/>
          </a:xfrm>
          <a:prstGeom prst="flowChartConnector">
            <a:avLst/>
          </a:prstGeom>
          <a:solidFill>
            <a:srgbClr val="00B8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449263" fontAlgn="base">
              <a:lnSpc>
                <a:spcPct val="87000"/>
              </a:lnSpc>
              <a:spcBef>
                <a:spcPct val="0"/>
              </a:spcBef>
              <a:spcAft>
                <a:spcPct val="0"/>
              </a:spcAft>
              <a:buClr>
                <a:srgbClr val="000000"/>
              </a:buClr>
              <a:buSzPct val="100000"/>
              <a:buFont typeface="Arial" charset="0"/>
              <a:buNone/>
            </a:pPr>
            <a:endParaRPr lang="it-IT" sz="2400">
              <a:solidFill>
                <a:srgbClr val="FFFFFF"/>
              </a:solidFill>
              <a:latin typeface="Arial" charset="0"/>
            </a:endParaRPr>
          </a:p>
        </p:txBody>
      </p:sp>
      <p:sp>
        <p:nvSpPr>
          <p:cNvPr id="2" name="Segnaposto numero diapositiva 1"/>
          <p:cNvSpPr>
            <a:spLocks noGrp="1"/>
          </p:cNvSpPr>
          <p:nvPr>
            <p:ph type="sldNum" idx="11"/>
          </p:nvPr>
        </p:nvSpPr>
        <p:spPr/>
        <p:txBody>
          <a:bodyPr/>
          <a:lstStyle/>
          <a:p>
            <a:fld id="{0C563DBF-ED9F-4E94-88E9-803C3CF4C4F7}" type="slidenum">
              <a:rPr lang="en-GB" altLang="it-IT" smtClean="0"/>
              <a:pPr/>
              <a:t>40</a:t>
            </a:fld>
            <a:endParaRPr lang="en-GB" altLang="it-IT"/>
          </a:p>
        </p:txBody>
      </p:sp>
    </p:spTree>
    <p:extLst>
      <p:ext uri="{BB962C8B-B14F-4D97-AF65-F5344CB8AC3E}">
        <p14:creationId xmlns:p14="http://schemas.microsoft.com/office/powerpoint/2010/main" val="18624824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600" dirty="0" smtClean="0">
                <a:solidFill>
                  <a:srgbClr val="FFC000"/>
                </a:solidFill>
              </a:rPr>
              <a:t>es</a:t>
            </a:r>
            <a:endParaRPr lang="it-IT" sz="3600" dirty="0">
              <a:solidFill>
                <a:srgbClr val="FFC000"/>
              </a:solidFill>
            </a:endParaRPr>
          </a:p>
        </p:txBody>
      </p:sp>
      <p:sp>
        <p:nvSpPr>
          <p:cNvPr id="3" name="Segnaposto contenuto 2"/>
          <p:cNvSpPr>
            <a:spLocks noGrp="1"/>
          </p:cNvSpPr>
          <p:nvPr>
            <p:ph sz="quarter" idx="13"/>
          </p:nvPr>
        </p:nvSpPr>
        <p:spPr/>
        <p:txBody>
          <a:bodyPr>
            <a:normAutofit/>
          </a:bodyPr>
          <a:lstStyle/>
          <a:p>
            <a:pPr>
              <a:lnSpc>
                <a:spcPct val="115000"/>
              </a:lnSpc>
              <a:spcAft>
                <a:spcPts val="1000"/>
              </a:spcAft>
            </a:pPr>
            <a:r>
              <a:rPr lang="it-IT" sz="3200" dirty="0">
                <a:latin typeface="Times New Roman"/>
                <a:ea typeface="Calibri"/>
                <a:cs typeface="Times New Roman"/>
              </a:rPr>
              <a:t>L’Es termine che indica il genere neutro in tedesco è tutto inconscio è la vera e propria forza propulsiva della dinamica della mente. </a:t>
            </a:r>
            <a:endParaRPr lang="it-IT" sz="3200" dirty="0" smtClean="0">
              <a:latin typeface="Times New Roman"/>
              <a:ea typeface="Calibri"/>
              <a:cs typeface="Times New Roman"/>
            </a:endParaRPr>
          </a:p>
          <a:p>
            <a:pPr>
              <a:lnSpc>
                <a:spcPct val="115000"/>
              </a:lnSpc>
              <a:spcAft>
                <a:spcPts val="1000"/>
              </a:spcAft>
            </a:pPr>
            <a:r>
              <a:rPr lang="it-IT" sz="3200" dirty="0" smtClean="0">
                <a:latin typeface="Times New Roman"/>
                <a:ea typeface="Calibri"/>
                <a:cs typeface="Times New Roman"/>
              </a:rPr>
              <a:t>Segue il Principio </a:t>
            </a:r>
            <a:r>
              <a:rPr lang="it-IT" sz="3200" dirty="0">
                <a:latin typeface="Times New Roman"/>
                <a:ea typeface="Calibri"/>
                <a:cs typeface="Times New Roman"/>
              </a:rPr>
              <a:t>di </a:t>
            </a:r>
            <a:r>
              <a:rPr lang="it-IT" sz="3200" dirty="0" smtClean="0">
                <a:latin typeface="Times New Roman"/>
                <a:ea typeface="Calibri"/>
                <a:cs typeface="Times New Roman"/>
              </a:rPr>
              <a:t>piacere, «non ha pazienza» cerca gratificazione.</a:t>
            </a:r>
          </a:p>
          <a:p>
            <a:pPr>
              <a:lnSpc>
                <a:spcPct val="115000"/>
              </a:lnSpc>
              <a:spcAft>
                <a:spcPts val="1000"/>
              </a:spcAft>
            </a:pPr>
            <a:r>
              <a:rPr lang="it-IT" sz="3200" dirty="0" smtClean="0">
                <a:latin typeface="Times New Roman"/>
                <a:ea typeface="Calibri"/>
                <a:cs typeface="Times New Roman"/>
              </a:rPr>
              <a:t>Il tempo dell’Es è circolare.</a:t>
            </a:r>
            <a:endParaRPr lang="it-IT" sz="3200" dirty="0">
              <a:latin typeface="Calibri"/>
              <a:ea typeface="Calibri"/>
              <a:cs typeface="Times New Roman"/>
            </a:endParaRPr>
          </a:p>
          <a:p>
            <a:endParaRPr lang="it-IT" sz="32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41</a:t>
            </a:fld>
            <a:endParaRPr lang="it-IT"/>
          </a:p>
        </p:txBody>
      </p:sp>
    </p:spTree>
    <p:extLst>
      <p:ext uri="{BB962C8B-B14F-4D97-AF65-F5344CB8AC3E}">
        <p14:creationId xmlns:p14="http://schemas.microsoft.com/office/powerpoint/2010/main" val="239532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dirty="0" smtClean="0">
                <a:solidFill>
                  <a:srgbClr val="FFC000"/>
                </a:solidFill>
              </a:rPr>
              <a:t>io</a:t>
            </a:r>
            <a:endParaRPr lang="it-IT" dirty="0">
              <a:solidFill>
                <a:srgbClr val="FFC000"/>
              </a:solidFill>
            </a:endParaRPr>
          </a:p>
        </p:txBody>
      </p:sp>
      <p:sp>
        <p:nvSpPr>
          <p:cNvPr id="5" name="Segnaposto contenuto 4"/>
          <p:cNvSpPr>
            <a:spLocks noGrp="1"/>
          </p:cNvSpPr>
          <p:nvPr>
            <p:ph sz="quarter" idx="13"/>
          </p:nvPr>
        </p:nvSpPr>
        <p:spPr/>
        <p:txBody>
          <a:bodyPr>
            <a:normAutofit/>
          </a:bodyPr>
          <a:lstStyle/>
          <a:p>
            <a:r>
              <a:rPr lang="it-IT" sz="2400" dirty="0" smtClean="0"/>
              <a:t>L’emersione </a:t>
            </a:r>
            <a:r>
              <a:rPr lang="it-IT" sz="2400" dirty="0"/>
              <a:t>dell’IO è intorno ai 5 6 mesi in cui si forma un primo confine tra sé e altro da sé. L’IO si interfaccia e media con il reale, si separa progressivamente dall’Es</a:t>
            </a:r>
            <a:r>
              <a:rPr lang="it-IT" sz="2400" dirty="0" smtClean="0"/>
              <a:t>.</a:t>
            </a:r>
          </a:p>
          <a:p>
            <a:r>
              <a:rPr lang="it-IT" sz="2400" dirty="0"/>
              <a:t>L’Io </a:t>
            </a:r>
            <a:r>
              <a:rPr lang="it-IT" sz="2400" dirty="0" smtClean="0"/>
              <a:t>segue il Principio </a:t>
            </a:r>
            <a:r>
              <a:rPr lang="it-IT" sz="2400" dirty="0"/>
              <a:t>di realtà</a:t>
            </a:r>
            <a:r>
              <a:rPr lang="it-IT" sz="2400" dirty="0" smtClean="0"/>
              <a:t>.</a:t>
            </a:r>
          </a:p>
          <a:p>
            <a:r>
              <a:rPr lang="it-IT" sz="2400" dirty="0" smtClean="0"/>
              <a:t>L’Io deve stare nella realtà e si trova costretto a difendersi dalle spinte continue dell’Es e al contempo ad assecondare le richieste morali del Super IO.</a:t>
            </a:r>
          </a:p>
          <a:p>
            <a:r>
              <a:rPr lang="it-IT" sz="2400" dirty="0" smtClean="0"/>
              <a:t>L’Io è come dirà Freud potenzialmente in sofferenza perché «servo di due padroni»</a:t>
            </a:r>
            <a:endParaRPr lang="it-IT" sz="2400" dirty="0"/>
          </a:p>
          <a:p>
            <a:endParaRPr lang="it-IT" sz="2400" dirty="0"/>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42</a:t>
            </a:fld>
            <a:endParaRPr lang="it-IT"/>
          </a:p>
        </p:txBody>
      </p:sp>
    </p:spTree>
    <p:extLst>
      <p:ext uri="{BB962C8B-B14F-4D97-AF65-F5344CB8AC3E}">
        <p14:creationId xmlns:p14="http://schemas.microsoft.com/office/powerpoint/2010/main" val="9459020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solidFill>
                  <a:srgbClr val="FFC000"/>
                </a:solidFill>
              </a:rPr>
              <a:t>Super io</a:t>
            </a:r>
            <a:endParaRPr lang="it-IT" dirty="0">
              <a:solidFill>
                <a:srgbClr val="FFC000"/>
              </a:solidFill>
            </a:endParaRPr>
          </a:p>
        </p:txBody>
      </p:sp>
      <p:sp>
        <p:nvSpPr>
          <p:cNvPr id="3" name="Segnaposto contenuto 2"/>
          <p:cNvSpPr>
            <a:spLocks noGrp="1"/>
          </p:cNvSpPr>
          <p:nvPr>
            <p:ph sz="quarter" idx="13"/>
          </p:nvPr>
        </p:nvSpPr>
        <p:spPr/>
        <p:txBody>
          <a:bodyPr>
            <a:normAutofit/>
          </a:bodyPr>
          <a:lstStyle/>
          <a:p>
            <a:r>
              <a:rPr lang="it-IT" sz="2400" dirty="0"/>
              <a:t>Il Super Io è per la gran parte conscio ed è il condensato delle istanze morali sociali e genitoriali e dell’IO Ideale</a:t>
            </a:r>
            <a:r>
              <a:rPr lang="it-IT" sz="2400" dirty="0" smtClean="0"/>
              <a:t>.</a:t>
            </a:r>
          </a:p>
          <a:p>
            <a:r>
              <a:rPr lang="it-IT" sz="2400" dirty="0" smtClean="0"/>
              <a:t>Il Super Io contiene tutte le leggi della morale personale. Ci indica ciò che dobbiamo o dovremmo fare.</a:t>
            </a:r>
          </a:p>
          <a:p>
            <a:r>
              <a:rPr lang="it-IT" sz="2400" dirty="0" smtClean="0"/>
              <a:t>Il Super Io segue il Principio di Dovere.</a:t>
            </a:r>
          </a:p>
          <a:p>
            <a:r>
              <a:rPr lang="it-IT" sz="2400" dirty="0" smtClean="0"/>
              <a:t>Il Super Io ha una funzione oppressiva da un lato sull’Io ma dall’altro anche rassicurante, è la voce delle regole introiettate dal registro paterno.</a:t>
            </a:r>
            <a:endParaRPr lang="it-IT" sz="24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43</a:t>
            </a:fld>
            <a:endParaRPr lang="it-IT"/>
          </a:p>
        </p:txBody>
      </p:sp>
    </p:spTree>
    <p:extLst>
      <p:ext uri="{BB962C8B-B14F-4D97-AF65-F5344CB8AC3E}">
        <p14:creationId xmlns:p14="http://schemas.microsoft.com/office/powerpoint/2010/main" val="17636563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971550" y="476250"/>
            <a:ext cx="6840538" cy="701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buClr>
                <a:srgbClr val="FFFFFF"/>
              </a:buClr>
              <a:buFont typeface="Tahoma" pitchFamily="34" charset="0"/>
              <a:buNone/>
            </a:pPr>
            <a:r>
              <a:rPr lang="en-GB" altLang="it-IT" sz="4000" b="1">
                <a:latin typeface="Tahoma" pitchFamily="34" charset="0"/>
              </a:rPr>
              <a:t>MECCANISMO DI DIFESA </a:t>
            </a:r>
          </a:p>
        </p:txBody>
      </p:sp>
      <p:sp>
        <p:nvSpPr>
          <p:cNvPr id="5" name="AutoShape 4"/>
          <p:cNvSpPr>
            <a:spLocks noChangeArrowheads="1"/>
          </p:cNvSpPr>
          <p:nvPr/>
        </p:nvSpPr>
        <p:spPr bwMode="auto">
          <a:xfrm>
            <a:off x="3810000" y="1268413"/>
            <a:ext cx="1219200" cy="720725"/>
          </a:xfrm>
          <a:prstGeom prst="downArrow">
            <a:avLst>
              <a:gd name="adj1" fmla="val 50000"/>
              <a:gd name="adj2" fmla="val 25000"/>
            </a:avLst>
          </a:prstGeom>
          <a:solidFill>
            <a:srgbClr val="FF00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6" name="Text Box 5"/>
          <p:cNvSpPr txBox="1">
            <a:spLocks noChangeArrowheads="1"/>
          </p:cNvSpPr>
          <p:nvPr/>
        </p:nvSpPr>
        <p:spPr bwMode="auto">
          <a:xfrm>
            <a:off x="3851275" y="3308350"/>
            <a:ext cx="3960813"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00000"/>
              </a:lnSpc>
              <a:spcBef>
                <a:spcPts val="1875"/>
              </a:spcBef>
              <a:buClr>
                <a:srgbClr val="FFFFFF"/>
              </a:buClr>
              <a:buFont typeface="Tahoma" pitchFamily="34" charset="0"/>
              <a:buNone/>
            </a:pPr>
            <a:r>
              <a:rPr lang="en-GB" altLang="it-IT" sz="3000">
                <a:latin typeface="Tahoma" pitchFamily="34" charset="0"/>
              </a:rPr>
              <a:t> </a:t>
            </a:r>
          </a:p>
        </p:txBody>
      </p:sp>
      <p:sp>
        <p:nvSpPr>
          <p:cNvPr id="7" name="Text Box 6"/>
          <p:cNvSpPr txBox="1">
            <a:spLocks noChangeArrowheads="1"/>
          </p:cNvSpPr>
          <p:nvPr/>
        </p:nvSpPr>
        <p:spPr bwMode="auto">
          <a:xfrm>
            <a:off x="609600" y="5029200"/>
            <a:ext cx="350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sp>
        <p:nvSpPr>
          <p:cNvPr id="8" name="Rectangle 7"/>
          <p:cNvSpPr>
            <a:spLocks noChangeArrowheads="1"/>
          </p:cNvSpPr>
          <p:nvPr/>
        </p:nvSpPr>
        <p:spPr bwMode="auto">
          <a:xfrm>
            <a:off x="250825" y="395288"/>
            <a:ext cx="8497888" cy="6253162"/>
          </a:xfrm>
          <a:prstGeom prst="rect">
            <a:avLst/>
          </a:prstGeom>
          <a:noFill/>
          <a:ln w="28440">
            <a:solidFill>
              <a:srgbClr val="FF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5pPr>
            <a:lvl6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6pPr>
            <a:lvl7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7pPr>
            <a:lvl8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8pPr>
            <a:lvl9pPr defTabSz="449263" fontAlgn="base">
              <a:lnSpc>
                <a:spcPct val="87000"/>
              </a:lnSpc>
              <a:spcBef>
                <a:spcPct val="0"/>
              </a:spcBef>
              <a:spcAft>
                <a:spcPct val="0"/>
              </a:spcAft>
              <a:buClr>
                <a:srgbClr val="000000"/>
              </a:buClr>
              <a:buSzPct val="100000"/>
              <a:buFont typeface="Arial"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charset="0"/>
              </a:defRPr>
            </a:lvl9pPr>
          </a:lstStyle>
          <a:p>
            <a:pPr algn="ctr">
              <a:lnSpc>
                <a:spcPct val="130000"/>
              </a:lnSpc>
              <a:buFont typeface="Times New Roman" pitchFamily="18" charset="0"/>
              <a:buNone/>
            </a:pPr>
            <a:r>
              <a:rPr lang="en-GB" altLang="it-IT" sz="2800">
                <a:solidFill>
                  <a:srgbClr val="000000"/>
                </a:solidFill>
                <a:latin typeface="Times New Roman" pitchFamily="18" charset="0"/>
              </a:rPr>
              <a:t/>
            </a:r>
            <a:br>
              <a:rPr lang="en-GB" altLang="it-IT" sz="2800">
                <a:solidFill>
                  <a:srgbClr val="000000"/>
                </a:solidFill>
                <a:latin typeface="Times New Roman" pitchFamily="18" charset="0"/>
              </a:rPr>
            </a:br>
            <a:endParaRPr lang="en-GB" altLang="it-IT" sz="2800">
              <a:solidFill>
                <a:srgbClr val="000000"/>
              </a:solidFill>
              <a:latin typeface="Times New Roman" pitchFamily="18" charset="0"/>
            </a:endParaRPr>
          </a:p>
        </p:txBody>
      </p:sp>
      <p:sp>
        <p:nvSpPr>
          <p:cNvPr id="9" name="Text Box 8"/>
          <p:cNvSpPr txBox="1">
            <a:spLocks noChangeArrowheads="1"/>
          </p:cNvSpPr>
          <p:nvPr/>
        </p:nvSpPr>
        <p:spPr bwMode="auto">
          <a:xfrm>
            <a:off x="971550" y="2222500"/>
            <a:ext cx="6840538" cy="1206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endParaRPr lang="it-IT" altLang="it-IT" sz="2800">
              <a:latin typeface="Tahoma" pitchFamily="34" charset="0"/>
            </a:endParaRPr>
          </a:p>
        </p:txBody>
      </p:sp>
      <p:sp>
        <p:nvSpPr>
          <p:cNvPr id="10" name="Text Box 9"/>
          <p:cNvSpPr txBox="1">
            <a:spLocks noChangeArrowheads="1"/>
          </p:cNvSpPr>
          <p:nvPr/>
        </p:nvSpPr>
        <p:spPr bwMode="auto">
          <a:xfrm>
            <a:off x="1116013" y="2370138"/>
            <a:ext cx="6840537" cy="34353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it-IT" altLang="it-IT" sz="2800">
              <a:latin typeface="Tahoma" pitchFamily="34" charset="0"/>
            </a:endParaRPr>
          </a:p>
          <a:p>
            <a:pPr algn="ctr"/>
            <a:endParaRPr lang="it-IT" altLang="it-IT" sz="2800">
              <a:latin typeface="Tahoma" pitchFamily="34" charset="0"/>
            </a:endParaRPr>
          </a:p>
          <a:p>
            <a:pPr algn="ctr"/>
            <a:r>
              <a:rPr lang="it-IT" altLang="it-IT" sz="2800">
                <a:latin typeface="Tahoma" pitchFamily="34" charset="0"/>
              </a:rPr>
              <a:t>Operazione psichica, in parte inconscia, messa in atto per ridurre o sopprimere ogni turbamento emotivo che possa mettere in pericolo l’integrità dell’IO ed il suo equilibrio interno. </a:t>
            </a:r>
          </a:p>
          <a:p>
            <a:pPr algn="ctr"/>
            <a:endParaRPr lang="it-IT" altLang="it-IT" sz="2800">
              <a:latin typeface="Tahoma" pitchFamily="34" charset="0"/>
            </a:endParaRPr>
          </a:p>
          <a:p>
            <a:pPr algn="ctr"/>
            <a:endParaRPr lang="it-IT" altLang="it-IT" sz="2800">
              <a:latin typeface="Tahoma" pitchFamily="34" charset="0"/>
            </a:endParaRPr>
          </a:p>
        </p:txBody>
      </p:sp>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44</a:t>
            </a:fld>
            <a:endParaRPr lang="it-IT"/>
          </a:p>
        </p:txBody>
      </p:sp>
    </p:spTree>
    <p:extLst>
      <p:ext uri="{BB962C8B-B14F-4D97-AF65-F5344CB8AC3E}">
        <p14:creationId xmlns:p14="http://schemas.microsoft.com/office/powerpoint/2010/main" val="2126590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p:cNvSpPr>
            <a:spLocks noChangeArrowheads="1"/>
          </p:cNvSpPr>
          <p:nvPr/>
        </p:nvSpPr>
        <p:spPr bwMode="auto">
          <a:xfrm>
            <a:off x="395288" y="115888"/>
            <a:ext cx="8497887" cy="1219200"/>
          </a:xfrm>
          <a:prstGeom prst="downArrowCallout">
            <a:avLst>
              <a:gd name="adj1" fmla="val 174251"/>
              <a:gd name="adj2" fmla="val 174251"/>
              <a:gd name="adj3" fmla="val 16667"/>
              <a:gd name="adj4" fmla="val 66667"/>
            </a:avLst>
          </a:prstGeom>
          <a:solidFill>
            <a:srgbClr val="FF3399"/>
          </a:solidFill>
          <a:ln w="9525">
            <a:solidFill>
              <a:srgbClr val="000000"/>
            </a:solidFill>
            <a:miter lim="800000"/>
            <a:headEnd/>
            <a:tailEnd/>
          </a:ln>
        </p:spPr>
        <p:txBody>
          <a:bodyPr wrap="none" anchor="ct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marL="0" marR="0" lvl="0" indent="0" algn="ctr" defTabSz="449263" eaLnBrk="1" fontAlgn="base" latinLnBrk="0" hangingPunct="1">
              <a:lnSpc>
                <a:spcPct val="100000"/>
              </a:lnSpc>
              <a:spcBef>
                <a:spcPct val="0"/>
              </a:spcBef>
              <a:spcAft>
                <a:spcPct val="0"/>
              </a:spcAft>
              <a:buClrTx/>
              <a:buSzTx/>
              <a:buFontTx/>
              <a:buNone/>
              <a:tabLst/>
              <a:defRPr/>
            </a:pPr>
            <a:r>
              <a:rPr kumimoji="0" lang="it-IT" altLang="it-IT" sz="2800" b="1" i="0" u="none" strike="noStrike" kern="0" cap="none" spc="0" normalizeH="0" baseline="0" noProof="0">
                <a:ln>
                  <a:noFill/>
                </a:ln>
                <a:solidFill>
                  <a:srgbClr val="FFFFFF"/>
                </a:solidFill>
                <a:effectLst/>
                <a:uLnTx/>
                <a:uFillTx/>
                <a:latin typeface="Tahoma" pitchFamily="34" charset="0"/>
                <a:ea typeface="ＭＳ Ｐゴシック" pitchFamily="34" charset="-128"/>
              </a:rPr>
              <a:t>MECCANISMI DI DIFESA </a:t>
            </a:r>
          </a:p>
          <a:p>
            <a:pPr marL="0" marR="0" lvl="0" indent="0" algn="ctr" defTabSz="449263" eaLnBrk="1" fontAlgn="base" latinLnBrk="0" hangingPunct="1">
              <a:lnSpc>
                <a:spcPct val="100000"/>
              </a:lnSpc>
              <a:spcBef>
                <a:spcPct val="0"/>
              </a:spcBef>
              <a:spcAft>
                <a:spcPct val="0"/>
              </a:spcAft>
              <a:buClrTx/>
              <a:buSzTx/>
              <a:buFontTx/>
              <a:buNone/>
              <a:tabLst/>
              <a:defRPr/>
            </a:pPr>
            <a:endParaRPr kumimoji="0" lang="it-IT" altLang="it-IT" sz="2800" b="1" i="0" u="none" strike="noStrike" kern="0" cap="none" spc="0" normalizeH="0" baseline="0" noProof="0">
              <a:ln>
                <a:noFill/>
              </a:ln>
              <a:solidFill>
                <a:srgbClr val="FFFFFF"/>
              </a:solidFill>
              <a:effectLst/>
              <a:uLnTx/>
              <a:uFillTx/>
              <a:latin typeface="Tahoma" pitchFamily="34" charset="0"/>
              <a:ea typeface="ＭＳ Ｐゴシック" pitchFamily="34" charset="-128"/>
            </a:endParaRPr>
          </a:p>
        </p:txBody>
      </p:sp>
      <p:sp>
        <p:nvSpPr>
          <p:cNvPr id="3" name="Rectangle 5"/>
          <p:cNvSpPr>
            <a:spLocks noChangeArrowheads="1"/>
          </p:cNvSpPr>
          <p:nvPr/>
        </p:nvSpPr>
        <p:spPr bwMode="auto">
          <a:xfrm>
            <a:off x="228600" y="1989138"/>
            <a:ext cx="4775200" cy="456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RIMOZIONE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NEGAZIONE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PROIEZIONE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FORMAZIONE REATTIVA</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 RAZIONALIZZAZIONE</a:t>
            </a:r>
          </a:p>
          <a:p>
            <a:pPr defTabSz="449263" fontAlgn="base">
              <a:spcBef>
                <a:spcPct val="50000"/>
              </a:spcBef>
              <a:spcAft>
                <a:spcPct val="0"/>
              </a:spcAft>
              <a:buClr>
                <a:srgbClr val="FF3399"/>
              </a:buClr>
              <a:buFont typeface="Wingdings" pitchFamily="2" charset="2"/>
              <a:buNone/>
            </a:pPr>
            <a:endParaRPr lang="it-IT" altLang="it-IT" sz="1200" b="1">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a:latin typeface="Tahoma" pitchFamily="34" charset="0"/>
                <a:ea typeface="ＭＳ Ｐゴシック" pitchFamily="34" charset="-128"/>
              </a:rPr>
              <a:t>FISSAZIONE REGRESSIVA</a:t>
            </a:r>
          </a:p>
        </p:txBody>
      </p:sp>
      <p:sp>
        <p:nvSpPr>
          <p:cNvPr id="4" name="Rectangle 6"/>
          <p:cNvSpPr>
            <a:spLocks noChangeArrowheads="1"/>
          </p:cNvSpPr>
          <p:nvPr/>
        </p:nvSpPr>
        <p:spPr bwMode="auto">
          <a:xfrm>
            <a:off x="4968875" y="2016125"/>
            <a:ext cx="4572000" cy="429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rgbClr val="FFFFFF"/>
                </a:solidFill>
                <a:latin typeface="Arial" charset="0"/>
              </a:defRPr>
            </a:lvl1pPr>
            <a:lvl2pPr marL="742950" indent="-285750">
              <a:defRPr sz="2400">
                <a:solidFill>
                  <a:srgbClr val="FFFFFF"/>
                </a:solidFill>
                <a:latin typeface="Arial" charset="0"/>
              </a:defRPr>
            </a:lvl2pPr>
            <a:lvl3pPr marL="1143000" indent="-228600">
              <a:defRPr sz="2400">
                <a:solidFill>
                  <a:srgbClr val="FFFFFF"/>
                </a:solidFill>
                <a:latin typeface="Arial" charset="0"/>
              </a:defRPr>
            </a:lvl3pPr>
            <a:lvl4pPr marL="1600200" indent="-228600">
              <a:defRPr sz="2400">
                <a:solidFill>
                  <a:srgbClr val="FFFFFF"/>
                </a:solidFill>
                <a:latin typeface="Arial" charset="0"/>
              </a:defRPr>
            </a:lvl4pPr>
            <a:lvl5pPr marL="2057400" indent="-228600">
              <a:defRPr sz="2400">
                <a:solidFill>
                  <a:srgbClr val="FFFFFF"/>
                </a:solidFill>
                <a:latin typeface="Arial" charset="0"/>
              </a:defRPr>
            </a:lvl5pPr>
            <a:lvl6pPr marL="25146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6pPr>
            <a:lvl7pPr marL="29718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7pPr>
            <a:lvl8pPr marL="34290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8pPr>
            <a:lvl9pPr marL="3886200" indent="-228600" defTabSz="449263" fontAlgn="base">
              <a:lnSpc>
                <a:spcPct val="87000"/>
              </a:lnSpc>
              <a:spcBef>
                <a:spcPct val="0"/>
              </a:spcBef>
              <a:spcAft>
                <a:spcPct val="0"/>
              </a:spcAft>
              <a:buClr>
                <a:srgbClr val="000000"/>
              </a:buClr>
              <a:buSzPct val="100000"/>
              <a:buFont typeface="Arial" charset="0"/>
              <a:defRPr sz="2400">
                <a:solidFill>
                  <a:srgbClr val="FFFFFF"/>
                </a:solidFill>
                <a:latin typeface="Arial" charset="0"/>
              </a:defRPr>
            </a:lvl9pPr>
          </a:lstStyle>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 ISOLAMENTO</a:t>
            </a:r>
          </a:p>
          <a:p>
            <a:pPr defTabSz="449263" fontAlgn="base">
              <a:spcBef>
                <a:spcPct val="50000"/>
              </a:spcBef>
              <a:spcAft>
                <a:spcPct val="0"/>
              </a:spcAft>
              <a:buClr>
                <a:srgbClr val="FF3399"/>
              </a:buClr>
              <a:buFont typeface="Wingdings" pitchFamily="2" charset="2"/>
              <a:buNone/>
            </a:pPr>
            <a:endParaRPr lang="it-IT" altLang="it-IT" sz="1200" b="1" dirty="0">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 SUBLIMAZIONE</a:t>
            </a:r>
          </a:p>
          <a:p>
            <a:pPr defTabSz="449263" fontAlgn="base">
              <a:spcBef>
                <a:spcPct val="50000"/>
              </a:spcBef>
              <a:spcAft>
                <a:spcPct val="0"/>
              </a:spcAft>
              <a:buClr>
                <a:srgbClr val="FF3399"/>
              </a:buClr>
              <a:buFont typeface="Wingdings" pitchFamily="2" charset="2"/>
              <a:buNone/>
            </a:pPr>
            <a:endParaRPr lang="it-IT" altLang="it-IT" sz="1200" b="1" dirty="0">
              <a:latin typeface="Tahoma" pitchFamily="34" charset="0"/>
              <a:ea typeface="ＭＳ Ｐゴシック" pitchFamily="34" charset="-128"/>
            </a:endParaRPr>
          </a:p>
          <a:p>
            <a:pPr defTabSz="449263" fontAlgn="base">
              <a:spcBef>
                <a:spcPct val="50000"/>
              </a:spcBef>
              <a:spcAft>
                <a:spcPct val="0"/>
              </a:spcAft>
              <a:buClr>
                <a:srgbClr val="FF3399"/>
              </a:buClr>
              <a:buFont typeface="Wingdings" pitchFamily="2" charset="2"/>
              <a:buChar char="Ø"/>
            </a:pPr>
            <a:r>
              <a:rPr lang="it-IT" altLang="it-IT" b="1" dirty="0">
                <a:latin typeface="Tahoma" pitchFamily="34" charset="0"/>
                <a:ea typeface="ＭＳ Ｐゴシック" pitchFamily="34" charset="-128"/>
              </a:rPr>
              <a:t>IDENTIFICAZIONE/</a:t>
            </a:r>
          </a:p>
          <a:p>
            <a:pPr defTabSz="449263" fontAlgn="base">
              <a:spcBef>
                <a:spcPct val="50000"/>
              </a:spcBef>
              <a:spcAft>
                <a:spcPct val="0"/>
              </a:spcAft>
              <a:buClr>
                <a:srgbClr val="FF3399"/>
              </a:buClr>
              <a:buFont typeface="Wingdings" pitchFamily="2" charset="2"/>
              <a:buNone/>
            </a:pPr>
            <a:r>
              <a:rPr lang="it-IT" altLang="it-IT" b="1" dirty="0">
                <a:latin typeface="Tahoma" pitchFamily="34" charset="0"/>
                <a:ea typeface="ＭＳ Ｐゴシック" pitchFamily="34" charset="-128"/>
              </a:rPr>
              <a:t>INTROIEZIONE</a:t>
            </a:r>
          </a:p>
          <a:p>
            <a:pPr defTabSz="449263" fontAlgn="base">
              <a:spcBef>
                <a:spcPct val="50000"/>
              </a:spcBef>
              <a:spcAft>
                <a:spcPct val="0"/>
              </a:spcAft>
              <a:buClr>
                <a:srgbClr val="FF3399"/>
              </a:buClr>
              <a:buFont typeface="Wingdings" pitchFamily="2" charset="2"/>
              <a:buNone/>
            </a:pPr>
            <a:endParaRPr lang="it-IT" altLang="it-IT" b="1" dirty="0">
              <a:latin typeface="Tahoma" pitchFamily="34" charset="0"/>
              <a:ea typeface="ＭＳ Ｐゴシック" pitchFamily="34" charset="-128"/>
            </a:endParaRPr>
          </a:p>
          <a:p>
            <a:pPr defTabSz="449263" fontAlgn="base">
              <a:spcBef>
                <a:spcPct val="50000"/>
              </a:spcBef>
              <a:spcAft>
                <a:spcPct val="0"/>
              </a:spcAft>
              <a:buClr>
                <a:srgbClr val="99FF33"/>
              </a:buClr>
              <a:buFont typeface="Wingdings" pitchFamily="2" charset="2"/>
              <a:buNone/>
            </a:pPr>
            <a:endParaRPr lang="it-IT" altLang="it-IT" b="1" dirty="0">
              <a:latin typeface="Tahoma" pitchFamily="34" charset="0"/>
              <a:ea typeface="ＭＳ Ｐゴシック" pitchFamily="34" charset="-128"/>
            </a:endParaRPr>
          </a:p>
          <a:p>
            <a:pPr defTabSz="449263" fontAlgn="base">
              <a:spcBef>
                <a:spcPct val="50000"/>
              </a:spcBef>
              <a:spcAft>
                <a:spcPct val="0"/>
              </a:spcAft>
              <a:buClr>
                <a:srgbClr val="99FF33"/>
              </a:buClr>
              <a:buFont typeface="Wingdings" pitchFamily="2" charset="2"/>
              <a:buNone/>
            </a:pPr>
            <a:endParaRPr lang="it-IT" altLang="it-IT" b="1" dirty="0">
              <a:latin typeface="Tahoma" pitchFamily="34" charset="0"/>
              <a:ea typeface="ＭＳ Ｐゴシック" pitchFamily="34" charset="-128"/>
            </a:endParaRPr>
          </a:p>
        </p:txBody>
      </p:sp>
      <p:sp>
        <p:nvSpPr>
          <p:cNvPr id="5" name="Segnaposto piè di pagina 4"/>
          <p:cNvSpPr>
            <a:spLocks noGrp="1"/>
          </p:cNvSpPr>
          <p:nvPr>
            <p:ph type="ftr" sz="quarter" idx="11"/>
          </p:nvPr>
        </p:nvSpPr>
        <p:spPr/>
        <p:txBody>
          <a:bodyPr/>
          <a:lstStyle/>
          <a:p>
            <a:r>
              <a:rPr lang="it-IT" smtClean="0"/>
              <a:t>Psicologia aa 2018 2019 Facteo Torino Gallizia</a:t>
            </a:r>
            <a:endParaRPr lang="it-IT"/>
          </a:p>
        </p:txBody>
      </p:sp>
      <p:sp>
        <p:nvSpPr>
          <p:cNvPr id="6" name="Segnaposto numero diapositiva 5"/>
          <p:cNvSpPr>
            <a:spLocks noGrp="1"/>
          </p:cNvSpPr>
          <p:nvPr>
            <p:ph type="sldNum" sz="quarter" idx="12"/>
          </p:nvPr>
        </p:nvSpPr>
        <p:spPr/>
        <p:txBody>
          <a:bodyPr/>
          <a:lstStyle/>
          <a:p>
            <a:fld id="{9BB3361B-E81D-4B1D-84B0-73D282A78C84}" type="slidenum">
              <a:rPr lang="it-IT" smtClean="0"/>
              <a:t>45</a:t>
            </a:fld>
            <a:endParaRPr lang="it-IT"/>
          </a:p>
        </p:txBody>
      </p:sp>
    </p:spTree>
    <p:extLst>
      <p:ext uri="{BB962C8B-B14F-4D97-AF65-F5344CB8AC3E}">
        <p14:creationId xmlns:p14="http://schemas.microsoft.com/office/powerpoint/2010/main" val="20035318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Freud e la visione della patologia</a:t>
            </a:r>
          </a:p>
        </p:txBody>
      </p:sp>
      <p:sp>
        <p:nvSpPr>
          <p:cNvPr id="3" name="Segnaposto contenuto 2"/>
          <p:cNvSpPr>
            <a:spLocks noGrp="1"/>
          </p:cNvSpPr>
          <p:nvPr>
            <p:ph sz="quarter" idx="13"/>
          </p:nvPr>
        </p:nvSpPr>
        <p:spPr/>
        <p:txBody>
          <a:bodyPr>
            <a:normAutofit/>
          </a:bodyPr>
          <a:lstStyle/>
          <a:p>
            <a:r>
              <a:rPr lang="it-IT" sz="2400" dirty="0" smtClean="0"/>
              <a:t>Freud spezza i confini tra sano e malato.</a:t>
            </a:r>
          </a:p>
          <a:p>
            <a:r>
              <a:rPr lang="it-IT" sz="2400" dirty="0" smtClean="0"/>
              <a:t>Grazie a lui i termini di nevrotico e psicotico ottengono una definizione più chiara e una spiegazione innestata su un corpus teorico.</a:t>
            </a:r>
          </a:p>
          <a:p>
            <a:r>
              <a:rPr lang="it-IT" sz="2400" dirty="0" smtClean="0"/>
              <a:t>Al contempo la chiarezza non è rigidità perché in Freud resta aperta la porta ai passaggi dei confini. La salute mentale è un continuum sul quale l’uomo può spostarsi di continuo o da solo o grazie alla terapia, alla analisi che aiuta l’Io a contrastare e a esplorare l’Es e il suo caos.</a:t>
            </a:r>
            <a:endParaRPr lang="it-IT" sz="24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46</a:t>
            </a:fld>
            <a:endParaRPr lang="it-IT"/>
          </a:p>
        </p:txBody>
      </p:sp>
    </p:spTree>
    <p:extLst>
      <p:ext uri="{BB962C8B-B14F-4D97-AF65-F5344CB8AC3E}">
        <p14:creationId xmlns:p14="http://schemas.microsoft.com/office/powerpoint/2010/main" val="749946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l’infanzia e la famiglia</a:t>
            </a:r>
            <a:endParaRPr lang="it-IT" dirty="0"/>
          </a:p>
        </p:txBody>
      </p:sp>
      <p:sp>
        <p:nvSpPr>
          <p:cNvPr id="3" name="Segnaposto contenuto 2"/>
          <p:cNvSpPr>
            <a:spLocks noGrp="1"/>
          </p:cNvSpPr>
          <p:nvPr>
            <p:ph sz="quarter" idx="13"/>
          </p:nvPr>
        </p:nvSpPr>
        <p:spPr/>
        <p:txBody>
          <a:bodyPr>
            <a:noAutofit/>
          </a:bodyPr>
          <a:lstStyle/>
          <a:p>
            <a:r>
              <a:rPr lang="it-IT" sz="2000" dirty="0" smtClean="0"/>
              <a:t>La concezione di Freud dello sviluppo della personalità e delle relazioni primitive con le figure di riferimento condizionerà profondamente il modo di pensare alla famiglia.</a:t>
            </a:r>
          </a:p>
          <a:p>
            <a:r>
              <a:rPr lang="it-IT" sz="2000" dirty="0" smtClean="0"/>
              <a:t>Freud sposta la attenzione sul bambino e sulle sue grandi competenze.</a:t>
            </a:r>
          </a:p>
          <a:p>
            <a:r>
              <a:rPr lang="it-IT" sz="2000" dirty="0" smtClean="0"/>
              <a:t>L’intelligenza del bambino è «radiosa» come disse Freud parlando del piccolo Hans.</a:t>
            </a:r>
          </a:p>
          <a:p>
            <a:r>
              <a:rPr lang="it-IT" sz="2000" dirty="0" smtClean="0"/>
              <a:t>Il bambino ama i suoi genitori di un amore infinito, idealizzato, più di quanto i genitori non amino lui.</a:t>
            </a:r>
          </a:p>
          <a:p>
            <a:r>
              <a:rPr lang="it-IT" sz="2000" dirty="0" smtClean="0"/>
              <a:t>Per quanto desse importanza alle relazioni infantili ricordiamoci che Freud dà un valore al soggetto e alla sua struttura molto rilevante per cui è il soggetto e le  conseguenze da lui subite dall’ambiente al centro della cura e non l’ambiente in sé.</a:t>
            </a:r>
            <a:endParaRPr lang="it-IT" sz="20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47</a:t>
            </a:fld>
            <a:endParaRPr lang="it-IT"/>
          </a:p>
        </p:txBody>
      </p:sp>
    </p:spTree>
    <p:extLst>
      <p:ext uri="{BB962C8B-B14F-4D97-AF65-F5344CB8AC3E}">
        <p14:creationId xmlns:p14="http://schemas.microsoft.com/office/powerpoint/2010/main" val="11082266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e la religione</a:t>
            </a:r>
            <a:endParaRPr lang="it-IT" dirty="0"/>
          </a:p>
        </p:txBody>
      </p:sp>
      <p:sp>
        <p:nvSpPr>
          <p:cNvPr id="3" name="Segnaposto contenuto 2"/>
          <p:cNvSpPr>
            <a:spLocks noGrp="1"/>
          </p:cNvSpPr>
          <p:nvPr>
            <p:ph sz="quarter" idx="13"/>
          </p:nvPr>
        </p:nvSpPr>
        <p:spPr/>
        <p:txBody>
          <a:bodyPr>
            <a:normAutofit lnSpcReduction="10000"/>
          </a:bodyPr>
          <a:lstStyle/>
          <a:p>
            <a:r>
              <a:rPr lang="it-IT" dirty="0" smtClean="0"/>
              <a:t>Freud è un uomo Ottocentesco cresciuto in un clima positivista dove la scienza è atea.</a:t>
            </a:r>
          </a:p>
          <a:p>
            <a:r>
              <a:rPr lang="it-IT" dirty="0" smtClean="0"/>
              <a:t>A differenza della critica Marxista alla religione che vede in essa un strumento di potere e dominio delle masse, la critica di Freud parte dall’analisi del bisogno soggettivo.</a:t>
            </a:r>
          </a:p>
          <a:p>
            <a:r>
              <a:rPr lang="it-IT" dirty="0" smtClean="0"/>
              <a:t>L’idea di Dio per Freud parte dal desiderio infantile di figure genitoriali accudenti e capaci di prendersi cura di lui. Dio è l’amplificazione e la realizzazione di questo desiderio di protezione porta alla dimensione metafisica.</a:t>
            </a:r>
          </a:p>
          <a:p>
            <a:r>
              <a:rPr lang="it-IT" dirty="0" smtClean="0"/>
              <a:t>Nella sua opera </a:t>
            </a:r>
            <a:r>
              <a:rPr lang="it-IT" dirty="0" smtClean="0">
                <a:solidFill>
                  <a:srgbClr val="FFFF00"/>
                </a:solidFill>
              </a:rPr>
              <a:t>L’avvenire di un illusione </a:t>
            </a:r>
            <a:r>
              <a:rPr lang="it-IT" dirty="0" smtClean="0"/>
              <a:t>parla di come la umanità si dovrà liberare di questa illusione (Dio) per accettare la realtà</a:t>
            </a:r>
          </a:p>
          <a:p>
            <a:r>
              <a:rPr lang="it-IT" dirty="0" smtClean="0"/>
              <a:t>Freud non fu mai anticlericale, tra i suoi amici figura il pastore Oscar </a:t>
            </a:r>
            <a:r>
              <a:rPr lang="it-IT" dirty="0" err="1" smtClean="0"/>
              <a:t>Pfister</a:t>
            </a:r>
            <a:r>
              <a:rPr lang="it-IT" dirty="0" smtClean="0"/>
              <a:t> che scrisse indirizzandola a Freud </a:t>
            </a:r>
            <a:r>
              <a:rPr lang="it-IT" dirty="0" smtClean="0">
                <a:solidFill>
                  <a:srgbClr val="FFFF00"/>
                </a:solidFill>
              </a:rPr>
              <a:t>L’illusione di un avvenire </a:t>
            </a:r>
            <a:r>
              <a:rPr lang="it-IT" dirty="0" smtClean="0"/>
              <a:t>ribadendo come senza Dio non ci sia speranza per la umanità.</a:t>
            </a:r>
          </a:p>
          <a:p>
            <a:r>
              <a:rPr lang="it-IT" dirty="0" smtClean="0"/>
              <a:t>Per Freud la accettazione della realtà e il passaggio da una sofferenza nevrotica all’accoglimento del naturale dolore umano sono le chiavi dell’accesso a una piena umanità per cui gli sembrava coerente contestare anche il concetto di Dio.</a:t>
            </a:r>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48</a:t>
            </a:fld>
            <a:endParaRPr lang="it-IT"/>
          </a:p>
        </p:txBody>
      </p:sp>
    </p:spTree>
    <p:extLst>
      <p:ext uri="{BB962C8B-B14F-4D97-AF65-F5344CB8AC3E}">
        <p14:creationId xmlns:p14="http://schemas.microsoft.com/office/powerpoint/2010/main" val="8842284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E RELIGIONE</a:t>
            </a:r>
            <a:endParaRPr lang="it-IT" dirty="0"/>
          </a:p>
        </p:txBody>
      </p:sp>
      <p:sp>
        <p:nvSpPr>
          <p:cNvPr id="3" name="Segnaposto contenuto 2"/>
          <p:cNvSpPr>
            <a:spLocks noGrp="1"/>
          </p:cNvSpPr>
          <p:nvPr>
            <p:ph sz="quarter" idx="13"/>
          </p:nvPr>
        </p:nvSpPr>
        <p:spPr/>
        <p:txBody>
          <a:bodyPr>
            <a:normAutofit lnSpcReduction="10000"/>
          </a:bodyPr>
          <a:lstStyle/>
          <a:p>
            <a:r>
              <a:rPr lang="it-IT" sz="2400" dirty="0" smtClean="0"/>
              <a:t>Nel mondo della psicoanalisi il rapporto con la religione è stato molto diverso e soggettivo, gli autori della prima generazione si sono adeguati a Freud ma poi si è lasciata sempre libertà di opinione e di espressione.</a:t>
            </a:r>
          </a:p>
          <a:p>
            <a:r>
              <a:rPr lang="it-IT" sz="2400" dirty="0" smtClean="0"/>
              <a:t>Fromm nel noto libro </a:t>
            </a:r>
            <a:r>
              <a:rPr lang="it-IT" sz="2400" dirty="0" smtClean="0">
                <a:solidFill>
                  <a:srgbClr val="FFFF00"/>
                </a:solidFill>
              </a:rPr>
              <a:t>Psicoanalisi e religione </a:t>
            </a:r>
            <a:r>
              <a:rPr lang="it-IT" sz="2400" dirty="0" smtClean="0"/>
              <a:t>sottolinea il grave errore metodologico di Freud ossia individuare il bisogno individuale di Dio non autorizza a negarne il fondamento ontologico.</a:t>
            </a:r>
          </a:p>
          <a:p>
            <a:r>
              <a:rPr lang="it-IT" sz="2400" dirty="0" smtClean="0"/>
              <a:t>Se osserviamo bene finalità metodi etica e teorie della psicoanalisi sono molti i punti di contatto.</a:t>
            </a:r>
          </a:p>
          <a:p>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49</a:t>
            </a:fld>
            <a:endParaRPr lang="it-IT"/>
          </a:p>
        </p:txBody>
      </p:sp>
    </p:spTree>
    <p:extLst>
      <p:ext uri="{BB962C8B-B14F-4D97-AF65-F5344CB8AC3E}">
        <p14:creationId xmlns:p14="http://schemas.microsoft.com/office/powerpoint/2010/main" val="4042512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Storia dell’inconscio prima di </a:t>
            </a:r>
            <a:r>
              <a:rPr lang="it-IT" dirty="0" err="1" smtClean="0"/>
              <a:t>freud</a:t>
            </a:r>
            <a:endParaRPr lang="it-IT" dirty="0"/>
          </a:p>
        </p:txBody>
      </p:sp>
      <p:sp>
        <p:nvSpPr>
          <p:cNvPr id="3" name="Segnaposto contenuto 2"/>
          <p:cNvSpPr>
            <a:spLocks noGrp="1"/>
          </p:cNvSpPr>
          <p:nvPr>
            <p:ph sz="quarter" idx="13"/>
          </p:nvPr>
        </p:nvSpPr>
        <p:spPr/>
        <p:txBody>
          <a:bodyPr>
            <a:normAutofit/>
          </a:bodyPr>
          <a:lstStyle/>
          <a:p>
            <a:r>
              <a:rPr lang="it-IT" sz="2800" dirty="0" smtClean="0"/>
              <a:t>Schopenhauer</a:t>
            </a:r>
          </a:p>
          <a:p>
            <a:r>
              <a:rPr lang="it-IT" sz="2800" dirty="0" smtClean="0"/>
              <a:t>Janet</a:t>
            </a:r>
          </a:p>
          <a:p>
            <a:r>
              <a:rPr lang="it-IT" sz="2800" dirty="0" err="1" smtClean="0"/>
              <a:t>Charcot</a:t>
            </a:r>
            <a:endParaRPr lang="it-IT" sz="28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a:t>
            </a:fld>
            <a:endParaRPr lang="it-IT"/>
          </a:p>
        </p:txBody>
      </p:sp>
    </p:spTree>
    <p:extLst>
      <p:ext uri="{BB962C8B-B14F-4D97-AF65-F5344CB8AC3E}">
        <p14:creationId xmlns:p14="http://schemas.microsoft.com/office/powerpoint/2010/main" val="5722442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Psicoanalisi relazionale</a:t>
            </a:r>
            <a:endParaRPr lang="it-IT" dirty="0"/>
          </a:p>
        </p:txBody>
      </p:sp>
      <p:sp>
        <p:nvSpPr>
          <p:cNvPr id="3" name="Segnaposto contenuto 2"/>
          <p:cNvSpPr>
            <a:spLocks noGrp="1"/>
          </p:cNvSpPr>
          <p:nvPr>
            <p:ph sz="quarter" idx="13"/>
          </p:nvPr>
        </p:nvSpPr>
        <p:spPr/>
        <p:txBody>
          <a:bodyPr>
            <a:normAutofit/>
          </a:bodyPr>
          <a:lstStyle/>
          <a:p>
            <a:r>
              <a:rPr lang="it-IT" sz="2800" dirty="0" err="1" smtClean="0"/>
              <a:t>Sullivan</a:t>
            </a:r>
            <a:endParaRPr lang="it-IT" sz="2800" dirty="0" smtClean="0"/>
          </a:p>
          <a:p>
            <a:r>
              <a:rPr lang="it-IT" sz="2800" dirty="0" err="1" smtClean="0"/>
              <a:t>Kohut</a:t>
            </a:r>
            <a:endParaRPr lang="it-IT" sz="2800" dirty="0" smtClean="0"/>
          </a:p>
          <a:p>
            <a:r>
              <a:rPr lang="it-IT" sz="2800" dirty="0" err="1" smtClean="0"/>
              <a:t>Bowlby</a:t>
            </a:r>
            <a:endParaRPr lang="it-IT" sz="2800" dirty="0" smtClean="0"/>
          </a:p>
          <a:p>
            <a:r>
              <a:rPr lang="it-IT" sz="2800" dirty="0" err="1" smtClean="0"/>
              <a:t>Infant</a:t>
            </a:r>
            <a:r>
              <a:rPr lang="it-IT" sz="2800" dirty="0" smtClean="0"/>
              <a:t> </a:t>
            </a:r>
            <a:r>
              <a:rPr lang="it-IT" sz="2800" dirty="0" err="1" smtClean="0"/>
              <a:t>research</a:t>
            </a:r>
            <a:endParaRPr lang="it-IT" sz="2800"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50</a:t>
            </a:fld>
            <a:endParaRPr lang="it-IT"/>
          </a:p>
        </p:txBody>
      </p:sp>
    </p:spTree>
    <p:extLst>
      <p:ext uri="{BB962C8B-B14F-4D97-AF65-F5344CB8AC3E}">
        <p14:creationId xmlns:p14="http://schemas.microsoft.com/office/powerpoint/2010/main" val="28271201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La confusione delle lingue: una </a:t>
            </a:r>
            <a:r>
              <a:rPr lang="it-IT" smtClean="0"/>
              <a:t>lettura dell’abuso.</a:t>
            </a:r>
            <a:endParaRPr lang="it-IT"/>
          </a:p>
        </p:txBody>
      </p:sp>
      <p:sp>
        <p:nvSpPr>
          <p:cNvPr id="2" name="Titolo 1"/>
          <p:cNvSpPr>
            <a:spLocks noGrp="1"/>
          </p:cNvSpPr>
          <p:nvPr>
            <p:ph type="ctrTitle"/>
          </p:nvPr>
        </p:nvSpPr>
        <p:spPr/>
        <p:txBody>
          <a:bodyPr/>
          <a:lstStyle/>
          <a:p>
            <a:r>
              <a:rPr lang="it-IT" dirty="0" smtClean="0"/>
              <a:t>Freud </a:t>
            </a:r>
            <a:r>
              <a:rPr lang="it-IT" dirty="0" err="1" smtClean="0"/>
              <a:t>Ferenczi</a:t>
            </a:r>
            <a:endParaRPr lang="it-IT" dirty="0"/>
          </a:p>
        </p:txBody>
      </p:sp>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51</a:t>
            </a:fld>
            <a:endParaRPr lang="it-IT"/>
          </a:p>
        </p:txBody>
      </p:sp>
    </p:spTree>
    <p:extLst>
      <p:ext uri="{BB962C8B-B14F-4D97-AF65-F5344CB8AC3E}">
        <p14:creationId xmlns:p14="http://schemas.microsoft.com/office/powerpoint/2010/main" val="4021638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viaggio a </a:t>
            </a:r>
            <a:r>
              <a:rPr lang="it-IT" dirty="0" err="1" smtClean="0"/>
              <a:t>parigi</a:t>
            </a:r>
            <a:r>
              <a:rPr lang="it-IT" dirty="0" smtClean="0"/>
              <a:t>: CHARCOT </a:t>
            </a:r>
            <a:endParaRPr lang="it-IT" dirty="0"/>
          </a:p>
        </p:txBody>
      </p:sp>
      <p:sp>
        <p:nvSpPr>
          <p:cNvPr id="3" name="Segnaposto contenuto 2"/>
          <p:cNvSpPr>
            <a:spLocks noGrp="1"/>
          </p:cNvSpPr>
          <p:nvPr>
            <p:ph sz="quarter" idx="13"/>
          </p:nvPr>
        </p:nvSpPr>
        <p:spPr/>
        <p:txBody>
          <a:bodyPr/>
          <a:lstStyle/>
          <a:p>
            <a:r>
              <a:rPr lang="it-IT" dirty="0" smtClean="0"/>
              <a:t>Freud ancora studente approda a Parigi alla </a:t>
            </a:r>
            <a:r>
              <a:rPr lang="it-IT" dirty="0" err="1" smtClean="0"/>
              <a:t>Salpetriere</a:t>
            </a:r>
            <a:r>
              <a:rPr lang="it-IT" dirty="0" smtClean="0"/>
              <a:t> dove frequenta le lezioni del dr </a:t>
            </a:r>
            <a:r>
              <a:rPr lang="it-IT" dirty="0" err="1" smtClean="0"/>
              <a:t>Charcot</a:t>
            </a:r>
            <a:r>
              <a:rPr lang="it-IT" dirty="0" smtClean="0"/>
              <a:t>, pioniere nel trattamento della Isteria in Europa. </a:t>
            </a:r>
          </a:p>
          <a:p>
            <a:r>
              <a:rPr lang="it-IT" dirty="0" err="1" smtClean="0"/>
              <a:t>Charcot</a:t>
            </a:r>
            <a:r>
              <a:rPr lang="it-IT" dirty="0" smtClean="0"/>
              <a:t> è cresciuto nel clima illuministico della riforma dei manicomi che dal 1793 con la liberazione delle catene voluta da Pinel nel manicomio della </a:t>
            </a:r>
            <a:r>
              <a:rPr lang="it-IT" dirty="0" err="1" smtClean="0"/>
              <a:t>Bicetre</a:t>
            </a:r>
            <a:r>
              <a:rPr lang="it-IT" dirty="0" smtClean="0"/>
              <a:t> aveva ricollocato la follia tra le malattie e non più tra i problemi di ordine pubblico.</a:t>
            </a:r>
          </a:p>
          <a:p>
            <a:r>
              <a:rPr lang="it-IT" dirty="0" smtClean="0"/>
              <a:t>La psichiatria francese vede personaggi illustri come Pinel appunto ma anche Janet e infine </a:t>
            </a:r>
            <a:r>
              <a:rPr lang="it-IT" dirty="0" err="1" smtClean="0"/>
              <a:t>Charcot</a:t>
            </a:r>
            <a:r>
              <a:rPr lang="it-IT" dirty="0" smtClean="0"/>
              <a:t> e </a:t>
            </a:r>
            <a:r>
              <a:rPr lang="it-IT" dirty="0" err="1" smtClean="0"/>
              <a:t>Bernheim</a:t>
            </a:r>
            <a:r>
              <a:rPr lang="it-IT" dirty="0" smtClean="0"/>
              <a:t>.</a:t>
            </a:r>
          </a:p>
          <a:p>
            <a:r>
              <a:rPr lang="it-IT" dirty="0" err="1" smtClean="0"/>
              <a:t>Charcot</a:t>
            </a:r>
            <a:r>
              <a:rPr lang="it-IT" dirty="0" smtClean="0"/>
              <a:t> tratta le isteriche non come pazienti organiche ma come pazienti con problemi psicologici. Attraverso la suggestione ipnotica intima e prescrive alle pazienti la remissione dei sintomi ed esse guariscono.</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6</a:t>
            </a:fld>
            <a:endParaRPr lang="it-IT"/>
          </a:p>
        </p:txBody>
      </p:sp>
    </p:spTree>
    <p:extLst>
      <p:ext uri="{BB962C8B-B14F-4D97-AF65-F5344CB8AC3E}">
        <p14:creationId xmlns:p14="http://schemas.microsoft.com/office/powerpoint/2010/main" val="1341849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IPNOSI E ISTERIA</a:t>
            </a:r>
            <a:br>
              <a:rPr lang="it-IT" dirty="0" smtClean="0"/>
            </a:br>
            <a:endParaRPr lang="it-IT" dirty="0"/>
          </a:p>
        </p:txBody>
      </p:sp>
      <p:pic>
        <p:nvPicPr>
          <p:cNvPr id="7" name="Segnaposto contenuto 6"/>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540468" y="1600200"/>
            <a:ext cx="6063064" cy="4114800"/>
          </a:xfrm>
        </p:spPr>
      </p:pic>
      <p:sp>
        <p:nvSpPr>
          <p:cNvPr id="2" name="Segnaposto piè di pagina 1"/>
          <p:cNvSpPr>
            <a:spLocks noGrp="1"/>
          </p:cNvSpPr>
          <p:nvPr>
            <p:ph type="ftr" sz="quarter" idx="11"/>
          </p:nvPr>
        </p:nvSpPr>
        <p:spPr/>
        <p:txBody>
          <a:bodyPr/>
          <a:lstStyle/>
          <a:p>
            <a:r>
              <a:rPr lang="it-IT" smtClean="0"/>
              <a:t>Psicologia aa 2018 2019 Facteo Torino Gallizia</a:t>
            </a:r>
            <a:endParaRPr lang="it-IT"/>
          </a:p>
        </p:txBody>
      </p:sp>
      <p:sp>
        <p:nvSpPr>
          <p:cNvPr id="3" name="Segnaposto numero diapositiva 2"/>
          <p:cNvSpPr>
            <a:spLocks noGrp="1"/>
          </p:cNvSpPr>
          <p:nvPr>
            <p:ph type="sldNum" sz="quarter" idx="12"/>
          </p:nvPr>
        </p:nvSpPr>
        <p:spPr/>
        <p:txBody>
          <a:bodyPr/>
          <a:lstStyle/>
          <a:p>
            <a:fld id="{9BB3361B-E81D-4B1D-84B0-73D282A78C84}" type="slidenum">
              <a:rPr lang="it-IT" smtClean="0"/>
              <a:t>7</a:t>
            </a:fld>
            <a:endParaRPr lang="it-IT"/>
          </a:p>
        </p:txBody>
      </p:sp>
    </p:spTree>
    <p:extLst>
      <p:ext uri="{BB962C8B-B14F-4D97-AF65-F5344CB8AC3E}">
        <p14:creationId xmlns:p14="http://schemas.microsoft.com/office/powerpoint/2010/main" val="3227129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E BREUER</a:t>
            </a:r>
            <a:endParaRPr lang="it-IT" dirty="0"/>
          </a:p>
        </p:txBody>
      </p:sp>
      <p:pic>
        <p:nvPicPr>
          <p:cNvPr id="4" name="Segnaposto contenuto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828800" y="1600200"/>
            <a:ext cx="5486400" cy="4114800"/>
          </a:xfrm>
        </p:spPr>
      </p:pic>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8</a:t>
            </a:fld>
            <a:endParaRPr lang="it-IT"/>
          </a:p>
        </p:txBody>
      </p:sp>
    </p:spTree>
    <p:extLst>
      <p:ext uri="{BB962C8B-B14F-4D97-AF65-F5344CB8AC3E}">
        <p14:creationId xmlns:p14="http://schemas.microsoft.com/office/powerpoint/2010/main" val="3301599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p:txBody>
          <a:bodyPr/>
          <a:lstStyle/>
          <a:p>
            <a:r>
              <a:rPr lang="it-IT" dirty="0" smtClean="0"/>
              <a:t>DALL’IPNOSI AL DIALOGO.</a:t>
            </a:r>
            <a:endParaRPr lang="it-IT" dirty="0"/>
          </a:p>
        </p:txBody>
      </p:sp>
      <p:sp>
        <p:nvSpPr>
          <p:cNvPr id="2" name="Titolo 1"/>
          <p:cNvSpPr>
            <a:spLocks noGrp="1"/>
          </p:cNvSpPr>
          <p:nvPr>
            <p:ph type="ctrTitle"/>
          </p:nvPr>
        </p:nvSpPr>
        <p:spPr/>
        <p:txBody>
          <a:bodyPr/>
          <a:lstStyle/>
          <a:p>
            <a:r>
              <a:rPr lang="it-IT" dirty="0" smtClean="0"/>
              <a:t>METODO CATARTICO, LA CURA ATTRAVERSO LA PAROLA.</a:t>
            </a:r>
            <a:endParaRPr lang="it-IT" dirty="0"/>
          </a:p>
        </p:txBody>
      </p:sp>
      <p:sp>
        <p:nvSpPr>
          <p:cNvPr id="3" name="Segnaposto piè di pagina 2"/>
          <p:cNvSpPr>
            <a:spLocks noGrp="1"/>
          </p:cNvSpPr>
          <p:nvPr>
            <p:ph type="ftr" sz="quarter" idx="11"/>
          </p:nvPr>
        </p:nvSpPr>
        <p:spPr/>
        <p:txBody>
          <a:bodyPr/>
          <a:lstStyle/>
          <a:p>
            <a:r>
              <a:rPr lang="it-IT" smtClean="0"/>
              <a:t>Psicologia aa 2018 2019 Facteo Torino Gallizia</a:t>
            </a:r>
            <a:endParaRPr lang="it-IT"/>
          </a:p>
        </p:txBody>
      </p:sp>
      <p:sp>
        <p:nvSpPr>
          <p:cNvPr id="5" name="Segnaposto numero diapositiva 4"/>
          <p:cNvSpPr>
            <a:spLocks noGrp="1"/>
          </p:cNvSpPr>
          <p:nvPr>
            <p:ph type="sldNum" sz="quarter" idx="12"/>
          </p:nvPr>
        </p:nvSpPr>
        <p:spPr/>
        <p:txBody>
          <a:bodyPr/>
          <a:lstStyle/>
          <a:p>
            <a:fld id="{9BB3361B-E81D-4B1D-84B0-73D282A78C84}" type="slidenum">
              <a:rPr lang="it-IT" smtClean="0"/>
              <a:t>9</a:t>
            </a:fld>
            <a:endParaRPr lang="it-IT"/>
          </a:p>
        </p:txBody>
      </p:sp>
    </p:spTree>
    <p:extLst>
      <p:ext uri="{BB962C8B-B14F-4D97-AF65-F5344CB8AC3E}">
        <p14:creationId xmlns:p14="http://schemas.microsoft.com/office/powerpoint/2010/main" val="4193563403"/>
      </p:ext>
    </p:extLst>
  </p:cSld>
  <p:clrMapOvr>
    <a:masterClrMapping/>
  </p:clrMapOvr>
</p:sld>
</file>

<file path=ppt/theme/theme1.xml><?xml version="1.0" encoding="utf-8"?>
<a:theme xmlns:a="http://schemas.openxmlformats.org/drawingml/2006/main" name="Orizzonte">
  <a:themeElements>
    <a:clrScheme name="Oriz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riz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riz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altLang="it-IT" sz="24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altLang="it-IT" sz="2400" b="0"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z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themeOverride>
</file>

<file path=docProps/app.xml><?xml version="1.0" encoding="utf-8"?>
<Properties xmlns="http://schemas.openxmlformats.org/officeDocument/2006/extended-properties" xmlns:vt="http://schemas.openxmlformats.org/officeDocument/2006/docPropsVTypes">
  <Template/>
  <TotalTime>146</TotalTime>
  <Words>2609</Words>
  <Application>Microsoft Office PowerPoint</Application>
  <PresentationFormat>Presentazione su schermo (4:3)</PresentationFormat>
  <Paragraphs>343</Paragraphs>
  <Slides>51</Slides>
  <Notes>0</Notes>
  <HiddenSlides>0</HiddenSlides>
  <MMClips>0</MMClips>
  <ScaleCrop>false</ScaleCrop>
  <HeadingPairs>
    <vt:vector size="4" baseType="variant">
      <vt:variant>
        <vt:lpstr>Tema</vt:lpstr>
      </vt:variant>
      <vt:variant>
        <vt:i4>2</vt:i4>
      </vt:variant>
      <vt:variant>
        <vt:lpstr>Titoli diapositive</vt:lpstr>
      </vt:variant>
      <vt:variant>
        <vt:i4>51</vt:i4>
      </vt:variant>
    </vt:vector>
  </HeadingPairs>
  <TitlesOfParts>
    <vt:vector size="53" baseType="lpstr">
      <vt:lpstr>Orizzonte</vt:lpstr>
      <vt:lpstr>Default Design</vt:lpstr>
      <vt:lpstr>FReud</vt:lpstr>
      <vt:lpstr>NOTE BIOGRAFICHE E CONTESTO CULTURALE.</vt:lpstr>
      <vt:lpstr>FREUD E L’INTRECCIO CON LA STORIA</vt:lpstr>
      <vt:lpstr>PSICOANALISI E MOVIMENTO PSICOANALITICO</vt:lpstr>
      <vt:lpstr>Storia dell’inconscio prima di freud</vt:lpstr>
      <vt:lpstr>Il viaggio a parigi: CHARCOT </vt:lpstr>
      <vt:lpstr>IPNOSI E ISTERIA </vt:lpstr>
      <vt:lpstr>FREUD E BREUER</vt:lpstr>
      <vt:lpstr>METODO CATARTICO, LA CURA ATTRAVERSO LA PAROLA.</vt:lpstr>
      <vt:lpstr>SI FLECTERE NEQUEO SUPEROS ACHERONTA MOVEBO.</vt:lpstr>
      <vt:lpstr>INTERPRETAZIONE DEI SOGNI 1899</vt:lpstr>
      <vt:lpstr>La STRUTTURA DELLA PSICHE.</vt:lpstr>
      <vt:lpstr>Presentazione standard di PowerPoint</vt:lpstr>
      <vt:lpstr>Presentazione standard di PowerPoint</vt:lpstr>
      <vt:lpstr>LE VIE REGIE DELL’INCONSCIO</vt:lpstr>
      <vt:lpstr>Presentazione standard di PowerPoint</vt:lpstr>
      <vt:lpstr>Presentazione standard di PowerPoint</vt:lpstr>
      <vt:lpstr>Presentazione standard di PowerPoint</vt:lpstr>
      <vt:lpstr>pulsioni</vt:lpstr>
      <vt:lpstr>pulsione</vt:lpstr>
      <vt:lpstr>Tipi di pulsione</vt:lpstr>
      <vt:lpstr>EROS, LIBIDO </vt:lpstr>
      <vt:lpstr>THANATOS, DESTRUDO</vt:lpstr>
      <vt:lpstr>La sequenza delle manifestazioni della pulsione dalla prima infanzia sono definite Fasi o Stadi Psicosessuali.</vt:lpstr>
      <vt:lpstr>FASI PSICOSESSUALI</vt:lpstr>
      <vt:lpstr>FASI PSICOSESSUALI</vt:lpstr>
      <vt:lpstr>Presentazione standard di PowerPoint</vt:lpstr>
      <vt:lpstr>Presentazione standard di PowerPoint</vt:lpstr>
      <vt:lpstr>Presentazione standard di PowerPoint</vt:lpstr>
      <vt:lpstr>Presentazione standard di PowerPoint</vt:lpstr>
      <vt:lpstr>La storia di edipo.</vt:lpstr>
      <vt:lpstr>Edipo maschile</vt:lpstr>
      <vt:lpstr>Edipo femminile</vt:lpstr>
      <vt:lpstr>latenza</vt:lpstr>
      <vt:lpstr>Presentazione standard di PowerPoint</vt:lpstr>
      <vt:lpstr>Sulla piu’ comune degenerazione della vita affettiva</vt:lpstr>
      <vt:lpstr>Evoluzione teorica</vt:lpstr>
      <vt:lpstr>Influssi…</vt:lpstr>
      <vt:lpstr>Presentazione standard di PowerPoint</vt:lpstr>
      <vt:lpstr>Presentazione standard di PowerPoint</vt:lpstr>
      <vt:lpstr>es</vt:lpstr>
      <vt:lpstr>io</vt:lpstr>
      <vt:lpstr>Super io</vt:lpstr>
      <vt:lpstr>Presentazione standard di PowerPoint</vt:lpstr>
      <vt:lpstr>Presentazione standard di PowerPoint</vt:lpstr>
      <vt:lpstr>Freud e la visione della patologia</vt:lpstr>
      <vt:lpstr>Freud, l’infanzia e la famiglia</vt:lpstr>
      <vt:lpstr>Freud e la religione</vt:lpstr>
      <vt:lpstr>PSICOANALISI E RELIGIONE</vt:lpstr>
      <vt:lpstr>Psicoanalisi relazionale</vt:lpstr>
      <vt:lpstr>Freud Ferenczi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FReud</dc:title>
  <dc:creator>Carlo Alberto</dc:creator>
  <cp:lastModifiedBy>Carlo Alberto</cp:lastModifiedBy>
  <cp:revision>20</cp:revision>
  <dcterms:created xsi:type="dcterms:W3CDTF">2014-10-03T17:59:07Z</dcterms:created>
  <dcterms:modified xsi:type="dcterms:W3CDTF">2019-03-10T13:53:00Z</dcterms:modified>
</cp:coreProperties>
</file>