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73" r:id="rId2"/>
    <p:sldId id="274" r:id="rId3"/>
    <p:sldId id="257" r:id="rId4"/>
    <p:sldId id="258" r:id="rId5"/>
    <p:sldId id="259" r:id="rId6"/>
    <p:sldId id="260" r:id="rId7"/>
    <p:sldId id="261" r:id="rId8"/>
    <p:sldId id="276" r:id="rId9"/>
    <p:sldId id="262" r:id="rId10"/>
    <p:sldId id="263" r:id="rId11"/>
    <p:sldId id="265" r:id="rId12"/>
    <p:sldId id="264" r:id="rId13"/>
    <p:sldId id="275" r:id="rId14"/>
    <p:sldId id="267" r:id="rId15"/>
    <p:sldId id="278" r:id="rId16"/>
    <p:sldId id="266" r:id="rId17"/>
    <p:sldId id="268" r:id="rId18"/>
    <p:sldId id="269" r:id="rId19"/>
    <p:sldId id="270" r:id="rId20"/>
    <p:sldId id="277" r:id="rId21"/>
    <p:sldId id="271" r:id="rId22"/>
    <p:sldId id="272" r:id="rId2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928EC-1E75-49EE-A9B1-83E4424A5DA3}" type="datetimeFigureOut">
              <a:rPr lang="it-IT" smtClean="0"/>
              <a:t>10/03/2019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051069-D698-4D93-AEAD-E629A38195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8421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743E6-55C5-47C5-9AEF-1969E61D2265}" type="datetime1">
              <a:rPr lang="it-IT" smtClean="0"/>
              <a:t>10/03/2019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‹N›</a:t>
            </a:fld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1607-B704-4DCD-BEB3-6BC90FEE51A2}" type="datetime1">
              <a:rPr lang="it-IT" smtClean="0"/>
              <a:t>10/03/2019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A347-6509-4A20-8CAC-AD216BA79D28}" type="datetime1">
              <a:rPr lang="it-IT" smtClean="0"/>
              <a:t>10/03/2019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5DEA-9022-4C11-957B-1C800205B4A0}" type="datetime1">
              <a:rPr lang="it-IT" smtClean="0"/>
              <a:t>10/03/2019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4D813-4AE9-458E-ABBB-0AB5C8AEEA0A}" type="datetime1">
              <a:rPr lang="it-IT" smtClean="0"/>
              <a:t>10/03/2019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A3C0-F05A-4AB1-99D0-D8F788B8D9DB}" type="datetime1">
              <a:rPr lang="it-IT" smtClean="0"/>
              <a:t>10/03/2019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94CE1-A7BB-4EEF-8881-43D49B9176AB}" type="datetime1">
              <a:rPr lang="it-IT" smtClean="0"/>
              <a:t>10/03/2019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3189C-CFB0-4A9F-9B17-EBD3EEBE36E3}" type="datetime1">
              <a:rPr lang="it-IT" smtClean="0"/>
              <a:t>10/03/2019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D283A-5A03-4353-B7AB-B8CA6E331F70}" type="datetime1">
              <a:rPr lang="it-IT" smtClean="0"/>
              <a:t>10/03/2019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DAC45-57D5-4A4F-9BFE-B25904FBB73C}" type="datetime1">
              <a:rPr lang="it-IT" smtClean="0"/>
              <a:t>10/03/2019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3828-5D92-429F-9FB5-7FAFFBA19E03}" type="datetime1">
              <a:rPr lang="it-IT" smtClean="0"/>
              <a:t>10/03/2019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2B052BE7-4E33-4103-AD73-1B0C585D95FD}" type="datetime1">
              <a:rPr lang="it-IT" smtClean="0"/>
              <a:t>10/03/2019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6AFBE330-A7EF-4B15-8AD0-3292194CB5CD}" type="slidenum">
              <a:rPr lang="it-IT" smtClean="0"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Obiettivi del corso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it-IT" sz="2000" dirty="0" smtClean="0"/>
              <a:t>Obiettivo di questo corso è comprendere da un punto di vista storico le differenze tra i pilastri teorici della psicologia.</a:t>
            </a:r>
          </a:p>
          <a:p>
            <a:r>
              <a:rPr lang="it-IT" sz="2000" dirty="0" smtClean="0"/>
              <a:t>La psicologia per i non addetti ai lavori non deve essere uno strumento ossia chi non fa lo psicologo di professione deve stare attento alla tentazione di usare le teorie per interpretare, scrutare</a:t>
            </a:r>
            <a:r>
              <a:rPr lang="it-IT" sz="2000" dirty="0"/>
              <a:t> </a:t>
            </a:r>
            <a:r>
              <a:rPr lang="it-IT" sz="2000" smtClean="0"/>
              <a:t>o spiegare </a:t>
            </a:r>
            <a:r>
              <a:rPr lang="it-IT" sz="2000" dirty="0" smtClean="0"/>
              <a:t>l’altro.</a:t>
            </a:r>
          </a:p>
          <a:p>
            <a:r>
              <a:rPr lang="it-IT" sz="2000" dirty="0" smtClean="0"/>
              <a:t>La conoscenza deve essere una risorsa e una possibilità di aumentare i gradi di libertà del soggetto.</a:t>
            </a:r>
          </a:p>
          <a:p>
            <a:r>
              <a:rPr lang="it-IT" sz="2000" dirty="0" smtClean="0"/>
              <a:t>Quanto ci viene consegnato dalle teorie non è «La risposta» sull’essere umano è una teoria più o meno approssimata.</a:t>
            </a:r>
          </a:p>
          <a:p>
            <a:r>
              <a:rPr lang="it-IT" sz="2000" dirty="0" smtClean="0"/>
              <a:t>Attraverso le diverse teorie cogliamo distinti frammenti dell’immagine dell’uomo come in uno specchio frantumato. L’immagine globale si costruisce con impegno e con la dovuta distanza critica.</a:t>
            </a:r>
          </a:p>
          <a:p>
            <a:r>
              <a:rPr lang="it-IT" sz="2000" dirty="0" smtClean="0"/>
              <a:t>La conoscenza è un processo continuo non una fotografia impressa su una pellicola.</a:t>
            </a:r>
            <a:endParaRPr lang="it-IT" sz="20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7298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Psicologia e paralogismi.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L’io penso è per noi una x sconosciuta, cioè un noumeno, e quindi non possiamo applicare ad esso alcuna categoria. Infatti, come si è visto, noi non possiamo conoscere l’io qual è in se stesso, l’io noumenico, ma solo l’io quale appare a noi tramite le forme a priori, ossia l’io fenomenico. Di conseguenza l’equivoco di base della psicologia metafisica consiste nella pretesa di dare tutta una serie di valori positivi a quella x ignota che è l’io penso, identificandolo con un’anima immateriale, incorruttibile, immortale….ecc. (Abbagnano Fornero). </a:t>
            </a:r>
            <a:endParaRPr lang="it-IT" sz="24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596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 sintesi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 dirty="0"/>
              <a:t>Se </a:t>
            </a:r>
            <a:r>
              <a:rPr lang="it-IT" altLang="it-IT" sz="2800" dirty="0" smtClean="0"/>
              <a:t>la </a:t>
            </a:r>
            <a:r>
              <a:rPr lang="it-IT" altLang="it-IT" sz="2800" dirty="0"/>
              <a:t>scienza deve seguire la geometria euclidea e la fisica </a:t>
            </a:r>
            <a:r>
              <a:rPr lang="it-IT" altLang="it-IT" sz="2800" dirty="0" smtClean="0"/>
              <a:t>newtoniana,  </a:t>
            </a:r>
            <a:r>
              <a:rPr lang="it-IT" altLang="it-IT" sz="2800" dirty="0"/>
              <a:t>gli oggetti di conoscenza devono avere uno spazio e un tempo, la loro conoscenza deve essere oggettiva e le regole che si delineano assolute.</a:t>
            </a:r>
          </a:p>
          <a:p>
            <a:pPr>
              <a:lnSpc>
                <a:spcPct val="90000"/>
              </a:lnSpc>
            </a:pPr>
            <a:r>
              <a:rPr lang="it-IT" altLang="it-IT" sz="2800" dirty="0"/>
              <a:t>La psicologia non può arrivare a una conoscenza scientifica in quanto l’oggetto, ossia il senso interno, è privo di spazio.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3151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E’ vero, ma la teoria non impedisce alla </a:t>
            </a:r>
            <a:r>
              <a:rPr lang="it-IT" dirty="0" err="1" smtClean="0"/>
              <a:t>realta’</a:t>
            </a:r>
            <a:r>
              <a:rPr lang="it-IT" dirty="0" smtClean="0"/>
              <a:t> di esistere (</a:t>
            </a:r>
            <a:r>
              <a:rPr lang="it-IT" dirty="0" err="1" smtClean="0"/>
              <a:t>Charcot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z="2000" dirty="0" smtClean="0"/>
              <a:t>La filosofia in generale e il pensiero di Kant in particolare non poterono ostacolare il progredire del pensiero speculativo né tantomeno l’evoluzione della ricerca e della sperimentazione.</a:t>
            </a:r>
          </a:p>
          <a:p>
            <a:r>
              <a:rPr lang="it-IT" sz="2000" dirty="0" smtClean="0"/>
              <a:t>Luoghi: i terreni di elezione per la nascita della scienza moderna in generale sappiamo essere stati dapprima la Francia e poi la Germania o più in generale quella </a:t>
            </a:r>
            <a:r>
              <a:rPr lang="it-IT" sz="2000" dirty="0" err="1" smtClean="0"/>
              <a:t>mittel</a:t>
            </a:r>
            <a:r>
              <a:rPr lang="it-IT" sz="2000" dirty="0" smtClean="0"/>
              <a:t>-Europa di cui molto si è scritto</a:t>
            </a:r>
          </a:p>
          <a:p>
            <a:r>
              <a:rPr lang="it-IT" sz="2000" dirty="0" smtClean="0"/>
              <a:t>Se nel caso della Germania sono senz’altro le Università le vere officine del pensiero, in Francia, Austria e Svizzera cliniche ospedali e ambulatori sono non meno importanti degli atenei per la sperimentazione e la nascita di un pensiero innovativo.</a:t>
            </a:r>
          </a:p>
          <a:p>
            <a:r>
              <a:rPr lang="it-IT" sz="2000" dirty="0" smtClean="0"/>
              <a:t>Dunque se la ricerca ufficialmente ha seguito le teorie Kantiane e il metodo cartesiano al contempo grazie alla necessità di trovare una spiegazione plausibile ai fenomeni ha continuato a esplorare anche territori interdetti dai teorici.</a:t>
            </a:r>
            <a:endParaRPr lang="it-IT" sz="20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6717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Francia 1700…. </a:t>
            </a:r>
            <a:r>
              <a:rPr lang="it-IT" dirty="0" err="1" smtClean="0"/>
              <a:t>Dieu</a:t>
            </a:r>
            <a:r>
              <a:rPr lang="it-IT" dirty="0" smtClean="0"/>
              <a:t> </a:t>
            </a:r>
            <a:r>
              <a:rPr lang="it-IT" dirty="0" err="1" smtClean="0"/>
              <a:t>parle</a:t>
            </a:r>
            <a:r>
              <a:rPr lang="it-IT" dirty="0" smtClean="0"/>
              <a:t> </a:t>
            </a:r>
            <a:r>
              <a:rPr lang="it-IT" dirty="0" err="1" smtClean="0"/>
              <a:t>francais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 smtClean="0"/>
              <a:t>La Francia nel 1700 è stato il cuore della cultura Europea dunque mondiale a quei tempi.</a:t>
            </a:r>
          </a:p>
          <a:p>
            <a:r>
              <a:rPr lang="it-IT" dirty="0" smtClean="0"/>
              <a:t>Scienza, filosofia e tecnica in Francia erano all’apice, non solo presso le Università parigine ma anche nei luoghi di cultura meno istituzionalizzati come le cliniche, le case di cura e i laboratori.</a:t>
            </a:r>
          </a:p>
          <a:p>
            <a:r>
              <a:rPr lang="it-IT" dirty="0" smtClean="0"/>
              <a:t>Pensatori e intellettuali diedero </a:t>
            </a:r>
            <a:r>
              <a:rPr lang="it-IT" dirty="0"/>
              <a:t>v</a:t>
            </a:r>
            <a:r>
              <a:rPr lang="it-IT" dirty="0" smtClean="0"/>
              <a:t>ita alla Enciclopedie e grazie a essa le conoscenze acquisite anche sul funzionamento della fisiologia del corpo umano vennero divulgate e rese note attraverso scritti e </a:t>
            </a:r>
            <a:r>
              <a:rPr lang="it-IT" dirty="0"/>
              <a:t> </a:t>
            </a:r>
            <a:r>
              <a:rPr lang="it-IT" dirty="0" smtClean="0"/>
              <a:t>disegni accessibili a tutti.</a:t>
            </a:r>
          </a:p>
          <a:p>
            <a:r>
              <a:rPr lang="it-IT" dirty="0" smtClean="0"/>
              <a:t>I medici dei manicomi francesi non si accontentavano di tenere legati i pazienti o di riportare ordine pubblico e quiete sociale, essi vedevano nel malato di  mente una occasione di comprensione del funzionamento normale e patologico della mente umana.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99210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dirty="0"/>
              <a:t>Università </a:t>
            </a:r>
            <a:r>
              <a:rPr lang="it-IT" altLang="it-IT" dirty="0" smtClean="0"/>
              <a:t>tedesche e austriache 1800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it-IT" altLang="it-IT" sz="2800" dirty="0"/>
              <a:t>Le università tedesche </a:t>
            </a:r>
            <a:r>
              <a:rPr lang="it-IT" altLang="it-IT" sz="2800" dirty="0" smtClean="0"/>
              <a:t>e austriache sono </a:t>
            </a:r>
            <a:r>
              <a:rPr lang="it-IT" altLang="it-IT" sz="2800" dirty="0"/>
              <a:t>nel 1800 i luoghi dove </a:t>
            </a:r>
            <a:r>
              <a:rPr lang="it-IT" altLang="it-IT" sz="2800" dirty="0" smtClean="0"/>
              <a:t>si pratica ogni tipo di sperimentazione scientifica.</a:t>
            </a:r>
            <a:endParaRPr lang="it-IT" altLang="it-IT" sz="2800" dirty="0"/>
          </a:p>
          <a:p>
            <a:pPr>
              <a:lnSpc>
                <a:spcPct val="90000"/>
              </a:lnSpc>
            </a:pPr>
            <a:r>
              <a:rPr lang="it-IT" altLang="it-IT" sz="2800" dirty="0"/>
              <a:t>Più in particolare sono i fisiologi ossia gli studiosi del funzionamento degli organi </a:t>
            </a:r>
            <a:r>
              <a:rPr lang="it-IT" altLang="it-IT" sz="2800" dirty="0" smtClean="0"/>
              <a:t>umani, </a:t>
            </a:r>
            <a:r>
              <a:rPr lang="it-IT" altLang="it-IT" sz="2800" dirty="0"/>
              <a:t>specie gli organi di </a:t>
            </a:r>
            <a:r>
              <a:rPr lang="it-IT" altLang="it-IT" sz="2800" dirty="0" smtClean="0"/>
              <a:t>senso, </a:t>
            </a:r>
            <a:r>
              <a:rPr lang="it-IT" altLang="it-IT" sz="2800" dirty="0"/>
              <a:t>a rappresentare la parte più </a:t>
            </a:r>
            <a:r>
              <a:rPr lang="it-IT" altLang="it-IT" sz="2800" dirty="0" smtClean="0"/>
              <a:t>innovativa della scienza medica.</a:t>
            </a:r>
            <a:endParaRPr lang="it-IT" altLang="it-IT" sz="2800" dirty="0"/>
          </a:p>
          <a:p>
            <a:pPr>
              <a:lnSpc>
                <a:spcPct val="90000"/>
              </a:lnSpc>
            </a:pPr>
            <a:r>
              <a:rPr lang="it-IT" altLang="it-IT" sz="2800" dirty="0"/>
              <a:t>Tra questi </a:t>
            </a:r>
            <a:r>
              <a:rPr lang="it-IT" altLang="it-IT" sz="2800" dirty="0" smtClean="0"/>
              <a:t> possiamo ricordiamo Weber, </a:t>
            </a:r>
            <a:r>
              <a:rPr lang="it-IT" altLang="it-IT" sz="2800" dirty="0" err="1"/>
              <a:t>Fechner</a:t>
            </a:r>
            <a:r>
              <a:rPr lang="it-IT" altLang="it-IT" sz="2800" dirty="0"/>
              <a:t> e </a:t>
            </a:r>
            <a:r>
              <a:rPr lang="it-IT" altLang="it-IT" sz="2800" dirty="0" err="1" smtClean="0"/>
              <a:t>Helmoltz</a:t>
            </a:r>
            <a:r>
              <a:rPr lang="it-IT" altLang="it-IT" sz="2800" dirty="0"/>
              <a:t> </a:t>
            </a:r>
            <a:r>
              <a:rPr lang="it-IT" altLang="it-IT" sz="2800" dirty="0" smtClean="0"/>
              <a:t>che hanno gettato le basi per la comprensione del sistema visivo e della percezione cromatica dell’uomo.</a:t>
            </a:r>
            <a:endParaRPr lang="it-IT" altLang="it-IT" sz="2800" dirty="0"/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57097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INGHILTERRA 1800…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 smtClean="0"/>
              <a:t>Anche l’Inghilterra motore all’epoca della rivolu</a:t>
            </a:r>
            <a:r>
              <a:rPr lang="it-IT" dirty="0"/>
              <a:t>z</a:t>
            </a:r>
            <a:r>
              <a:rPr lang="it-IT" dirty="0" smtClean="0"/>
              <a:t>ione industriale vede crescere il contributo di grandi esploratori e scienziati.</a:t>
            </a:r>
          </a:p>
          <a:p>
            <a:r>
              <a:rPr lang="it-IT" dirty="0" smtClean="0"/>
              <a:t>Già filosofi come Hume avevano tentato una indagine della sensazioni e sull‘ intelletto ben prima di Kant, Ricerca sull’intelletto umano risale infatti al 1748.</a:t>
            </a:r>
          </a:p>
          <a:p>
            <a:r>
              <a:rPr lang="it-IT" dirty="0" smtClean="0"/>
              <a:t>Darwin a metà ottocento senz’altro pone nella scienza e nel potere del suo metodo un elemento che vuole competere con la cosmogonia e con la antropologia delle religioni.</a:t>
            </a:r>
          </a:p>
          <a:p>
            <a:r>
              <a:rPr lang="it-IT" dirty="0" smtClean="0"/>
              <a:t>Ma è un personaggio meno noto, il cugino di Darwin, Sir Francis </a:t>
            </a:r>
            <a:r>
              <a:rPr lang="it-IT" dirty="0" err="1" smtClean="0"/>
              <a:t>Galton</a:t>
            </a:r>
            <a:r>
              <a:rPr lang="it-IT" dirty="0" smtClean="0"/>
              <a:t>, cattivo studente ma eccellente ed eclettico studioso, che si distinse per lo studio statistico delle differenze individuali e che per primo comprese l’utilità della statistica per la comprensione della psicologia e dei fenomeni psichici come la intelligenza o la memoria.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8719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354162"/>
          </a:xfrm>
        </p:spPr>
        <p:txBody>
          <a:bodyPr/>
          <a:lstStyle/>
          <a:p>
            <a:r>
              <a:rPr lang="it-IT" dirty="0" smtClean="0"/>
              <a:t>1879 </a:t>
            </a:r>
            <a:r>
              <a:rPr lang="it-IT" dirty="0" err="1" smtClean="0"/>
              <a:t>lipsia</a:t>
            </a:r>
            <a:r>
              <a:rPr lang="it-IT" dirty="0" smtClean="0"/>
              <a:t>,</a:t>
            </a:r>
            <a:br>
              <a:rPr lang="it-IT" dirty="0" smtClean="0"/>
            </a:br>
            <a:r>
              <a:rPr lang="it-IT" dirty="0" smtClean="0"/>
              <a:t> nascita della psicologia scientifica.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>
          <a:xfrm>
            <a:off x="609600" y="1772816"/>
            <a:ext cx="7924800" cy="4752528"/>
          </a:xfrm>
        </p:spPr>
        <p:txBody>
          <a:bodyPr>
            <a:normAutofit fontScale="92500" lnSpcReduction="20000"/>
          </a:bodyPr>
          <a:lstStyle/>
          <a:p>
            <a:r>
              <a:rPr lang="it-IT" altLang="it-IT" sz="2800" dirty="0" err="1"/>
              <a:t>Wundt</a:t>
            </a:r>
            <a:r>
              <a:rPr lang="it-IT" altLang="it-IT" sz="2800" dirty="0"/>
              <a:t>, fisiologo e grande conoscitore di filosofia, fonda </a:t>
            </a:r>
            <a:r>
              <a:rPr lang="it-IT" altLang="it-IT" sz="2800" dirty="0" smtClean="0"/>
              <a:t>ufficialmente la </a:t>
            </a:r>
            <a:r>
              <a:rPr lang="it-IT" altLang="it-IT" sz="2800" dirty="0" smtClean="0">
                <a:solidFill>
                  <a:srgbClr val="FF0000"/>
                </a:solidFill>
              </a:rPr>
              <a:t>Psicologia scientifica</a:t>
            </a:r>
            <a:r>
              <a:rPr lang="it-IT" altLang="it-IT" sz="2800" dirty="0" smtClean="0"/>
              <a:t>. </a:t>
            </a:r>
          </a:p>
          <a:p>
            <a:r>
              <a:rPr lang="it-IT" altLang="it-IT" sz="2800" dirty="0" smtClean="0"/>
              <a:t>Egli per primo dichiara di applicare </a:t>
            </a:r>
            <a:r>
              <a:rPr lang="it-IT" altLang="it-IT" sz="2800" dirty="0"/>
              <a:t>metodi oggettivi di </a:t>
            </a:r>
            <a:r>
              <a:rPr lang="it-IT" altLang="it-IT" sz="2800" dirty="0" smtClean="0"/>
              <a:t>misurazione, </a:t>
            </a:r>
            <a:r>
              <a:rPr lang="it-IT" altLang="it-IT" sz="2800" dirty="0"/>
              <a:t>derivati dalla </a:t>
            </a:r>
            <a:r>
              <a:rPr lang="it-IT" altLang="it-IT" sz="2800" dirty="0" smtClean="0"/>
              <a:t>fisiologia, allo studio della mente e del suo funzionamento. </a:t>
            </a:r>
            <a:r>
              <a:rPr lang="it-IT" altLang="it-IT" sz="2800" dirty="0"/>
              <a:t>A</a:t>
            </a:r>
            <a:r>
              <a:rPr lang="it-IT" altLang="it-IT" sz="2800" dirty="0" smtClean="0"/>
              <a:t>l </a:t>
            </a:r>
            <a:r>
              <a:rPr lang="it-IT" altLang="it-IT" sz="2800" dirty="0"/>
              <a:t>contempo </a:t>
            </a:r>
            <a:r>
              <a:rPr lang="it-IT" altLang="it-IT" sz="2800" dirty="0" smtClean="0"/>
              <a:t>però, e questa è una novità, pone dietro </a:t>
            </a:r>
            <a:r>
              <a:rPr lang="it-IT" altLang="it-IT" sz="2800" dirty="0"/>
              <a:t>alle funzioni </a:t>
            </a:r>
            <a:r>
              <a:rPr lang="it-IT" altLang="it-IT" sz="2800" dirty="0" smtClean="0"/>
              <a:t>fisiologiche un </a:t>
            </a:r>
            <a:r>
              <a:rPr lang="it-IT" altLang="it-IT" sz="2800" dirty="0"/>
              <a:t>soggetto empirico che possiede attenzione, coscienza e intenzioni </a:t>
            </a:r>
            <a:r>
              <a:rPr lang="it-IT" altLang="it-IT" sz="2800" dirty="0" smtClean="0"/>
              <a:t>specifiche e peculiari.</a:t>
            </a:r>
          </a:p>
          <a:p>
            <a:r>
              <a:rPr lang="it-IT" altLang="it-IT" sz="2800" dirty="0" smtClean="0"/>
              <a:t>Egli distingue così il concetto di percezione da quello di </a:t>
            </a:r>
            <a:r>
              <a:rPr lang="it-IT" altLang="it-IT" sz="2800" dirty="0" smtClean="0">
                <a:solidFill>
                  <a:srgbClr val="FF0000"/>
                </a:solidFill>
              </a:rPr>
              <a:t>appercezione</a:t>
            </a:r>
            <a:r>
              <a:rPr lang="it-IT" altLang="it-IT" sz="2800" dirty="0" smtClean="0"/>
              <a:t> ponendo dietro a quest’ultimo l’opera della volontà di un soggetto che decide di focalizzarsi su una parte dello stimolo.</a:t>
            </a:r>
            <a:endParaRPr lang="it-IT" altLang="it-IT" sz="2800" dirty="0"/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05099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Cosa fa </a:t>
            </a:r>
            <a:r>
              <a:rPr lang="it-IT" dirty="0" err="1" smtClean="0"/>
              <a:t>wundt</a:t>
            </a:r>
            <a:r>
              <a:rPr lang="it-IT" dirty="0" smtClean="0"/>
              <a:t>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altLang="it-IT" sz="2800" dirty="0" err="1" smtClean="0"/>
              <a:t>Wundt</a:t>
            </a:r>
            <a:r>
              <a:rPr lang="it-IT" altLang="it-IT" sz="2800" dirty="0" smtClean="0"/>
              <a:t>, per fare un semplice esempio, </a:t>
            </a:r>
            <a:r>
              <a:rPr lang="it-IT" altLang="it-IT" sz="2800" dirty="0"/>
              <a:t>crea una situazione sperimentale in cui misura oggettivamente i tempi di reazione agli stimoli. </a:t>
            </a:r>
            <a:r>
              <a:rPr lang="it-IT" altLang="it-IT" sz="2800" dirty="0" smtClean="0"/>
              <a:t>Egli misurando dimostra </a:t>
            </a:r>
            <a:r>
              <a:rPr lang="it-IT" altLang="it-IT" sz="2800" dirty="0"/>
              <a:t>che i tempi sono diversi da persona a persona (elemento prima intuito ma non dimostrato) e ipotizza una funzione del soggetto dietro il tempo di elaborazione.</a:t>
            </a:r>
          </a:p>
          <a:p>
            <a:r>
              <a:rPr lang="it-IT" altLang="it-IT" sz="2800" dirty="0" err="1"/>
              <a:t>Wundt</a:t>
            </a:r>
            <a:r>
              <a:rPr lang="it-IT" altLang="it-IT" sz="2800" dirty="0"/>
              <a:t> non giunge a grandi scoperte ma il suo metodo permette alla psicologia di avere dei dati quantificabili e sulla sua scia nasceranno laboratori sperimentali in tutto il mondo.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51283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cronotachigrafo</a:t>
            </a:r>
            <a:endParaRPr lang="it-IT" dirty="0"/>
          </a:p>
        </p:txBody>
      </p:sp>
      <p:pic>
        <p:nvPicPr>
          <p:cNvPr id="4" name="Picture 4" descr="35chronoskop_mannheim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600" y="1778000"/>
            <a:ext cx="4622800" cy="375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27831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Macchina per esperimenti mnestici</a:t>
            </a:r>
            <a:endParaRPr lang="it-IT" dirty="0"/>
          </a:p>
        </p:txBody>
      </p:sp>
      <p:pic>
        <p:nvPicPr>
          <p:cNvPr id="4" name="Picture 4" descr="31Wirth's memory apparatus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420889"/>
            <a:ext cx="4680520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9485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Stefano Bolognini</a:t>
            </a:r>
            <a:endParaRPr lang="it-IT" dirty="0"/>
          </a:p>
        </p:txBody>
      </p:sp>
      <p:sp>
        <p:nvSpPr>
          <p:cNvPr id="4" name="Tito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Le parole dei filosofi, anche se non sempre, nascono dalla solitudine, le parole degli psicologi, anche esse non sempre, nascono piuttosto  dagli incontri.</a:t>
            </a:r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03583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Non diamo NULLA per scontato….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 smtClean="0"/>
              <a:t>Conoscere la storia della psicologia come quella del pensiero in generale non è fine a se stesso.</a:t>
            </a:r>
          </a:p>
          <a:p>
            <a:r>
              <a:rPr lang="it-IT" dirty="0" smtClean="0"/>
              <a:t>Conoscere la storia vuole dire ricostruire i processi che hanno portato alla nostra conoscenza attuale.</a:t>
            </a:r>
          </a:p>
          <a:p>
            <a:r>
              <a:rPr lang="it-IT" dirty="0" smtClean="0"/>
              <a:t>La nostra ontogenesi è effetto della filogenesi dunque tutto ciò che noi conosciamo o potremmo conoscere così come tutto ciò che scopriremo di nuovo o di innovativo è funzione di quanto già è stato conosciuto e riverbera i suoi effetti su quello che si conoscerà.</a:t>
            </a:r>
          </a:p>
          <a:p>
            <a:r>
              <a:rPr lang="it-IT" dirty="0" smtClean="0"/>
              <a:t>Prima della Psicologia scientifica e delle sue scoperte le differenze individuali erano affidate alla volontà, all’impegno a categorie dunque della morale non della scienza, pertanto chi non era «bravo» come gli altri o era matto doveva essere redento o condannato, indottrinato o incatenato.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48150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Europa centrale: psichiatri o psicologia?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Come ben sappiamo la scienza non appartiene solo alle università e nella Europa del 1800 con la sua ricca storia politica, sociale, industriale il fermento del pensiero sembra generare in tutti i luoghi delle novità per la scienza e per la cultura umana.</a:t>
            </a:r>
          </a:p>
          <a:p>
            <a:r>
              <a:rPr lang="it-IT" dirty="0" smtClean="0"/>
              <a:t>In Francia la sperimentazione psicologica come abbiamo già accennato era legata ai grandi </a:t>
            </a:r>
            <a:r>
              <a:rPr lang="it-IT" dirty="0" err="1" smtClean="0"/>
              <a:t>Hopital</a:t>
            </a:r>
            <a:r>
              <a:rPr lang="it-IT" dirty="0" smtClean="0"/>
              <a:t>, strutture che ospitavano malati psichiatrici ai confini con la clinica e l’ospedale, più luoghi di cura che di contenimento come accadeva invece in Italia. </a:t>
            </a:r>
          </a:p>
          <a:p>
            <a:r>
              <a:rPr lang="it-IT" dirty="0" smtClean="0"/>
              <a:t>Anche in Svizzera le cliniche erano luoghi essenzialmente di trattamento di patologie psichiatriche dove l’obiettivo era la comprensione molto più che la sedazione. </a:t>
            </a:r>
          </a:p>
          <a:p>
            <a:r>
              <a:rPr lang="it-IT" dirty="0" smtClean="0"/>
              <a:t>Tra questi luoghi dobbiamo ricordare in Francia Parigi con La </a:t>
            </a:r>
            <a:r>
              <a:rPr lang="it-IT" dirty="0" err="1" smtClean="0"/>
              <a:t>Salpetriere</a:t>
            </a:r>
            <a:r>
              <a:rPr lang="it-IT" dirty="0"/>
              <a:t> </a:t>
            </a:r>
            <a:r>
              <a:rPr lang="it-IT" dirty="0" smtClean="0"/>
              <a:t>e Nancy con il suo ospedale universitario, in Svizzera Zurigo con il </a:t>
            </a:r>
            <a:r>
              <a:rPr lang="it-IT" dirty="0" err="1" smtClean="0"/>
              <a:t>Burgholzi</a:t>
            </a:r>
            <a:r>
              <a:rPr lang="it-IT" dirty="0" smtClean="0"/>
              <a:t>.</a:t>
            </a:r>
          </a:p>
          <a:p>
            <a:r>
              <a:rPr lang="it-IT" dirty="0" smtClean="0"/>
              <a:t>Gli ospedali all’epoca erano i luoghi della Psichiatria ossia dei medici della psiche o meglio dei cervelli malati. Ma questi luoghi infernali che riparano </a:t>
            </a:r>
            <a:r>
              <a:rPr lang="it-IT" dirty="0" err="1" smtClean="0"/>
              <a:t>riparano</a:t>
            </a:r>
            <a:r>
              <a:rPr lang="it-IT" dirty="0" smtClean="0"/>
              <a:t> teste rotte saranno il terreno di coltura della nascita della Psicologia </a:t>
            </a:r>
            <a:r>
              <a:rPr lang="it-IT" dirty="0" err="1" smtClean="0"/>
              <a:t>Cllinica</a:t>
            </a:r>
            <a:r>
              <a:rPr lang="it-IT" dirty="0" smtClean="0"/>
              <a:t> che cerca di riscostruire la genesi della patologia.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54037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Psicologia clinica e sperimentale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sz="2800" dirty="0" smtClean="0"/>
              <a:t>La differenza tra psicologia clinica ossia quella del </a:t>
            </a:r>
            <a:r>
              <a:rPr lang="it-IT" sz="2800" dirty="0" err="1" smtClean="0"/>
              <a:t>kline</a:t>
            </a:r>
            <a:r>
              <a:rPr lang="it-IT" sz="2800" dirty="0" smtClean="0"/>
              <a:t> il capezzale del malato e quella sperimentale che misura l’uomo in laboratorio è fin dalla sua storia più remota solo in apparenza così netta.</a:t>
            </a:r>
          </a:p>
          <a:p>
            <a:r>
              <a:rPr lang="it-IT" sz="2800" dirty="0" smtClean="0"/>
              <a:t>Nel corso delle nostre lezioni vedremo come clinica e ricerca talvolta vanno di pari passo, talvolta si superano reciprocamente ma solo molto di rado sono in conflitto.</a:t>
            </a:r>
          </a:p>
          <a:p>
            <a:r>
              <a:rPr lang="it-IT" sz="2800" dirty="0" smtClean="0"/>
              <a:t>La vera sfida è tenere a mente che al centro c’è sempre il fenomeno uomo non la bontà del modello teorico o la raffinatezza dell’ipotesi clinica. La sperimentazione e la clinica non sono padrone e servo ma alleati per comprendere e prendersi </a:t>
            </a:r>
            <a:r>
              <a:rPr lang="it-IT" sz="2800" smtClean="0"/>
              <a:t>cura dell’uomo.</a:t>
            </a:r>
            <a:endParaRPr lang="it-IT" sz="28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8095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CHE </a:t>
            </a:r>
            <a:r>
              <a:rPr lang="it-IT" dirty="0" err="1" smtClean="0"/>
              <a:t>COS’è</a:t>
            </a:r>
            <a:r>
              <a:rPr lang="it-IT" dirty="0" smtClean="0"/>
              <a:t> LA PSICOLOGIA</a:t>
            </a:r>
            <a:r>
              <a:rPr lang="it-IT" dirty="0"/>
              <a:t>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DEFINIZIONE STORICO FILOSOFICA</a:t>
            </a:r>
          </a:p>
          <a:p>
            <a:r>
              <a:rPr lang="it-IT" sz="3200" dirty="0" smtClean="0"/>
              <a:t>DEFINIZIONE SCIENTIFICO/MODERNA</a:t>
            </a:r>
          </a:p>
          <a:p>
            <a:r>
              <a:rPr lang="it-IT" sz="3200" dirty="0" smtClean="0"/>
              <a:t>DEFINIZIONE CONTEMPORANEA</a:t>
            </a:r>
            <a:endParaRPr lang="it-IT" sz="32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7136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DEFINIZIONE STORICO FILOSOFICA DI PSICOLOGIA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IL TERMINE PSICOLOGIA IN EPOCA MODERNA SI ATTRIBUISCE STORICAMENTE ALL’UMANISTA </a:t>
            </a:r>
            <a:r>
              <a:rPr lang="it-IT" sz="2000" i="1" dirty="0" smtClean="0"/>
              <a:t>SCHWARZHERDE</a:t>
            </a:r>
            <a:r>
              <a:rPr lang="it-IT" sz="2000" dirty="0" smtClean="0"/>
              <a:t> PIU’ NOTO CON ILNOME DI </a:t>
            </a:r>
            <a:r>
              <a:rPr lang="it-IT" sz="2000" i="1" dirty="0" smtClean="0"/>
              <a:t>MELANTONE</a:t>
            </a:r>
            <a:r>
              <a:rPr lang="it-IT" sz="2000" dirty="0" smtClean="0"/>
              <a:t> E SI PUO’ COLLOCARE ALL’INIZIO DEL 1500.</a:t>
            </a:r>
          </a:p>
          <a:p>
            <a:r>
              <a:rPr lang="it-IT" sz="2000" dirty="0" smtClean="0"/>
              <a:t>L’ETIMOLOGIA GRECA DI QUESTO TERMINE SAPPIAMO SIGNIFICARE SEMPLICEMNTE DISCORSO SULL’ANIMA O SULLA MENTE SE INTENDIAMO IL TERMINE IN MODO PIU’ AMPIO. PER I GRECI IL TERMINE PSICHE TUTTAVIA ERA UNA SORTA DI SOFFIO VIVIFICANTE CHE DAVA VITA AL CORPO.</a:t>
            </a:r>
          </a:p>
          <a:p>
            <a:r>
              <a:rPr lang="it-IT" sz="2000" dirty="0" smtClean="0"/>
              <a:t>IN QUESTA DEFINIZIONE GENERICA SI VOLEVA RIASSUMERE E TUTTORA SI RACCHIUDONO IN MODO GENERALE TUTTE LE COSTRUZIONI E LE VISIONI DELL’UOMO TEORIZZATE DALLA FILOSOFIA E DALLE SCIENZE UMANE NEL CORSO DELLA STORIA.</a:t>
            </a:r>
            <a:endParaRPr lang="it-IT" sz="20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3161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e 12"/>
          <p:cNvSpPr/>
          <p:nvPr/>
        </p:nvSpPr>
        <p:spPr>
          <a:xfrm>
            <a:off x="1547664" y="5157192"/>
            <a:ext cx="5400600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Ovale 10"/>
          <p:cNvSpPr/>
          <p:nvPr/>
        </p:nvSpPr>
        <p:spPr>
          <a:xfrm>
            <a:off x="2267744" y="2713148"/>
            <a:ext cx="2592288" cy="13639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Ovale 8"/>
          <p:cNvSpPr/>
          <p:nvPr/>
        </p:nvSpPr>
        <p:spPr>
          <a:xfrm>
            <a:off x="3995936" y="3645024"/>
            <a:ext cx="2304256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Ovale 7"/>
          <p:cNvSpPr/>
          <p:nvPr/>
        </p:nvSpPr>
        <p:spPr>
          <a:xfrm>
            <a:off x="1043608" y="3717032"/>
            <a:ext cx="223224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Ovale 6"/>
          <p:cNvSpPr/>
          <p:nvPr/>
        </p:nvSpPr>
        <p:spPr>
          <a:xfrm>
            <a:off x="3923928" y="2348880"/>
            <a:ext cx="1872208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Ovale 5"/>
          <p:cNvSpPr/>
          <p:nvPr/>
        </p:nvSpPr>
        <p:spPr>
          <a:xfrm>
            <a:off x="1259632" y="2209092"/>
            <a:ext cx="1728192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Psicologia scientifica e intersezioni</a:t>
            </a:r>
            <a:endParaRPr lang="it-IT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it-IT" altLang="it-IT" sz="28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it-IT" altLang="it-IT" sz="28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800" dirty="0"/>
              <a:t>        </a:t>
            </a:r>
            <a:r>
              <a:rPr lang="it-IT" altLang="it-IT" sz="1900" dirty="0"/>
              <a:t>Medicina </a:t>
            </a:r>
            <a:r>
              <a:rPr lang="it-IT" altLang="it-IT" sz="1900" dirty="0" smtClean="0"/>
              <a:t>/Psichiatria                        </a:t>
            </a:r>
            <a:r>
              <a:rPr lang="it-IT" altLang="it-IT" sz="2400" dirty="0"/>
              <a:t>Fisiologia</a:t>
            </a:r>
            <a:r>
              <a:rPr lang="it-IT" altLang="it-IT" sz="2800" dirty="0"/>
              <a:t>              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it-IT" altLang="it-IT" sz="28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800" dirty="0"/>
              <a:t>                      </a:t>
            </a:r>
            <a:r>
              <a:rPr lang="it-IT" altLang="it-IT" sz="2400" dirty="0" smtClean="0"/>
              <a:t>Psicologia Scientifica</a:t>
            </a:r>
            <a:endParaRPr lang="it-IT" altLang="it-IT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it-IT" altLang="it-IT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 dirty="0"/>
              <a:t>         Filosofia                                       Antropologia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 dirty="0"/>
              <a:t>         </a:t>
            </a:r>
            <a:endParaRPr lang="it-IT" altLang="it-IT" sz="24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it-IT" altLang="it-IT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 dirty="0"/>
              <a:t>                 Informatica    Cibernetica     </a:t>
            </a:r>
            <a:r>
              <a:rPr lang="it-IT" altLang="it-IT" sz="2400" dirty="0" smtClean="0"/>
              <a:t>I.A.    Neuroscienze</a:t>
            </a:r>
            <a:endParaRPr lang="it-IT" altLang="it-IT" sz="2800" dirty="0"/>
          </a:p>
        </p:txBody>
      </p:sp>
      <p:sp>
        <p:nvSpPr>
          <p:cNvPr id="12" name="Ovale 11"/>
          <p:cNvSpPr/>
          <p:nvPr/>
        </p:nvSpPr>
        <p:spPr>
          <a:xfrm>
            <a:off x="1547664" y="5301208"/>
            <a:ext cx="72008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5" name="Connettore 2 14"/>
          <p:cNvCxnSpPr/>
          <p:nvPr/>
        </p:nvCxnSpPr>
        <p:spPr>
          <a:xfrm>
            <a:off x="3635896" y="4077072"/>
            <a:ext cx="72000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3913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Nascita UFFICIALE della psicologia scientifica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LUOGO: LIPSIA</a:t>
            </a:r>
          </a:p>
          <a:p>
            <a:r>
              <a:rPr lang="it-IT" sz="2000" dirty="0" smtClean="0"/>
              <a:t>QUANDO: 1879</a:t>
            </a:r>
          </a:p>
          <a:p>
            <a:r>
              <a:rPr lang="it-IT" sz="2000" dirty="0" smtClean="0"/>
              <a:t>DOVE: LABORATORIO DI MISURAZIONE DELLE FACOLTA’ MENTALI</a:t>
            </a:r>
          </a:p>
          <a:p>
            <a:r>
              <a:rPr lang="it-IT" sz="2000" dirty="0" smtClean="0"/>
              <a:t>CHI: WILHELM WUNDT</a:t>
            </a:r>
            <a:endParaRPr lang="it-IT" sz="20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8526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PSCIOLOGIA SCIENZA GIOVANE. PERCHE’?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La nascita della psicologia scientifica è stata tardiva non soltanto a causa della mancanza di adeguati strumenti tecnici che permettessero «misurazioni» accurate del fenomeno «mente».</a:t>
            </a:r>
          </a:p>
          <a:p>
            <a:r>
              <a:rPr lang="it-IT" sz="2000" dirty="0" smtClean="0"/>
              <a:t>Il primo ostacolo fu la teoria Cartesiana nel 1600.</a:t>
            </a:r>
          </a:p>
          <a:p>
            <a:r>
              <a:rPr lang="it-IT" sz="2000" dirty="0" smtClean="0"/>
              <a:t>La Critica </a:t>
            </a:r>
            <a:r>
              <a:rPr lang="it-IT" sz="2000" dirty="0"/>
              <a:t>della Ragion Pura di Immanuel </a:t>
            </a:r>
            <a:r>
              <a:rPr lang="it-IT" sz="2000" dirty="0" smtClean="0"/>
              <a:t>Kant  sul piano concettuale diede un altro colpo alla nascita della Psicologia scientifica considerandola impossibile.</a:t>
            </a:r>
          </a:p>
          <a:p>
            <a:r>
              <a:rPr lang="it-IT" sz="2000" dirty="0" smtClean="0"/>
              <a:t>Ben sappiamo il peso avuto nel pensiero moderno dall’opera di Kant e come valesse una sorta di regola di ipse dixit per frenare ogni iniziativa che portasse lontano dalla strada tracciata dal maestro.</a:t>
            </a:r>
          </a:p>
          <a:p>
            <a:endParaRPr lang="it-IT" sz="20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3909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CARTESIO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 smtClean="0"/>
              <a:t>Cartesio nella sua strutturazione teorica crea una storica dicotomia tra un mondo esteso del sensibile materiale e un mondo astratto del pensiero.</a:t>
            </a:r>
          </a:p>
          <a:p>
            <a:r>
              <a:rPr lang="it-IT" dirty="0" smtClean="0"/>
              <a:t>La res </a:t>
            </a:r>
            <a:r>
              <a:rPr lang="it-IT" dirty="0" err="1" smtClean="0"/>
              <a:t>extensa</a:t>
            </a:r>
            <a:r>
              <a:rPr lang="it-IT" dirty="0" smtClean="0"/>
              <a:t> del corpo e la res </a:t>
            </a:r>
            <a:r>
              <a:rPr lang="it-IT" dirty="0" err="1" smtClean="0"/>
              <a:t>cogitans</a:t>
            </a:r>
            <a:r>
              <a:rPr lang="it-IT" dirty="0" smtClean="0"/>
              <a:t> della razionalità e dello spirito sono distinti universi nei quali non ci sono punti di contatto.</a:t>
            </a:r>
          </a:p>
          <a:p>
            <a:r>
              <a:rPr lang="it-IT" dirty="0" smtClean="0"/>
              <a:t>Se infatti il cogito ergo sum da un lato autogiustifica la capacità razionale dell’uomo e la sua natura </a:t>
            </a:r>
            <a:r>
              <a:rPr lang="it-IT" dirty="0" err="1" smtClean="0"/>
              <a:t>simil</a:t>
            </a:r>
            <a:r>
              <a:rPr lang="it-IT" dirty="0" smtClean="0"/>
              <a:t> divina di essere pensante, dall’altro allontana il corpo dalla mente e il funzionamento degli organi da quello del pensiero.</a:t>
            </a:r>
          </a:p>
          <a:p>
            <a:r>
              <a:rPr lang="it-IT" dirty="0" smtClean="0"/>
              <a:t>Anche l’espediente della ghiandola pineale che tiene congiunte res </a:t>
            </a:r>
            <a:r>
              <a:rPr lang="it-IT" dirty="0" err="1" smtClean="0"/>
              <a:t>cogitans</a:t>
            </a:r>
            <a:r>
              <a:rPr lang="it-IT" dirty="0" smtClean="0"/>
              <a:t> e res </a:t>
            </a:r>
            <a:r>
              <a:rPr lang="it-IT" dirty="0" err="1" smtClean="0"/>
              <a:t>extensa</a:t>
            </a:r>
            <a:r>
              <a:rPr lang="it-IT" dirty="0" smtClean="0"/>
              <a:t>, oltre alla bizzarria della ipotesi, allontana ancor più la possibilità della applicazione delle regole stesse del metodo scientifico da tutto ciò che ha a che fare con la mente.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6868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Kant </a:t>
            </a:r>
            <a:r>
              <a:rPr lang="it-IT" i="1" dirty="0" smtClean="0"/>
              <a:t>Critica della ragion pura  </a:t>
            </a:r>
            <a:r>
              <a:rPr lang="it-IT" dirty="0" smtClean="0">
                <a:solidFill>
                  <a:srgbClr val="FF0000"/>
                </a:solidFill>
              </a:rPr>
              <a:t>1781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Kant nella sezione dedicata alla dialettica  (ossia l’arte sofistica  di dare alla propria ignoranza e alle proprie illusioni la tinta della verità) evidenzia come l’intelletto tenda alla metafisica ossia a speculare oltre i dati della realtà sensibile e a tentare di fare scienza in questo ambito.</a:t>
            </a:r>
          </a:p>
          <a:p>
            <a:r>
              <a:rPr lang="it-IT" dirty="0" smtClean="0"/>
              <a:t>Le tre idee  da smascherare nella loro fallacia sono pertanto: la </a:t>
            </a:r>
            <a:r>
              <a:rPr lang="it-IT" dirty="0" smtClean="0">
                <a:solidFill>
                  <a:srgbClr val="FF0000"/>
                </a:solidFill>
              </a:rPr>
              <a:t>psicologia razionale</a:t>
            </a:r>
            <a:r>
              <a:rPr lang="it-IT" dirty="0" smtClean="0"/>
              <a:t>, ossia la scienza del senso interno che si unifica nel concetto di  anima, la </a:t>
            </a:r>
            <a:r>
              <a:rPr lang="it-IT" dirty="0" smtClean="0">
                <a:solidFill>
                  <a:srgbClr val="FF0000"/>
                </a:solidFill>
              </a:rPr>
              <a:t>cosmologia razionale</a:t>
            </a:r>
            <a:r>
              <a:rPr lang="it-IT" dirty="0" smtClean="0"/>
              <a:t> che unifica i dai del senso esterno nella nozione di mondo e la </a:t>
            </a:r>
            <a:r>
              <a:rPr lang="it-IT" dirty="0" smtClean="0">
                <a:solidFill>
                  <a:srgbClr val="FF0000"/>
                </a:solidFill>
              </a:rPr>
              <a:t>teologia razionale</a:t>
            </a:r>
            <a:r>
              <a:rPr lang="it-IT" dirty="0" smtClean="0"/>
              <a:t> che mira a unificare i dati del senso interno ed esterno attraverso la nozione di Dio.</a:t>
            </a:r>
          </a:p>
          <a:p>
            <a:r>
              <a:rPr lang="it-IT" dirty="0" smtClean="0"/>
              <a:t>Kant sostiene che la nostra mente attraverso lo strumento dell’Io penso non può che avere a che fare con </a:t>
            </a:r>
            <a:r>
              <a:rPr lang="it-IT" dirty="0" smtClean="0">
                <a:solidFill>
                  <a:srgbClr val="FF0000"/>
                </a:solidFill>
              </a:rPr>
              <a:t>fenomen</a:t>
            </a:r>
            <a:r>
              <a:rPr lang="it-IT" dirty="0" smtClean="0"/>
              <a:t>i e mai con l’essenza profonda delle cose ossia con il </a:t>
            </a:r>
            <a:r>
              <a:rPr lang="it-IT" dirty="0" smtClean="0">
                <a:solidFill>
                  <a:srgbClr val="FF0000"/>
                </a:solidFill>
              </a:rPr>
              <a:t>Noumeno</a:t>
            </a:r>
            <a:r>
              <a:rPr lang="it-IT" dirty="0" smtClean="0"/>
              <a:t>.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L’Io penso </a:t>
            </a:r>
            <a:r>
              <a:rPr lang="it-IT" dirty="0" smtClean="0"/>
              <a:t>è un a priori e non può essere indagato né trattato come un fenomeno pertanto nessuna categoria logica della conoscenza può essere applicata all’Io penso.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Psicologia aa 2018 2019 Facteo Torino Gallizia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E330-A7EF-4B15-8AD0-3292194CB5CD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6901046"/>
      </p:ext>
    </p:extLst>
  </p:cSld>
  <p:clrMapOvr>
    <a:masterClrMapping/>
  </p:clrMapOvr>
</p:sld>
</file>

<file path=ppt/theme/theme1.xml><?xml version="1.0" encoding="utf-8"?>
<a:theme xmlns:a="http://schemas.openxmlformats.org/drawingml/2006/main" name="Orizzonte">
  <a:themeElements>
    <a:clrScheme name="Oriz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Orizzonte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rizzont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287</TotalTime>
  <Words>2249</Words>
  <Application>Microsoft Office PowerPoint</Application>
  <PresentationFormat>Presentazione su schermo (4:3)</PresentationFormat>
  <Paragraphs>140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3" baseType="lpstr">
      <vt:lpstr>Orizzonte</vt:lpstr>
      <vt:lpstr>Obiettivi del corso</vt:lpstr>
      <vt:lpstr>Le parole dei filosofi, anche se non sempre, nascono dalla solitudine, le parole degli psicologi, anche esse non sempre, nascono piuttosto  dagli incontri.</vt:lpstr>
      <vt:lpstr>CHE COS’è LA PSICOLOGIA?</vt:lpstr>
      <vt:lpstr>DEFINIZIONE STORICO FILOSOFICA DI PSICOLOGIA</vt:lpstr>
      <vt:lpstr>Psicologia scientifica e intersezioni</vt:lpstr>
      <vt:lpstr>Nascita UFFICIALE della psicologia scientifica</vt:lpstr>
      <vt:lpstr>PSCIOLOGIA SCIENZA GIOVANE. PERCHE’?</vt:lpstr>
      <vt:lpstr>CARTESIO</vt:lpstr>
      <vt:lpstr>Kant Critica della ragion pura  1781.</vt:lpstr>
      <vt:lpstr>Psicologia e paralogismi.</vt:lpstr>
      <vt:lpstr>In sintesi</vt:lpstr>
      <vt:lpstr>E’ vero, ma la teoria non impedisce alla realta’ di esistere (Charcot)</vt:lpstr>
      <vt:lpstr>Francia 1700…. Dieu parle francais </vt:lpstr>
      <vt:lpstr>Università tedesche e austriache 1800</vt:lpstr>
      <vt:lpstr>INGHILTERRA 1800…</vt:lpstr>
      <vt:lpstr>1879 lipsia,  nascita della psicologia scientifica.</vt:lpstr>
      <vt:lpstr>Cosa fa wundt?</vt:lpstr>
      <vt:lpstr>cronotachigrafo</vt:lpstr>
      <vt:lpstr>Macchina per esperimenti mnestici</vt:lpstr>
      <vt:lpstr>Non diamo NULLA per scontato….</vt:lpstr>
      <vt:lpstr>Europa centrale: psichiatri o psicologia?</vt:lpstr>
      <vt:lpstr>Psicologia clinica e sperimentale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modelli dell’uomo nella psicologia</dc:title>
  <dc:creator>Carlo Alberto</dc:creator>
  <cp:lastModifiedBy>Carlo Alberto</cp:lastModifiedBy>
  <cp:revision>34</cp:revision>
  <dcterms:created xsi:type="dcterms:W3CDTF">2014-09-06T10:01:25Z</dcterms:created>
  <dcterms:modified xsi:type="dcterms:W3CDTF">2019-03-10T13:49:27Z</dcterms:modified>
</cp:coreProperties>
</file>