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465" r:id="rId2"/>
    <p:sldId id="466" r:id="rId3"/>
    <p:sldId id="462" r:id="rId4"/>
    <p:sldId id="445" r:id="rId5"/>
    <p:sldId id="276" r:id="rId6"/>
    <p:sldId id="426" r:id="rId7"/>
    <p:sldId id="427" r:id="rId8"/>
    <p:sldId id="428" r:id="rId9"/>
    <p:sldId id="429" r:id="rId10"/>
    <p:sldId id="448" r:id="rId11"/>
    <p:sldId id="430" r:id="rId12"/>
    <p:sldId id="432" r:id="rId13"/>
    <p:sldId id="433" r:id="rId14"/>
    <p:sldId id="379" r:id="rId15"/>
    <p:sldId id="450" r:id="rId16"/>
    <p:sldId id="451" r:id="rId17"/>
    <p:sldId id="456" r:id="rId18"/>
    <p:sldId id="457" r:id="rId19"/>
    <p:sldId id="459" r:id="rId20"/>
    <p:sldId id="461" r:id="rId21"/>
    <p:sldId id="464" r:id="rId22"/>
    <p:sldId id="463" r:id="rId23"/>
    <p:sldId id="423" r:id="rId24"/>
    <p:sldId id="436" r:id="rId25"/>
    <p:sldId id="437" r:id="rId26"/>
    <p:sldId id="460" r:id="rId27"/>
    <p:sldId id="467" r:id="rId28"/>
    <p:sldId id="468" r:id="rId29"/>
    <p:sldId id="469" r:id="rId30"/>
    <p:sldId id="470" r:id="rId31"/>
    <p:sldId id="471" r:id="rId32"/>
    <p:sldId id="472"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6" r:id="rId47"/>
    <p:sldId id="487" r:id="rId48"/>
    <p:sldId id="488" r:id="rId49"/>
    <p:sldId id="489" r:id="rId50"/>
    <p:sldId id="490" r:id="rId51"/>
    <p:sldId id="491" r:id="rId52"/>
    <p:sldId id="492" r:id="rId53"/>
    <p:sldId id="493" r:id="rId54"/>
    <p:sldId id="494" r:id="rId55"/>
    <p:sldId id="511" r:id="rId56"/>
    <p:sldId id="495" r:id="rId57"/>
    <p:sldId id="496" r:id="rId58"/>
    <p:sldId id="497" r:id="rId59"/>
    <p:sldId id="498" r:id="rId60"/>
    <p:sldId id="499" r:id="rId61"/>
    <p:sldId id="500" r:id="rId62"/>
    <p:sldId id="501" r:id="rId63"/>
    <p:sldId id="502" r:id="rId64"/>
    <p:sldId id="503" r:id="rId65"/>
    <p:sldId id="504" r:id="rId66"/>
    <p:sldId id="505" r:id="rId67"/>
    <p:sldId id="506" r:id="rId68"/>
    <p:sldId id="507" r:id="rId69"/>
    <p:sldId id="508" r:id="rId70"/>
    <p:sldId id="509" r:id="rId71"/>
    <p:sldId id="51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84" userDrawn="1">
          <p15:clr>
            <a:srgbClr val="A4A3A4"/>
          </p15:clr>
        </p15:guide>
        <p15:guide id="2" pos="4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1757"/>
    <a:srgbClr val="EB528B"/>
    <a:srgbClr val="FDC5AB"/>
    <a:srgbClr val="D66565"/>
    <a:srgbClr val="976A54"/>
    <a:srgbClr val="9E7460"/>
    <a:srgbClr val="7A130C"/>
    <a:srgbClr val="C9D588"/>
    <a:srgbClr val="FCC5AB"/>
    <a:srgbClr val="2D05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47"/>
    <p:restoredTop sz="94783"/>
  </p:normalViewPr>
  <p:slideViewPr>
    <p:cSldViewPr snapToGrid="0">
      <p:cViewPr>
        <p:scale>
          <a:sx n="105" d="100"/>
          <a:sy n="105" d="100"/>
        </p:scale>
        <p:origin x="304" y="544"/>
      </p:cViewPr>
      <p:guideLst>
        <p:guide orient="horz" pos="3984"/>
        <p:guide pos="4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3B6C4-8439-4B45-9BB9-5E725B00CEA8}" type="datetimeFigureOut">
              <a:rPr lang="en-US" smtClean="0"/>
              <a:t>2/23/25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E8979-74C3-AE49-9534-019A21C8DC34}" type="slidenum">
              <a:rPr lang="en-US" smtClean="0"/>
              <a:t>‹N›</a:t>
            </a:fld>
            <a:endParaRPr lang="en-US"/>
          </a:p>
        </p:txBody>
      </p:sp>
    </p:spTree>
    <p:extLst>
      <p:ext uri="{BB962C8B-B14F-4D97-AF65-F5344CB8AC3E}">
        <p14:creationId xmlns:p14="http://schemas.microsoft.com/office/powerpoint/2010/main" val="2560960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59985A5-BEAD-D341-8CE2-4660BEB43FA4}" type="slidenum">
              <a:rPr lang="en-US" smtClean="0"/>
              <a:t>3</a:t>
            </a:fld>
            <a:endParaRPr lang="en-US"/>
          </a:p>
        </p:txBody>
      </p:sp>
    </p:spTree>
    <p:extLst>
      <p:ext uri="{BB962C8B-B14F-4D97-AF65-F5344CB8AC3E}">
        <p14:creationId xmlns:p14="http://schemas.microsoft.com/office/powerpoint/2010/main" val="1164710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A677A92-F29B-4507-87AB-25271995FD6B}" type="slidenum">
              <a:rPr lang="it-IT" smtClean="0"/>
              <a:t>23</a:t>
            </a:fld>
            <a:endParaRPr lang="it-IT"/>
          </a:p>
        </p:txBody>
      </p:sp>
    </p:spTree>
    <p:extLst>
      <p:ext uri="{BB962C8B-B14F-4D97-AF65-F5344CB8AC3E}">
        <p14:creationId xmlns:p14="http://schemas.microsoft.com/office/powerpoint/2010/main" val="3836756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8BE8979-74C3-AE49-9534-019A21C8DC34}" type="slidenum">
              <a:rPr lang="en-US" smtClean="0"/>
              <a:t>5</a:t>
            </a:fld>
            <a:endParaRPr lang="en-US"/>
          </a:p>
        </p:txBody>
      </p:sp>
    </p:spTree>
    <p:extLst>
      <p:ext uri="{BB962C8B-B14F-4D97-AF65-F5344CB8AC3E}">
        <p14:creationId xmlns:p14="http://schemas.microsoft.com/office/powerpoint/2010/main" val="1286591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28BE8979-74C3-AE49-9534-019A21C8DC34}" type="slidenum">
              <a:rPr lang="en-US" smtClean="0"/>
              <a:t>6</a:t>
            </a:fld>
            <a:endParaRPr lang="en-US"/>
          </a:p>
        </p:txBody>
      </p:sp>
    </p:spTree>
    <p:extLst>
      <p:ext uri="{BB962C8B-B14F-4D97-AF65-F5344CB8AC3E}">
        <p14:creationId xmlns:p14="http://schemas.microsoft.com/office/powerpoint/2010/main" val="241298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141513" y="695476"/>
            <a:ext cx="4573488" cy="3427489"/>
          </a:xfrm>
          <a:prstGeom prst="rect">
            <a:avLst/>
          </a:prstGeom>
          <a:solidFill>
            <a:srgbClr val="FFFFFF"/>
          </a:solidFill>
          <a:ln w="9360">
            <a:solidFill>
              <a:srgbClr val="000000"/>
            </a:solidFill>
            <a:miter lim="800000"/>
            <a:headEnd/>
            <a:tailEnd/>
          </a:ln>
        </p:spPr>
        <p:txBody>
          <a:bodyPr wrap="none" lIns="86493" tIns="43247" rIns="86493" bIns="43247"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it-IT" sz="1300">
              <a:latin typeface="Tahoma" pitchFamily="34" charset="0"/>
            </a:endParaRPr>
          </a:p>
        </p:txBody>
      </p:sp>
      <p:sp>
        <p:nvSpPr>
          <p:cNvPr id="33795" name="Rectangle 3"/>
          <p:cNvSpPr>
            <a:spLocks noGrp="1" noChangeArrowheads="1"/>
          </p:cNvSpPr>
          <p:nvPr>
            <p:ph type="body"/>
          </p:nvPr>
        </p:nvSpPr>
        <p:spPr>
          <a:xfrm>
            <a:off x="686098" y="4342191"/>
            <a:ext cx="5485805" cy="41169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it-IT" dirty="0"/>
          </a:p>
        </p:txBody>
      </p:sp>
    </p:spTree>
    <p:extLst>
      <p:ext uri="{BB962C8B-B14F-4D97-AF65-F5344CB8AC3E}">
        <p14:creationId xmlns:p14="http://schemas.microsoft.com/office/powerpoint/2010/main" val="16324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141513" y="695476"/>
            <a:ext cx="4573488" cy="3427489"/>
          </a:xfrm>
          <a:prstGeom prst="rect">
            <a:avLst/>
          </a:prstGeom>
          <a:solidFill>
            <a:srgbClr val="FFFFFF"/>
          </a:solidFill>
          <a:ln w="9360">
            <a:solidFill>
              <a:srgbClr val="000000"/>
            </a:solidFill>
            <a:miter lim="800000"/>
            <a:headEnd/>
            <a:tailEnd/>
          </a:ln>
        </p:spPr>
        <p:txBody>
          <a:bodyPr wrap="none" lIns="86493" tIns="43247" rIns="86493" bIns="43247"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it-IT" sz="1300">
              <a:latin typeface="Tahoma" pitchFamily="34" charset="0"/>
            </a:endParaRPr>
          </a:p>
        </p:txBody>
      </p:sp>
      <p:sp>
        <p:nvSpPr>
          <p:cNvPr id="37891" name="Rectangle 3"/>
          <p:cNvSpPr>
            <a:spLocks noGrp="1" noChangeArrowheads="1"/>
          </p:cNvSpPr>
          <p:nvPr>
            <p:ph type="body"/>
          </p:nvPr>
        </p:nvSpPr>
        <p:spPr>
          <a:xfrm>
            <a:off x="686098" y="4342191"/>
            <a:ext cx="5485805" cy="41169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141513" y="695476"/>
            <a:ext cx="4573488" cy="3427489"/>
          </a:xfrm>
          <a:prstGeom prst="rect">
            <a:avLst/>
          </a:prstGeom>
          <a:solidFill>
            <a:srgbClr val="FFFFFF"/>
          </a:solidFill>
          <a:ln w="9360">
            <a:solidFill>
              <a:srgbClr val="000000"/>
            </a:solidFill>
            <a:miter lim="800000"/>
            <a:headEnd/>
            <a:tailEnd/>
          </a:ln>
        </p:spPr>
        <p:txBody>
          <a:bodyPr wrap="none" lIns="86493" tIns="43247" rIns="86493" bIns="43247" anchor="ct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endParaRPr lang="en-US" altLang="it-IT" sz="1300">
              <a:latin typeface="Tahoma" pitchFamily="34" charset="0"/>
            </a:endParaRPr>
          </a:p>
        </p:txBody>
      </p:sp>
      <p:sp>
        <p:nvSpPr>
          <p:cNvPr id="37891" name="Rectangle 3"/>
          <p:cNvSpPr>
            <a:spLocks noGrp="1" noChangeArrowheads="1"/>
          </p:cNvSpPr>
          <p:nvPr>
            <p:ph type="body"/>
          </p:nvPr>
        </p:nvSpPr>
        <p:spPr>
          <a:xfrm>
            <a:off x="686098" y="4342191"/>
            <a:ext cx="5485805" cy="41169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it-IT"/>
          </a:p>
        </p:txBody>
      </p:sp>
    </p:spTree>
    <p:extLst>
      <p:ext uri="{BB962C8B-B14F-4D97-AF65-F5344CB8AC3E}">
        <p14:creationId xmlns:p14="http://schemas.microsoft.com/office/powerpoint/2010/main" val="1851103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Gene expression patterns of </a:t>
            </a:r>
            <a:r>
              <a:rPr lang="en-US" dirty="0" err="1"/>
              <a:t>xenografted</a:t>
            </a:r>
            <a:r>
              <a:rPr lang="en-US" dirty="0"/>
              <a:t> tissues. (</a:t>
            </a:r>
            <a:r>
              <a:rPr lang="en-US" i="1" dirty="0"/>
              <a:t>A</a:t>
            </a:r>
            <a:r>
              <a:rPr lang="en-US" dirty="0"/>
              <a:t>) Hierarchical clustering analysis of gene expression data from human microarray experiments with </a:t>
            </a:r>
            <a:r>
              <a:rPr lang="en-US" dirty="0" err="1"/>
              <a:t>xenografted</a:t>
            </a:r>
            <a:r>
              <a:rPr lang="en-US" dirty="0"/>
              <a:t> tumors. Genes with expression variance within the 25th percentile and having at least a 1.5-fold difference in at least 20% of samples relative to the median value across all samples were selected for clustering analysis (11,156 gene features). The data are presented in matrix format, in which rows represent individual genes and columns represent each tissue. Each cell in the matrix represents the expression level of a gene feature in an individual tissue. The color red or green in cells reflects relative high or low expression levels, respectively, which is indicated in the scale bar (log2-transformed scale). To test the influence of mouse RNA during hybridization, mouse brain RNAs were mixed with the RNAs from PC14Br cells in cell culture before microarray experiments (highlighted with asterisk). (</a:t>
            </a:r>
            <a:r>
              <a:rPr lang="en-US" i="1" dirty="0"/>
              <a:t>B</a:t>
            </a:r>
            <a:r>
              <a:rPr lang="en-US" dirty="0"/>
              <a:t>) Hierarchical clustering analysis of gene expression data from mouse microarray experiments with the same </a:t>
            </a:r>
            <a:r>
              <a:rPr lang="en-US" dirty="0" err="1"/>
              <a:t>xenografted</a:t>
            </a:r>
            <a:r>
              <a:rPr lang="en-US" dirty="0"/>
              <a:t> tumor tissues used in human microarray experiments. Expression data of 10,160 gene features were used for this analysis after applying variance filtration. Gene expression data generated with mixed RNA were also highlighted. The first and second letters of the sample identification code in the </a:t>
            </a:r>
            <a:r>
              <a:rPr lang="en-US" dirty="0" err="1"/>
              <a:t>dendrogram</a:t>
            </a:r>
            <a:r>
              <a:rPr lang="en-US" dirty="0"/>
              <a:t> represent cancer cell lines and </a:t>
            </a:r>
            <a:r>
              <a:rPr lang="en-US" dirty="0" err="1"/>
              <a:t>xenografted</a:t>
            </a:r>
            <a:r>
              <a:rPr lang="en-US" dirty="0"/>
              <a:t> organ sites, respectively. A, A375SM; K, KM12M; M, MDA-MB231Br3; P, PC14Br4 for cell lines. B, brain; C, cecum; F, fat pad; L, lung; S, skin for organ sites.</a:t>
            </a:r>
            <a:endParaRPr lang="it-IT" dirty="0"/>
          </a:p>
        </p:txBody>
      </p:sp>
      <p:sp>
        <p:nvSpPr>
          <p:cNvPr id="4" name="Segnaposto numero diapositiva 3"/>
          <p:cNvSpPr>
            <a:spLocks noGrp="1"/>
          </p:cNvSpPr>
          <p:nvPr>
            <p:ph type="sldNum" sz="quarter" idx="10"/>
          </p:nvPr>
        </p:nvSpPr>
        <p:spPr/>
        <p:txBody>
          <a:bodyPr/>
          <a:lstStyle/>
          <a:p>
            <a:fld id="{F038C281-ADB4-423A-91ED-27C9764C7F6E}" type="slidenum">
              <a:rPr lang="en-US" smtClean="0"/>
              <a:pPr/>
              <a:t>13</a:t>
            </a:fld>
            <a:endParaRPr lang="en-US"/>
          </a:p>
        </p:txBody>
      </p:sp>
    </p:spTree>
    <p:extLst>
      <p:ext uri="{BB962C8B-B14F-4D97-AF65-F5344CB8AC3E}">
        <p14:creationId xmlns:p14="http://schemas.microsoft.com/office/powerpoint/2010/main" val="382580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395288" y="693738"/>
            <a:ext cx="6070600" cy="3414712"/>
          </a:xfrm>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B59985A5-BEAD-D341-8CE2-4660BEB43FA4}" type="slidenum">
              <a:rPr lang="en-US" smtClean="0"/>
              <a:t>22</a:t>
            </a:fld>
            <a:endParaRPr lang="en-US"/>
          </a:p>
        </p:txBody>
      </p:sp>
    </p:spTree>
    <p:extLst>
      <p:ext uri="{BB962C8B-B14F-4D97-AF65-F5344CB8AC3E}">
        <p14:creationId xmlns:p14="http://schemas.microsoft.com/office/powerpoint/2010/main" val="1140359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FE85-ECBD-A3D7-6027-665CF2E703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0B0B0B-E0E8-8A64-DD11-AC76BA72AC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EA4E4-1872-427A-AF4A-F6B8AD77C335}"/>
              </a:ext>
            </a:extLst>
          </p:cNvPr>
          <p:cNvSpPr>
            <a:spLocks noGrp="1"/>
          </p:cNvSpPr>
          <p:nvPr>
            <p:ph type="dt" sz="half" idx="10"/>
          </p:nvPr>
        </p:nvSpPr>
        <p:spPr/>
        <p:txBody>
          <a:bodyPr/>
          <a:lstStyle/>
          <a:p>
            <a:fld id="{FAF32B27-01D8-624B-AD67-1484A4E4B7CA}" type="datetimeFigureOut">
              <a:rPr lang="en-US" smtClean="0"/>
              <a:t>2/23/25</a:t>
            </a:fld>
            <a:endParaRPr lang="en-US"/>
          </a:p>
        </p:txBody>
      </p:sp>
      <p:sp>
        <p:nvSpPr>
          <p:cNvPr id="5" name="Footer Placeholder 4">
            <a:extLst>
              <a:ext uri="{FF2B5EF4-FFF2-40B4-BE49-F238E27FC236}">
                <a16:creationId xmlns:a16="http://schemas.microsoft.com/office/drawing/2014/main" id="{E1D4F50D-09FF-AA11-B6E8-5CF26E827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64B37-C433-7869-5714-B8F1F43FA972}"/>
              </a:ext>
            </a:extLst>
          </p:cNvPr>
          <p:cNvSpPr>
            <a:spLocks noGrp="1"/>
          </p:cNvSpPr>
          <p:nvPr>
            <p:ph type="sldNum" sz="quarter" idx="12"/>
          </p:nvPr>
        </p:nvSpPr>
        <p:spPr/>
        <p:txBody>
          <a:bodyPr/>
          <a:lstStyle/>
          <a:p>
            <a:fld id="{C1B717ED-A2CB-4F49-9B0B-35F20F04945C}" type="slidenum">
              <a:rPr lang="en-US" smtClean="0"/>
              <a:t>‹N›</a:t>
            </a:fld>
            <a:endParaRPr lang="en-US"/>
          </a:p>
        </p:txBody>
      </p:sp>
    </p:spTree>
    <p:extLst>
      <p:ext uri="{BB962C8B-B14F-4D97-AF65-F5344CB8AC3E}">
        <p14:creationId xmlns:p14="http://schemas.microsoft.com/office/powerpoint/2010/main" val="2430003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BF60-836A-FC41-D3D8-DC91D88352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055014-B31F-3A84-AD77-D116E494D5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B0136-E7AA-EB43-FA8B-43963540B60A}"/>
              </a:ext>
            </a:extLst>
          </p:cNvPr>
          <p:cNvSpPr>
            <a:spLocks noGrp="1"/>
          </p:cNvSpPr>
          <p:nvPr>
            <p:ph type="dt" sz="half" idx="10"/>
          </p:nvPr>
        </p:nvSpPr>
        <p:spPr/>
        <p:txBody>
          <a:bodyPr/>
          <a:lstStyle/>
          <a:p>
            <a:fld id="{FAF32B27-01D8-624B-AD67-1484A4E4B7CA}" type="datetimeFigureOut">
              <a:rPr lang="en-US" smtClean="0"/>
              <a:t>2/23/25</a:t>
            </a:fld>
            <a:endParaRPr lang="en-US"/>
          </a:p>
        </p:txBody>
      </p:sp>
      <p:sp>
        <p:nvSpPr>
          <p:cNvPr id="5" name="Footer Placeholder 4">
            <a:extLst>
              <a:ext uri="{FF2B5EF4-FFF2-40B4-BE49-F238E27FC236}">
                <a16:creationId xmlns:a16="http://schemas.microsoft.com/office/drawing/2014/main" id="{3126D41B-5FB3-63AF-7913-D12EA55E6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1AB62-0469-6D26-DF98-025183D4D192}"/>
              </a:ext>
            </a:extLst>
          </p:cNvPr>
          <p:cNvSpPr>
            <a:spLocks noGrp="1"/>
          </p:cNvSpPr>
          <p:nvPr>
            <p:ph type="sldNum" sz="quarter" idx="12"/>
          </p:nvPr>
        </p:nvSpPr>
        <p:spPr/>
        <p:txBody>
          <a:bodyPr/>
          <a:lstStyle/>
          <a:p>
            <a:fld id="{C1B717ED-A2CB-4F49-9B0B-35F20F04945C}" type="slidenum">
              <a:rPr lang="en-US" smtClean="0"/>
              <a:t>‹N›</a:t>
            </a:fld>
            <a:endParaRPr lang="en-US"/>
          </a:p>
        </p:txBody>
      </p:sp>
    </p:spTree>
    <p:extLst>
      <p:ext uri="{BB962C8B-B14F-4D97-AF65-F5344CB8AC3E}">
        <p14:creationId xmlns:p14="http://schemas.microsoft.com/office/powerpoint/2010/main" val="348673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33FA8D-DCB1-CF5F-432B-BC7CE9FC04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CA9FA3-2C71-E044-BA9E-33836037D6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A86444-6A7E-AACB-B72E-6FE0706CC27A}"/>
              </a:ext>
            </a:extLst>
          </p:cNvPr>
          <p:cNvSpPr>
            <a:spLocks noGrp="1"/>
          </p:cNvSpPr>
          <p:nvPr>
            <p:ph type="dt" sz="half" idx="10"/>
          </p:nvPr>
        </p:nvSpPr>
        <p:spPr/>
        <p:txBody>
          <a:bodyPr/>
          <a:lstStyle/>
          <a:p>
            <a:fld id="{FAF32B27-01D8-624B-AD67-1484A4E4B7CA}" type="datetimeFigureOut">
              <a:rPr lang="en-US" smtClean="0"/>
              <a:t>2/23/25</a:t>
            </a:fld>
            <a:endParaRPr lang="en-US"/>
          </a:p>
        </p:txBody>
      </p:sp>
      <p:sp>
        <p:nvSpPr>
          <p:cNvPr id="5" name="Footer Placeholder 4">
            <a:extLst>
              <a:ext uri="{FF2B5EF4-FFF2-40B4-BE49-F238E27FC236}">
                <a16:creationId xmlns:a16="http://schemas.microsoft.com/office/drawing/2014/main" id="{FFD1A04F-B348-B0BB-6300-53321CE0A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126F6-F0C3-3186-2DC6-93888D6F65C9}"/>
              </a:ext>
            </a:extLst>
          </p:cNvPr>
          <p:cNvSpPr>
            <a:spLocks noGrp="1"/>
          </p:cNvSpPr>
          <p:nvPr>
            <p:ph type="sldNum" sz="quarter" idx="12"/>
          </p:nvPr>
        </p:nvSpPr>
        <p:spPr/>
        <p:txBody>
          <a:bodyPr/>
          <a:lstStyle/>
          <a:p>
            <a:fld id="{C1B717ED-A2CB-4F49-9B0B-35F20F04945C}" type="slidenum">
              <a:rPr lang="en-US" smtClean="0"/>
              <a:t>‹N›</a:t>
            </a:fld>
            <a:endParaRPr lang="en-US"/>
          </a:p>
        </p:txBody>
      </p:sp>
    </p:spTree>
    <p:extLst>
      <p:ext uri="{BB962C8B-B14F-4D97-AF65-F5344CB8AC3E}">
        <p14:creationId xmlns:p14="http://schemas.microsoft.com/office/powerpoint/2010/main" val="2211463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A44B-31A7-3DDB-BFAC-53A414942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35AA2-2B90-8B26-64BE-A82BCE8658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B2891-7DF4-A994-CC53-10ADE93ADABB}"/>
              </a:ext>
            </a:extLst>
          </p:cNvPr>
          <p:cNvSpPr>
            <a:spLocks noGrp="1"/>
          </p:cNvSpPr>
          <p:nvPr>
            <p:ph type="dt" sz="half" idx="10"/>
          </p:nvPr>
        </p:nvSpPr>
        <p:spPr/>
        <p:txBody>
          <a:bodyPr/>
          <a:lstStyle/>
          <a:p>
            <a:fld id="{FAF32B27-01D8-624B-AD67-1484A4E4B7CA}" type="datetimeFigureOut">
              <a:rPr lang="en-US" smtClean="0"/>
              <a:t>2/23/25</a:t>
            </a:fld>
            <a:endParaRPr lang="en-US"/>
          </a:p>
        </p:txBody>
      </p:sp>
      <p:sp>
        <p:nvSpPr>
          <p:cNvPr id="5" name="Footer Placeholder 4">
            <a:extLst>
              <a:ext uri="{FF2B5EF4-FFF2-40B4-BE49-F238E27FC236}">
                <a16:creationId xmlns:a16="http://schemas.microsoft.com/office/drawing/2014/main" id="{A2BD906D-93BB-78B3-DDE8-849D2143C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17723-561F-45D2-04BA-265F240D828D}"/>
              </a:ext>
            </a:extLst>
          </p:cNvPr>
          <p:cNvSpPr>
            <a:spLocks noGrp="1"/>
          </p:cNvSpPr>
          <p:nvPr>
            <p:ph type="sldNum" sz="quarter" idx="12"/>
          </p:nvPr>
        </p:nvSpPr>
        <p:spPr/>
        <p:txBody>
          <a:bodyPr/>
          <a:lstStyle/>
          <a:p>
            <a:fld id="{C1B717ED-A2CB-4F49-9B0B-35F20F04945C}" type="slidenum">
              <a:rPr lang="en-US" smtClean="0"/>
              <a:t>‹N›</a:t>
            </a:fld>
            <a:endParaRPr lang="en-US"/>
          </a:p>
        </p:txBody>
      </p:sp>
    </p:spTree>
    <p:extLst>
      <p:ext uri="{BB962C8B-B14F-4D97-AF65-F5344CB8AC3E}">
        <p14:creationId xmlns:p14="http://schemas.microsoft.com/office/powerpoint/2010/main" val="18585078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9C5F6-5080-C011-369E-81652D92E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BD6EA4-C593-7F15-E981-37841BED93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B1E212-7CFD-A1A1-A5F9-BBC4FF424471}"/>
              </a:ext>
            </a:extLst>
          </p:cNvPr>
          <p:cNvSpPr>
            <a:spLocks noGrp="1"/>
          </p:cNvSpPr>
          <p:nvPr>
            <p:ph type="dt" sz="half" idx="10"/>
          </p:nvPr>
        </p:nvSpPr>
        <p:spPr/>
        <p:txBody>
          <a:bodyPr/>
          <a:lstStyle/>
          <a:p>
            <a:fld id="{FAF32B27-01D8-624B-AD67-1484A4E4B7CA}" type="datetimeFigureOut">
              <a:rPr lang="en-US" smtClean="0"/>
              <a:t>2/23/25</a:t>
            </a:fld>
            <a:endParaRPr lang="en-US"/>
          </a:p>
        </p:txBody>
      </p:sp>
      <p:sp>
        <p:nvSpPr>
          <p:cNvPr id="5" name="Footer Placeholder 4">
            <a:extLst>
              <a:ext uri="{FF2B5EF4-FFF2-40B4-BE49-F238E27FC236}">
                <a16:creationId xmlns:a16="http://schemas.microsoft.com/office/drawing/2014/main" id="{3AE1A582-FB9E-B032-9C3A-BF9FE9985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0D3A5-C667-B81F-5D2A-2E46540C4594}"/>
              </a:ext>
            </a:extLst>
          </p:cNvPr>
          <p:cNvSpPr>
            <a:spLocks noGrp="1"/>
          </p:cNvSpPr>
          <p:nvPr>
            <p:ph type="sldNum" sz="quarter" idx="12"/>
          </p:nvPr>
        </p:nvSpPr>
        <p:spPr/>
        <p:txBody>
          <a:bodyPr/>
          <a:lstStyle/>
          <a:p>
            <a:fld id="{C1B717ED-A2CB-4F49-9B0B-35F20F04945C}" type="slidenum">
              <a:rPr lang="en-US" smtClean="0"/>
              <a:t>‹N›</a:t>
            </a:fld>
            <a:endParaRPr lang="en-US"/>
          </a:p>
        </p:txBody>
      </p:sp>
    </p:spTree>
    <p:extLst>
      <p:ext uri="{BB962C8B-B14F-4D97-AF65-F5344CB8AC3E}">
        <p14:creationId xmlns:p14="http://schemas.microsoft.com/office/powerpoint/2010/main" val="3432530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839BD-1CF9-6CD6-4405-883F8B067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C494E7-3B33-9DE6-6AF3-B3B8C8C744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06ED91-3A39-2C56-FBA0-9459AC3026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AC323E-EED2-6127-1957-2A2C75A5DBE6}"/>
              </a:ext>
            </a:extLst>
          </p:cNvPr>
          <p:cNvSpPr>
            <a:spLocks noGrp="1"/>
          </p:cNvSpPr>
          <p:nvPr>
            <p:ph type="dt" sz="half" idx="10"/>
          </p:nvPr>
        </p:nvSpPr>
        <p:spPr/>
        <p:txBody>
          <a:bodyPr/>
          <a:lstStyle/>
          <a:p>
            <a:fld id="{FAF32B27-01D8-624B-AD67-1484A4E4B7CA}" type="datetimeFigureOut">
              <a:rPr lang="en-US" smtClean="0"/>
              <a:t>2/23/25</a:t>
            </a:fld>
            <a:endParaRPr lang="en-US"/>
          </a:p>
        </p:txBody>
      </p:sp>
      <p:sp>
        <p:nvSpPr>
          <p:cNvPr id="6" name="Footer Placeholder 5">
            <a:extLst>
              <a:ext uri="{FF2B5EF4-FFF2-40B4-BE49-F238E27FC236}">
                <a16:creationId xmlns:a16="http://schemas.microsoft.com/office/drawing/2014/main" id="{01BDE983-5BF3-7AAD-4B20-C118B26B5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860AF-8F51-47D9-96BE-635D9740C026}"/>
              </a:ext>
            </a:extLst>
          </p:cNvPr>
          <p:cNvSpPr>
            <a:spLocks noGrp="1"/>
          </p:cNvSpPr>
          <p:nvPr>
            <p:ph type="sldNum" sz="quarter" idx="12"/>
          </p:nvPr>
        </p:nvSpPr>
        <p:spPr/>
        <p:txBody>
          <a:bodyPr/>
          <a:lstStyle/>
          <a:p>
            <a:fld id="{C1B717ED-A2CB-4F49-9B0B-35F20F04945C}" type="slidenum">
              <a:rPr lang="en-US" smtClean="0"/>
              <a:t>‹N›</a:t>
            </a:fld>
            <a:endParaRPr lang="en-US"/>
          </a:p>
        </p:txBody>
      </p:sp>
    </p:spTree>
    <p:extLst>
      <p:ext uri="{BB962C8B-B14F-4D97-AF65-F5344CB8AC3E}">
        <p14:creationId xmlns:p14="http://schemas.microsoft.com/office/powerpoint/2010/main" val="2444918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4833-A8C1-7F43-B499-E39219EBE6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476BC6-E351-6317-29AB-3E82A2C89E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9BD43-1380-9E0E-6B3C-299FF12B4E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D34EC5-3644-2A4D-6187-C971FFE559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9D39A-0C2E-BDFD-0333-7C1123F216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574B26-CE45-3147-8D92-B0D3FD206639}"/>
              </a:ext>
            </a:extLst>
          </p:cNvPr>
          <p:cNvSpPr>
            <a:spLocks noGrp="1"/>
          </p:cNvSpPr>
          <p:nvPr>
            <p:ph type="dt" sz="half" idx="10"/>
          </p:nvPr>
        </p:nvSpPr>
        <p:spPr/>
        <p:txBody>
          <a:bodyPr/>
          <a:lstStyle/>
          <a:p>
            <a:fld id="{FAF32B27-01D8-624B-AD67-1484A4E4B7CA}" type="datetimeFigureOut">
              <a:rPr lang="en-US" smtClean="0"/>
              <a:t>2/23/25</a:t>
            </a:fld>
            <a:endParaRPr lang="en-US"/>
          </a:p>
        </p:txBody>
      </p:sp>
      <p:sp>
        <p:nvSpPr>
          <p:cNvPr id="8" name="Footer Placeholder 7">
            <a:extLst>
              <a:ext uri="{FF2B5EF4-FFF2-40B4-BE49-F238E27FC236}">
                <a16:creationId xmlns:a16="http://schemas.microsoft.com/office/drawing/2014/main" id="{1828EA95-275A-9D30-1F21-C1E56D58FE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3D82ED-BE08-CDF0-7B24-4141441BF5BE}"/>
              </a:ext>
            </a:extLst>
          </p:cNvPr>
          <p:cNvSpPr>
            <a:spLocks noGrp="1"/>
          </p:cNvSpPr>
          <p:nvPr>
            <p:ph type="sldNum" sz="quarter" idx="12"/>
          </p:nvPr>
        </p:nvSpPr>
        <p:spPr/>
        <p:txBody>
          <a:bodyPr/>
          <a:lstStyle/>
          <a:p>
            <a:fld id="{C1B717ED-A2CB-4F49-9B0B-35F20F04945C}" type="slidenum">
              <a:rPr lang="en-US" smtClean="0"/>
              <a:t>‹N›</a:t>
            </a:fld>
            <a:endParaRPr lang="en-US"/>
          </a:p>
        </p:txBody>
      </p:sp>
    </p:spTree>
    <p:extLst>
      <p:ext uri="{BB962C8B-B14F-4D97-AF65-F5344CB8AC3E}">
        <p14:creationId xmlns:p14="http://schemas.microsoft.com/office/powerpoint/2010/main" val="3720633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33909-933A-BCB4-5BC6-D74B5C5AA1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15DDD7-2B97-C3BE-76E7-7D4E81726885}"/>
              </a:ext>
            </a:extLst>
          </p:cNvPr>
          <p:cNvSpPr>
            <a:spLocks noGrp="1"/>
          </p:cNvSpPr>
          <p:nvPr>
            <p:ph type="dt" sz="half" idx="10"/>
          </p:nvPr>
        </p:nvSpPr>
        <p:spPr/>
        <p:txBody>
          <a:bodyPr/>
          <a:lstStyle/>
          <a:p>
            <a:fld id="{FAF32B27-01D8-624B-AD67-1484A4E4B7CA}" type="datetimeFigureOut">
              <a:rPr lang="en-US" smtClean="0"/>
              <a:t>2/23/25</a:t>
            </a:fld>
            <a:endParaRPr lang="en-US"/>
          </a:p>
        </p:txBody>
      </p:sp>
      <p:sp>
        <p:nvSpPr>
          <p:cNvPr id="4" name="Footer Placeholder 3">
            <a:extLst>
              <a:ext uri="{FF2B5EF4-FFF2-40B4-BE49-F238E27FC236}">
                <a16:creationId xmlns:a16="http://schemas.microsoft.com/office/drawing/2014/main" id="{FE00CDF2-B7BF-98CF-A6CE-620BE88160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B2D590-BD81-4705-8991-88348721C712}"/>
              </a:ext>
            </a:extLst>
          </p:cNvPr>
          <p:cNvSpPr>
            <a:spLocks noGrp="1"/>
          </p:cNvSpPr>
          <p:nvPr>
            <p:ph type="sldNum" sz="quarter" idx="12"/>
          </p:nvPr>
        </p:nvSpPr>
        <p:spPr/>
        <p:txBody>
          <a:bodyPr/>
          <a:lstStyle/>
          <a:p>
            <a:fld id="{C1B717ED-A2CB-4F49-9B0B-35F20F04945C}" type="slidenum">
              <a:rPr lang="en-US" smtClean="0"/>
              <a:t>‹N›</a:t>
            </a:fld>
            <a:endParaRPr lang="en-US"/>
          </a:p>
        </p:txBody>
      </p:sp>
    </p:spTree>
    <p:extLst>
      <p:ext uri="{BB962C8B-B14F-4D97-AF65-F5344CB8AC3E}">
        <p14:creationId xmlns:p14="http://schemas.microsoft.com/office/powerpoint/2010/main" val="353184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B4C420-3F1C-2EFA-FDA3-ABEC9694EDE3}"/>
              </a:ext>
            </a:extLst>
          </p:cNvPr>
          <p:cNvSpPr>
            <a:spLocks noGrp="1"/>
          </p:cNvSpPr>
          <p:nvPr>
            <p:ph type="dt" sz="half" idx="10"/>
          </p:nvPr>
        </p:nvSpPr>
        <p:spPr/>
        <p:txBody>
          <a:bodyPr/>
          <a:lstStyle/>
          <a:p>
            <a:fld id="{FAF32B27-01D8-624B-AD67-1484A4E4B7CA}" type="datetimeFigureOut">
              <a:rPr lang="en-US" smtClean="0"/>
              <a:t>2/23/25</a:t>
            </a:fld>
            <a:endParaRPr lang="en-US"/>
          </a:p>
        </p:txBody>
      </p:sp>
      <p:sp>
        <p:nvSpPr>
          <p:cNvPr id="3" name="Footer Placeholder 2">
            <a:extLst>
              <a:ext uri="{FF2B5EF4-FFF2-40B4-BE49-F238E27FC236}">
                <a16:creationId xmlns:a16="http://schemas.microsoft.com/office/drawing/2014/main" id="{EEAEAE1D-84F5-7E82-25CB-5A1029C872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3D8CD4-D435-12C8-B06A-159DE26FED2C}"/>
              </a:ext>
            </a:extLst>
          </p:cNvPr>
          <p:cNvSpPr>
            <a:spLocks noGrp="1"/>
          </p:cNvSpPr>
          <p:nvPr>
            <p:ph type="sldNum" sz="quarter" idx="12"/>
          </p:nvPr>
        </p:nvSpPr>
        <p:spPr/>
        <p:txBody>
          <a:bodyPr/>
          <a:lstStyle/>
          <a:p>
            <a:fld id="{C1B717ED-A2CB-4F49-9B0B-35F20F04945C}" type="slidenum">
              <a:rPr lang="en-US" smtClean="0"/>
              <a:t>‹N›</a:t>
            </a:fld>
            <a:endParaRPr lang="en-US"/>
          </a:p>
        </p:txBody>
      </p:sp>
    </p:spTree>
    <p:extLst>
      <p:ext uri="{BB962C8B-B14F-4D97-AF65-F5344CB8AC3E}">
        <p14:creationId xmlns:p14="http://schemas.microsoft.com/office/powerpoint/2010/main" val="221114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D496-8514-CEA7-F305-6AFE4C0338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172BBE-EDE7-C0B7-0F10-D0628CFD91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80D357-5CA4-B84E-2DB9-92E76D6C8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4F7B7C-3165-4872-C65A-9FE0F8038237}"/>
              </a:ext>
            </a:extLst>
          </p:cNvPr>
          <p:cNvSpPr>
            <a:spLocks noGrp="1"/>
          </p:cNvSpPr>
          <p:nvPr>
            <p:ph type="dt" sz="half" idx="10"/>
          </p:nvPr>
        </p:nvSpPr>
        <p:spPr/>
        <p:txBody>
          <a:bodyPr/>
          <a:lstStyle/>
          <a:p>
            <a:fld id="{FAF32B27-01D8-624B-AD67-1484A4E4B7CA}" type="datetimeFigureOut">
              <a:rPr lang="en-US" smtClean="0"/>
              <a:t>2/23/25</a:t>
            </a:fld>
            <a:endParaRPr lang="en-US"/>
          </a:p>
        </p:txBody>
      </p:sp>
      <p:sp>
        <p:nvSpPr>
          <p:cNvPr id="6" name="Footer Placeholder 5">
            <a:extLst>
              <a:ext uri="{FF2B5EF4-FFF2-40B4-BE49-F238E27FC236}">
                <a16:creationId xmlns:a16="http://schemas.microsoft.com/office/drawing/2014/main" id="{8E7E2563-D75C-D92D-DE89-6D0D6731A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B5EA79-87DC-8802-B20A-F18BBFF5816F}"/>
              </a:ext>
            </a:extLst>
          </p:cNvPr>
          <p:cNvSpPr>
            <a:spLocks noGrp="1"/>
          </p:cNvSpPr>
          <p:nvPr>
            <p:ph type="sldNum" sz="quarter" idx="12"/>
          </p:nvPr>
        </p:nvSpPr>
        <p:spPr/>
        <p:txBody>
          <a:bodyPr/>
          <a:lstStyle/>
          <a:p>
            <a:fld id="{C1B717ED-A2CB-4F49-9B0B-35F20F04945C}" type="slidenum">
              <a:rPr lang="en-US" smtClean="0"/>
              <a:t>‹N›</a:t>
            </a:fld>
            <a:endParaRPr lang="en-US"/>
          </a:p>
        </p:txBody>
      </p:sp>
    </p:spTree>
    <p:extLst>
      <p:ext uri="{BB962C8B-B14F-4D97-AF65-F5344CB8AC3E}">
        <p14:creationId xmlns:p14="http://schemas.microsoft.com/office/powerpoint/2010/main" val="3247451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D85AB-2505-796B-5049-AD1278F19C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AAC769-BC08-7B6D-C2ED-70AB1B6999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9D2BCF-4CC4-78ED-2BEA-2576363A8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7EDEB3-C090-A131-1746-1324B0C21948}"/>
              </a:ext>
            </a:extLst>
          </p:cNvPr>
          <p:cNvSpPr>
            <a:spLocks noGrp="1"/>
          </p:cNvSpPr>
          <p:nvPr>
            <p:ph type="dt" sz="half" idx="10"/>
          </p:nvPr>
        </p:nvSpPr>
        <p:spPr/>
        <p:txBody>
          <a:bodyPr/>
          <a:lstStyle/>
          <a:p>
            <a:fld id="{FAF32B27-01D8-624B-AD67-1484A4E4B7CA}" type="datetimeFigureOut">
              <a:rPr lang="en-US" smtClean="0"/>
              <a:t>2/23/25</a:t>
            </a:fld>
            <a:endParaRPr lang="en-US"/>
          </a:p>
        </p:txBody>
      </p:sp>
      <p:sp>
        <p:nvSpPr>
          <p:cNvPr id="6" name="Footer Placeholder 5">
            <a:extLst>
              <a:ext uri="{FF2B5EF4-FFF2-40B4-BE49-F238E27FC236}">
                <a16:creationId xmlns:a16="http://schemas.microsoft.com/office/drawing/2014/main" id="{D71AE960-5FA8-D83A-BD83-DC61348652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EC9DF6-0DF2-ECEA-594D-8CC201F6633C}"/>
              </a:ext>
            </a:extLst>
          </p:cNvPr>
          <p:cNvSpPr>
            <a:spLocks noGrp="1"/>
          </p:cNvSpPr>
          <p:nvPr>
            <p:ph type="sldNum" sz="quarter" idx="12"/>
          </p:nvPr>
        </p:nvSpPr>
        <p:spPr/>
        <p:txBody>
          <a:bodyPr/>
          <a:lstStyle/>
          <a:p>
            <a:fld id="{C1B717ED-A2CB-4F49-9B0B-35F20F04945C}" type="slidenum">
              <a:rPr lang="en-US" smtClean="0"/>
              <a:t>‹N›</a:t>
            </a:fld>
            <a:endParaRPr lang="en-US"/>
          </a:p>
        </p:txBody>
      </p:sp>
    </p:spTree>
    <p:extLst>
      <p:ext uri="{BB962C8B-B14F-4D97-AF65-F5344CB8AC3E}">
        <p14:creationId xmlns:p14="http://schemas.microsoft.com/office/powerpoint/2010/main" val="2709060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58F1D8-4399-6045-FE88-28EA8D06D906}"/>
              </a:ext>
            </a:extLst>
          </p:cNvPr>
          <p:cNvSpPr>
            <a:spLocks noGrp="1"/>
          </p:cNvSpPr>
          <p:nvPr>
            <p:ph type="title"/>
          </p:nvPr>
        </p:nvSpPr>
        <p:spPr>
          <a:xfrm>
            <a:off x="838200" y="20746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CC9C27-78B4-149D-2A20-BEA73D56B0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BE78E-1762-5CC4-423A-785164C829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F32B27-01D8-624B-AD67-1484A4E4B7CA}" type="datetimeFigureOut">
              <a:rPr lang="en-US" smtClean="0"/>
              <a:t>2/23/25</a:t>
            </a:fld>
            <a:endParaRPr lang="en-US"/>
          </a:p>
        </p:txBody>
      </p:sp>
      <p:sp>
        <p:nvSpPr>
          <p:cNvPr id="5" name="Footer Placeholder 4">
            <a:extLst>
              <a:ext uri="{FF2B5EF4-FFF2-40B4-BE49-F238E27FC236}">
                <a16:creationId xmlns:a16="http://schemas.microsoft.com/office/drawing/2014/main" id="{DD3E064A-A34A-E9D2-1681-94EB2E3B0D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D02E63-25B0-3650-F5E2-E588F8EC4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717ED-A2CB-4F49-9B0B-35F20F04945C}" type="slidenum">
              <a:rPr lang="en-US" smtClean="0"/>
              <a:t>‹N›</a:t>
            </a:fld>
            <a:endParaRPr lang="en-US"/>
          </a:p>
        </p:txBody>
      </p:sp>
    </p:spTree>
    <p:extLst>
      <p:ext uri="{BB962C8B-B14F-4D97-AF65-F5344CB8AC3E}">
        <p14:creationId xmlns:p14="http://schemas.microsoft.com/office/powerpoint/2010/main" val="2515284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F9840226-7690-2106-FE63-F8147B984B55}"/>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278071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E9FB40-3963-5F78-AABC-53BAA1464CDA}"/>
              </a:ext>
            </a:extLst>
          </p:cNvPr>
          <p:cNvSpPr>
            <a:spLocks noGrp="1"/>
          </p:cNvSpPr>
          <p:nvPr>
            <p:ph type="title"/>
          </p:nvPr>
        </p:nvSpPr>
        <p:spPr/>
        <p:txBody>
          <a:bodyPr/>
          <a:lstStyle/>
          <a:p>
            <a:r>
              <a:rPr lang="it-IT" dirty="0" err="1"/>
              <a:t>Unsupervised</a:t>
            </a:r>
            <a:r>
              <a:rPr lang="it-IT" dirty="0"/>
              <a:t> Learning</a:t>
            </a:r>
          </a:p>
        </p:txBody>
      </p:sp>
      <p:sp>
        <p:nvSpPr>
          <p:cNvPr id="3" name="Segnaposto contenuto 2">
            <a:extLst>
              <a:ext uri="{FF2B5EF4-FFF2-40B4-BE49-F238E27FC236}">
                <a16:creationId xmlns:a16="http://schemas.microsoft.com/office/drawing/2014/main" id="{05E79F98-00EE-60F7-C0E2-FAFDD5371983}"/>
              </a:ext>
            </a:extLst>
          </p:cNvPr>
          <p:cNvSpPr>
            <a:spLocks noGrp="1"/>
          </p:cNvSpPr>
          <p:nvPr>
            <p:ph idx="1"/>
          </p:nvPr>
        </p:nvSpPr>
        <p:spPr/>
        <p:txBody>
          <a:bodyPr>
            <a:normAutofit/>
          </a:bodyPr>
          <a:lstStyle/>
          <a:p>
            <a:pPr marL="0" indent="0">
              <a:buNone/>
            </a:pPr>
            <a:r>
              <a:rPr lang="en-US" sz="2600" b="1" dirty="0">
                <a:solidFill>
                  <a:srgbClr val="0070C0"/>
                </a:solidFill>
              </a:rPr>
              <a:t>Learns patterns in data</a:t>
            </a:r>
          </a:p>
          <a:p>
            <a:pPr marL="0" indent="0">
              <a:buNone/>
            </a:pPr>
            <a:r>
              <a:rPr lang="en-US" sz="2600" dirty="0"/>
              <a:t>Explore the inherent structure of the data to find patterns, groupings, or representations that best explain the input data</a:t>
            </a:r>
          </a:p>
          <a:p>
            <a:pPr marL="0" indent="0">
              <a:buNone/>
            </a:pPr>
            <a:r>
              <a:rPr lang="en-US" sz="2600" b="1" dirty="0">
                <a:solidFill>
                  <a:srgbClr val="0070C0"/>
                </a:solidFill>
              </a:rPr>
              <a:t>Learning Approach</a:t>
            </a:r>
          </a:p>
          <a:p>
            <a:pPr marL="0" indent="0">
              <a:buNone/>
            </a:pPr>
            <a:r>
              <a:rPr lang="en-US" sz="2600" dirty="0"/>
              <a:t>The primary goal is to extract meaningful insights, discover hidden patterns, or reduce the dimensionality of the data </a:t>
            </a:r>
            <a:r>
              <a:rPr lang="en-US" sz="2600" i="1" dirty="0"/>
              <a:t>without explicit supervision or predefined labels</a:t>
            </a:r>
            <a:r>
              <a:rPr lang="en-US" sz="2600" dirty="0"/>
              <a:t> </a:t>
            </a:r>
          </a:p>
          <a:p>
            <a:pPr marL="0" indent="0">
              <a:buNone/>
            </a:pPr>
            <a:r>
              <a:rPr lang="en-US" sz="2600" b="1" dirty="0">
                <a:solidFill>
                  <a:srgbClr val="0070C0"/>
                </a:solidFill>
              </a:rPr>
              <a:t>Examples</a:t>
            </a:r>
          </a:p>
          <a:p>
            <a:pPr marL="0" indent="0">
              <a:buNone/>
            </a:pPr>
            <a:r>
              <a:rPr lang="en-US" sz="2600" dirty="0"/>
              <a:t>Market segmentation, document summarization, anomaly detection</a:t>
            </a:r>
          </a:p>
          <a:p>
            <a:endParaRPr lang="it-IT" dirty="0"/>
          </a:p>
        </p:txBody>
      </p:sp>
      <p:grpSp>
        <p:nvGrpSpPr>
          <p:cNvPr id="4" name="Gruppo 3">
            <a:extLst>
              <a:ext uri="{FF2B5EF4-FFF2-40B4-BE49-F238E27FC236}">
                <a16:creationId xmlns:a16="http://schemas.microsoft.com/office/drawing/2014/main" id="{5353ECB7-1D12-FF51-FFC5-98E2BBADF14E}"/>
              </a:ext>
            </a:extLst>
          </p:cNvPr>
          <p:cNvGrpSpPr/>
          <p:nvPr/>
        </p:nvGrpSpPr>
        <p:grpSpPr>
          <a:xfrm>
            <a:off x="-2686" y="6217852"/>
            <a:ext cx="1455344" cy="648233"/>
            <a:chOff x="-2686" y="6217852"/>
            <a:chExt cx="1455344" cy="648233"/>
          </a:xfrm>
        </p:grpSpPr>
        <p:pic>
          <p:nvPicPr>
            <p:cNvPr id="5" name="Google Shape;89;p13">
              <a:extLst>
                <a:ext uri="{FF2B5EF4-FFF2-40B4-BE49-F238E27FC236}">
                  <a16:creationId xmlns:a16="http://schemas.microsoft.com/office/drawing/2014/main" id="{463B138B-8E8C-3BA7-5022-CE10B20B60D9}"/>
                </a:ext>
              </a:extLst>
            </p:cNvPr>
            <p:cNvPicPr preferRelativeResize="0"/>
            <p:nvPr userDrawn="1"/>
          </p:nvPicPr>
          <p:blipFill>
            <a:blip r:embed="rId2">
              <a:alphaModFix/>
            </a:blip>
            <a:stretch>
              <a:fillRect/>
            </a:stretch>
          </p:blipFill>
          <p:spPr>
            <a:xfrm>
              <a:off x="725558" y="6217853"/>
              <a:ext cx="727100" cy="640148"/>
            </a:xfrm>
            <a:prstGeom prst="rect">
              <a:avLst/>
            </a:prstGeom>
            <a:noFill/>
            <a:ln>
              <a:noFill/>
            </a:ln>
          </p:spPr>
        </p:pic>
        <p:pic>
          <p:nvPicPr>
            <p:cNvPr id="6" name="Google Shape;88;p13">
              <a:extLst>
                <a:ext uri="{FF2B5EF4-FFF2-40B4-BE49-F238E27FC236}">
                  <a16:creationId xmlns:a16="http://schemas.microsoft.com/office/drawing/2014/main" id="{9BD1AFBC-04CA-3AF1-7DB9-648068FDEDCA}"/>
                </a:ext>
              </a:extLst>
            </p:cNvPr>
            <p:cNvPicPr preferRelativeResize="0"/>
            <p:nvPr userDrawn="1"/>
          </p:nvPicPr>
          <p:blipFill>
            <a:blip r:embed="rId3">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695245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53" name="Rectangle 49"/>
          <p:cNvSpPr>
            <a:spLocks noGrp="1" noChangeArrowheads="1"/>
          </p:cNvSpPr>
          <p:nvPr>
            <p:ph type="body" sz="half" idx="1"/>
          </p:nvPr>
        </p:nvSpPr>
        <p:spPr>
          <a:xfrm>
            <a:off x="1108707" y="2051668"/>
            <a:ext cx="7704139" cy="1236236"/>
          </a:xfrm>
        </p:spPr>
        <p:txBody>
          <a:bodyPr vert="horz" lIns="0" tIns="0" rIns="0" bIns="0" rtlCol="0">
            <a:spAutoFit/>
          </a:bodyPr>
          <a:lstStyle/>
          <a:p>
            <a:pPr marL="428615" indent="-323843" defTabSz="449251">
              <a:tabLst>
                <a:tab pos="998514" algn="l"/>
                <a:tab pos="1912891" algn="l"/>
                <a:tab pos="2827268" algn="l"/>
                <a:tab pos="3741645" algn="l"/>
                <a:tab pos="4656022" algn="l"/>
                <a:tab pos="5570399" algn="l"/>
                <a:tab pos="6484777" algn="l"/>
                <a:tab pos="7399154" algn="l"/>
                <a:tab pos="8313531" algn="l"/>
                <a:tab pos="9227908" algn="l"/>
                <a:tab pos="10142285" algn="l"/>
              </a:tabLst>
            </a:pPr>
            <a:r>
              <a:rPr lang="en-GB" altLang="it-IT" sz="3200" dirty="0"/>
              <a:t>Objectives</a:t>
            </a:r>
          </a:p>
          <a:p>
            <a:pPr marL="741344" lvl="1" indent="-284156" defTabSz="449251">
              <a:tabLst>
                <a:tab pos="998514" algn="l"/>
                <a:tab pos="1912891" algn="l"/>
                <a:tab pos="2827268" algn="l"/>
                <a:tab pos="3741645" algn="l"/>
                <a:tab pos="4656022" algn="l"/>
                <a:tab pos="5570399" algn="l"/>
                <a:tab pos="6484777" algn="l"/>
                <a:tab pos="7399154" algn="l"/>
                <a:tab pos="8313531" algn="l"/>
                <a:tab pos="9227908" algn="l"/>
                <a:tab pos="10142285" algn="l"/>
              </a:tabLst>
            </a:pPr>
            <a:r>
              <a:rPr lang="en-GB" altLang="it-IT" dirty="0"/>
              <a:t>detecting groups of similar data objects</a:t>
            </a:r>
          </a:p>
          <a:p>
            <a:pPr marL="741344" lvl="1" indent="-284156" defTabSz="449251">
              <a:tabLst>
                <a:tab pos="998514" algn="l"/>
                <a:tab pos="1912891" algn="l"/>
                <a:tab pos="2827268" algn="l"/>
                <a:tab pos="3741645" algn="l"/>
                <a:tab pos="4656022" algn="l"/>
                <a:tab pos="5570399" algn="l"/>
                <a:tab pos="6484777" algn="l"/>
                <a:tab pos="7399154" algn="l"/>
                <a:tab pos="8313531" algn="l"/>
                <a:tab pos="9227908" algn="l"/>
                <a:tab pos="10142285" algn="l"/>
              </a:tabLst>
            </a:pPr>
            <a:r>
              <a:rPr lang="en-GB" altLang="it-IT" dirty="0"/>
              <a:t>identifying exceptions and outliers</a:t>
            </a:r>
          </a:p>
        </p:txBody>
      </p:sp>
      <p:grpSp>
        <p:nvGrpSpPr>
          <p:cNvPr id="2" name="Group 23"/>
          <p:cNvGrpSpPr>
            <a:grpSpLocks/>
          </p:cNvGrpSpPr>
          <p:nvPr/>
        </p:nvGrpSpPr>
        <p:grpSpPr bwMode="auto">
          <a:xfrm>
            <a:off x="4026637" y="3783793"/>
            <a:ext cx="3348039" cy="2051051"/>
            <a:chOff x="771" y="431"/>
            <a:chExt cx="2109" cy="1292"/>
          </a:xfrm>
        </p:grpSpPr>
        <p:sp>
          <p:nvSpPr>
            <p:cNvPr id="21544" name="Oval 24"/>
            <p:cNvSpPr>
              <a:spLocks noChangeArrowheads="1"/>
            </p:cNvSpPr>
            <p:nvPr/>
          </p:nvSpPr>
          <p:spPr bwMode="auto">
            <a:xfrm>
              <a:off x="1826" y="431"/>
              <a:ext cx="1054" cy="895"/>
            </a:xfrm>
            <a:prstGeom prst="ellipse">
              <a:avLst/>
            </a:prstGeom>
            <a:noFill/>
            <a:ln w="381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45" name="Oval 25"/>
            <p:cNvSpPr>
              <a:spLocks noChangeArrowheads="1"/>
            </p:cNvSpPr>
            <p:nvPr/>
          </p:nvSpPr>
          <p:spPr bwMode="auto">
            <a:xfrm>
              <a:off x="771" y="431"/>
              <a:ext cx="989" cy="796"/>
            </a:xfrm>
            <a:prstGeom prst="ellipse">
              <a:avLst/>
            </a:prstGeom>
            <a:noFill/>
            <a:ln w="381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46" name="Oval 26"/>
            <p:cNvSpPr>
              <a:spLocks noChangeArrowheads="1"/>
            </p:cNvSpPr>
            <p:nvPr/>
          </p:nvSpPr>
          <p:spPr bwMode="auto">
            <a:xfrm>
              <a:off x="1233" y="1226"/>
              <a:ext cx="989" cy="497"/>
            </a:xfrm>
            <a:prstGeom prst="ellipse">
              <a:avLst/>
            </a:prstGeom>
            <a:noFill/>
            <a:ln w="381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grpSp>
      <p:grpSp>
        <p:nvGrpSpPr>
          <p:cNvPr id="3" name="Group 60"/>
          <p:cNvGrpSpPr>
            <a:grpSpLocks/>
          </p:cNvGrpSpPr>
          <p:nvPr/>
        </p:nvGrpSpPr>
        <p:grpSpPr bwMode="auto">
          <a:xfrm>
            <a:off x="4026637" y="3882221"/>
            <a:ext cx="3008313" cy="1789113"/>
            <a:chOff x="476" y="2403"/>
            <a:chExt cx="1895" cy="1127"/>
          </a:xfrm>
          <a:solidFill>
            <a:schemeClr val="accent6">
              <a:lumMod val="40000"/>
              <a:lumOff val="60000"/>
            </a:schemeClr>
          </a:solidFill>
        </p:grpSpPr>
        <p:sp>
          <p:nvSpPr>
            <p:cNvPr id="21511" name="Oval 6"/>
            <p:cNvSpPr>
              <a:spLocks noChangeArrowheads="1"/>
            </p:cNvSpPr>
            <p:nvPr/>
          </p:nvSpPr>
          <p:spPr bwMode="auto">
            <a:xfrm>
              <a:off x="657" y="2480"/>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12" name="Oval 7"/>
            <p:cNvSpPr>
              <a:spLocks noChangeArrowheads="1"/>
            </p:cNvSpPr>
            <p:nvPr/>
          </p:nvSpPr>
          <p:spPr bwMode="auto">
            <a:xfrm>
              <a:off x="921" y="2530"/>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13" name="Oval 8"/>
            <p:cNvSpPr>
              <a:spLocks noChangeArrowheads="1"/>
            </p:cNvSpPr>
            <p:nvPr/>
          </p:nvSpPr>
          <p:spPr bwMode="auto">
            <a:xfrm>
              <a:off x="723" y="2679"/>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14" name="Oval 9"/>
            <p:cNvSpPr>
              <a:spLocks noChangeArrowheads="1"/>
            </p:cNvSpPr>
            <p:nvPr/>
          </p:nvSpPr>
          <p:spPr bwMode="auto">
            <a:xfrm>
              <a:off x="986" y="2729"/>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15" name="Oval 10"/>
            <p:cNvSpPr>
              <a:spLocks noChangeArrowheads="1"/>
            </p:cNvSpPr>
            <p:nvPr/>
          </p:nvSpPr>
          <p:spPr bwMode="auto">
            <a:xfrm>
              <a:off x="1184" y="2579"/>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16" name="Oval 11"/>
            <p:cNvSpPr>
              <a:spLocks noChangeArrowheads="1"/>
            </p:cNvSpPr>
            <p:nvPr/>
          </p:nvSpPr>
          <p:spPr bwMode="auto">
            <a:xfrm>
              <a:off x="789" y="2878"/>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17" name="Oval 12"/>
            <p:cNvSpPr>
              <a:spLocks noChangeArrowheads="1"/>
            </p:cNvSpPr>
            <p:nvPr/>
          </p:nvSpPr>
          <p:spPr bwMode="auto">
            <a:xfrm>
              <a:off x="986" y="2729"/>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18" name="Rectangle 13"/>
            <p:cNvSpPr>
              <a:spLocks noChangeArrowheads="1"/>
            </p:cNvSpPr>
            <p:nvPr/>
          </p:nvSpPr>
          <p:spPr bwMode="auto">
            <a:xfrm>
              <a:off x="1777" y="2530"/>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19" name="Rectangle 14"/>
            <p:cNvSpPr>
              <a:spLocks noChangeArrowheads="1"/>
            </p:cNvSpPr>
            <p:nvPr/>
          </p:nvSpPr>
          <p:spPr bwMode="auto">
            <a:xfrm>
              <a:off x="2041" y="2579"/>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20" name="Rectangle 15"/>
            <p:cNvSpPr>
              <a:spLocks noChangeArrowheads="1"/>
            </p:cNvSpPr>
            <p:nvPr/>
          </p:nvSpPr>
          <p:spPr bwMode="auto">
            <a:xfrm>
              <a:off x="1843" y="2679"/>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21" name="Rectangle 16"/>
            <p:cNvSpPr>
              <a:spLocks noChangeArrowheads="1"/>
            </p:cNvSpPr>
            <p:nvPr/>
          </p:nvSpPr>
          <p:spPr bwMode="auto">
            <a:xfrm>
              <a:off x="2041" y="2828"/>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22" name="Rectangle 17"/>
            <p:cNvSpPr>
              <a:spLocks noChangeArrowheads="1"/>
            </p:cNvSpPr>
            <p:nvPr/>
          </p:nvSpPr>
          <p:spPr bwMode="auto">
            <a:xfrm>
              <a:off x="1777" y="2878"/>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23" name="Rectangle 18"/>
            <p:cNvSpPr>
              <a:spLocks noChangeArrowheads="1"/>
            </p:cNvSpPr>
            <p:nvPr/>
          </p:nvSpPr>
          <p:spPr bwMode="auto">
            <a:xfrm>
              <a:off x="2239" y="2729"/>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24" name="Rectangle 19"/>
            <p:cNvSpPr>
              <a:spLocks noChangeArrowheads="1"/>
            </p:cNvSpPr>
            <p:nvPr/>
          </p:nvSpPr>
          <p:spPr bwMode="auto">
            <a:xfrm>
              <a:off x="2173" y="2977"/>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25" name="AutoShape 20"/>
            <p:cNvSpPr>
              <a:spLocks noChangeArrowheads="1"/>
            </p:cNvSpPr>
            <p:nvPr/>
          </p:nvSpPr>
          <p:spPr bwMode="auto">
            <a:xfrm>
              <a:off x="1250" y="3176"/>
              <a:ext cx="198" cy="100"/>
            </a:xfrm>
            <a:prstGeom prst="flowChartExtra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26" name="AutoShape 21"/>
            <p:cNvSpPr>
              <a:spLocks noChangeArrowheads="1"/>
            </p:cNvSpPr>
            <p:nvPr/>
          </p:nvSpPr>
          <p:spPr bwMode="auto">
            <a:xfrm>
              <a:off x="1579" y="3325"/>
              <a:ext cx="198" cy="100"/>
            </a:xfrm>
            <a:prstGeom prst="flowChartExtra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27" name="AutoShape 22"/>
            <p:cNvSpPr>
              <a:spLocks noChangeArrowheads="1"/>
            </p:cNvSpPr>
            <p:nvPr/>
          </p:nvSpPr>
          <p:spPr bwMode="auto">
            <a:xfrm>
              <a:off x="1250" y="3375"/>
              <a:ext cx="198" cy="100"/>
            </a:xfrm>
            <a:prstGeom prst="flowChartExtra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28" name="Oval 31"/>
            <p:cNvSpPr>
              <a:spLocks noChangeArrowheads="1"/>
            </p:cNvSpPr>
            <p:nvPr/>
          </p:nvSpPr>
          <p:spPr bwMode="auto">
            <a:xfrm>
              <a:off x="1491" y="3030"/>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29" name="Oval 32"/>
            <p:cNvSpPr>
              <a:spLocks noChangeArrowheads="1"/>
            </p:cNvSpPr>
            <p:nvPr/>
          </p:nvSpPr>
          <p:spPr bwMode="auto">
            <a:xfrm>
              <a:off x="799" y="2485"/>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30" name="Oval 33"/>
            <p:cNvSpPr>
              <a:spLocks noChangeArrowheads="1"/>
            </p:cNvSpPr>
            <p:nvPr/>
          </p:nvSpPr>
          <p:spPr bwMode="auto">
            <a:xfrm>
              <a:off x="980" y="3029"/>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31" name="Oval 34"/>
            <p:cNvSpPr>
              <a:spLocks noChangeArrowheads="1"/>
            </p:cNvSpPr>
            <p:nvPr/>
          </p:nvSpPr>
          <p:spPr bwMode="auto">
            <a:xfrm>
              <a:off x="986" y="2696"/>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32" name="Oval 35" descr="Wide downward diagonal"/>
            <p:cNvSpPr>
              <a:spLocks noChangeArrowheads="1"/>
            </p:cNvSpPr>
            <p:nvPr/>
          </p:nvSpPr>
          <p:spPr bwMode="auto">
            <a:xfrm>
              <a:off x="1570" y="2666"/>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33" name="Oval 36"/>
            <p:cNvSpPr>
              <a:spLocks noChangeArrowheads="1"/>
            </p:cNvSpPr>
            <p:nvPr/>
          </p:nvSpPr>
          <p:spPr bwMode="auto">
            <a:xfrm>
              <a:off x="1434" y="2403"/>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34" name="Oval 37"/>
            <p:cNvSpPr>
              <a:spLocks noChangeArrowheads="1"/>
            </p:cNvSpPr>
            <p:nvPr/>
          </p:nvSpPr>
          <p:spPr bwMode="auto">
            <a:xfrm>
              <a:off x="1434" y="2927"/>
              <a:ext cx="132" cy="100"/>
            </a:xfrm>
            <a:prstGeom prst="ellipse">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35" name="Rectangle 40"/>
            <p:cNvSpPr>
              <a:spLocks noChangeArrowheads="1"/>
            </p:cNvSpPr>
            <p:nvPr/>
          </p:nvSpPr>
          <p:spPr bwMode="auto">
            <a:xfrm>
              <a:off x="1661" y="2848"/>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36" name="Rectangle 41"/>
            <p:cNvSpPr>
              <a:spLocks noChangeArrowheads="1"/>
            </p:cNvSpPr>
            <p:nvPr/>
          </p:nvSpPr>
          <p:spPr bwMode="auto">
            <a:xfrm>
              <a:off x="727" y="3220"/>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37" name="Rectangle 42" descr="Wide downward diagonal"/>
            <p:cNvSpPr>
              <a:spLocks noChangeArrowheads="1"/>
            </p:cNvSpPr>
            <p:nvPr/>
          </p:nvSpPr>
          <p:spPr bwMode="auto">
            <a:xfrm>
              <a:off x="1162" y="2893"/>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38" name="AutoShape 45" descr="Wide downward diagonal"/>
            <p:cNvSpPr>
              <a:spLocks noChangeArrowheads="1"/>
            </p:cNvSpPr>
            <p:nvPr/>
          </p:nvSpPr>
          <p:spPr bwMode="auto">
            <a:xfrm>
              <a:off x="1117" y="2485"/>
              <a:ext cx="198" cy="100"/>
            </a:xfrm>
            <a:prstGeom prst="flowChartExtra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39" name="AutoShape 46" descr="Wide downward diagonal"/>
            <p:cNvSpPr>
              <a:spLocks noChangeArrowheads="1"/>
            </p:cNvSpPr>
            <p:nvPr/>
          </p:nvSpPr>
          <p:spPr bwMode="auto">
            <a:xfrm>
              <a:off x="1661" y="2485"/>
              <a:ext cx="198" cy="100"/>
            </a:xfrm>
            <a:prstGeom prst="flowChartExtra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40" name="AutoShape 47"/>
            <p:cNvSpPr>
              <a:spLocks noChangeArrowheads="1"/>
            </p:cNvSpPr>
            <p:nvPr/>
          </p:nvSpPr>
          <p:spPr bwMode="auto">
            <a:xfrm>
              <a:off x="476" y="3430"/>
              <a:ext cx="198" cy="100"/>
            </a:xfrm>
            <a:prstGeom prst="flowChartExtra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41" name="Rectangle 56" descr="Wide downward diagonal"/>
            <p:cNvSpPr>
              <a:spLocks noChangeArrowheads="1"/>
            </p:cNvSpPr>
            <p:nvPr/>
          </p:nvSpPr>
          <p:spPr bwMode="auto">
            <a:xfrm>
              <a:off x="1292" y="2707"/>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42" name="Rectangle 57" descr="Wide downward diagonal"/>
            <p:cNvSpPr>
              <a:spLocks noChangeArrowheads="1"/>
            </p:cNvSpPr>
            <p:nvPr/>
          </p:nvSpPr>
          <p:spPr bwMode="auto">
            <a:xfrm>
              <a:off x="793" y="2843"/>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43" name="Rectangle 58" descr="Wide downward diagonal"/>
            <p:cNvSpPr>
              <a:spLocks noChangeArrowheads="1"/>
            </p:cNvSpPr>
            <p:nvPr/>
          </p:nvSpPr>
          <p:spPr bwMode="auto">
            <a:xfrm>
              <a:off x="657" y="2652"/>
              <a:ext cx="132" cy="100"/>
            </a:xfrm>
            <a:prstGeom prst="rect">
              <a:avLst/>
            </a:prstGeom>
            <a:grp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grpSp>
      <p:sp>
        <p:nvSpPr>
          <p:cNvPr id="4" name="Titolo 1">
            <a:extLst>
              <a:ext uri="{FF2B5EF4-FFF2-40B4-BE49-F238E27FC236}">
                <a16:creationId xmlns:a16="http://schemas.microsoft.com/office/drawing/2014/main" id="{72046BEC-861E-094B-F70A-F7A2746F03F7}"/>
              </a:ext>
            </a:extLst>
          </p:cNvPr>
          <p:cNvSpPr>
            <a:spLocks noGrp="1"/>
          </p:cNvSpPr>
          <p:nvPr>
            <p:ph type="title"/>
          </p:nvPr>
        </p:nvSpPr>
        <p:spPr>
          <a:xfrm>
            <a:off x="838200" y="207465"/>
            <a:ext cx="10515600" cy="1325563"/>
          </a:xfrm>
        </p:spPr>
        <p:txBody>
          <a:bodyPr/>
          <a:lstStyle/>
          <a:p>
            <a:r>
              <a:rPr lang="it-IT" dirty="0"/>
              <a:t>Clustering</a:t>
            </a:r>
          </a:p>
        </p:txBody>
      </p:sp>
      <p:grpSp>
        <p:nvGrpSpPr>
          <p:cNvPr id="5" name="Gruppo 4">
            <a:extLst>
              <a:ext uri="{FF2B5EF4-FFF2-40B4-BE49-F238E27FC236}">
                <a16:creationId xmlns:a16="http://schemas.microsoft.com/office/drawing/2014/main" id="{6804ECBB-264D-96F9-EF69-375A126BA1A7}"/>
              </a:ext>
            </a:extLst>
          </p:cNvPr>
          <p:cNvGrpSpPr/>
          <p:nvPr/>
        </p:nvGrpSpPr>
        <p:grpSpPr>
          <a:xfrm>
            <a:off x="-2686" y="6217852"/>
            <a:ext cx="1455344" cy="648233"/>
            <a:chOff x="-2686" y="6217852"/>
            <a:chExt cx="1455344" cy="648233"/>
          </a:xfrm>
        </p:grpSpPr>
        <p:pic>
          <p:nvPicPr>
            <p:cNvPr id="6" name="Google Shape;89;p13">
              <a:extLst>
                <a:ext uri="{FF2B5EF4-FFF2-40B4-BE49-F238E27FC236}">
                  <a16:creationId xmlns:a16="http://schemas.microsoft.com/office/drawing/2014/main" id="{B742A6F9-9E4D-FB23-625F-0A165DFF790B}"/>
                </a:ext>
              </a:extLst>
            </p:cNvPr>
            <p:cNvPicPr preferRelativeResize="0"/>
            <p:nvPr userDrawn="1"/>
          </p:nvPicPr>
          <p:blipFill>
            <a:blip r:embed="rId3">
              <a:alphaModFix/>
            </a:blip>
            <a:stretch>
              <a:fillRect/>
            </a:stretch>
          </p:blipFill>
          <p:spPr>
            <a:xfrm>
              <a:off x="725558" y="6217853"/>
              <a:ext cx="727100" cy="640148"/>
            </a:xfrm>
            <a:prstGeom prst="rect">
              <a:avLst/>
            </a:prstGeom>
            <a:noFill/>
            <a:ln>
              <a:noFill/>
            </a:ln>
          </p:spPr>
        </p:pic>
        <p:pic>
          <p:nvPicPr>
            <p:cNvPr id="7" name="Google Shape;88;p13">
              <a:extLst>
                <a:ext uri="{FF2B5EF4-FFF2-40B4-BE49-F238E27FC236}">
                  <a16:creationId xmlns:a16="http://schemas.microsoft.com/office/drawing/2014/main" id="{A62BDF83-AD91-E16F-1903-641AE492B7B4}"/>
                </a:ext>
              </a:extLst>
            </p:cNvPr>
            <p:cNvPicPr preferRelativeResize="0"/>
            <p:nvPr userDrawn="1"/>
          </p:nvPicPr>
          <p:blipFill>
            <a:blip r:embed="rId4">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98965599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753">
                                            <p:txEl>
                                              <p:pRg st="0" end="0"/>
                                            </p:txEl>
                                          </p:spTgt>
                                        </p:tgtEl>
                                        <p:attrNameLst>
                                          <p:attrName>style.visibility</p:attrName>
                                        </p:attrNameLst>
                                      </p:cBhvr>
                                      <p:to>
                                        <p:strVal val="visible"/>
                                      </p:to>
                                    </p:set>
                                    <p:animEffect transition="in" filter="fade">
                                      <p:cBhvr>
                                        <p:cTn id="7" dur="500"/>
                                        <p:tgtEl>
                                          <p:spTgt spid="7275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753">
                                            <p:txEl>
                                              <p:pRg st="1" end="1"/>
                                            </p:txEl>
                                          </p:spTgt>
                                        </p:tgtEl>
                                        <p:attrNameLst>
                                          <p:attrName>style.visibility</p:attrName>
                                        </p:attrNameLst>
                                      </p:cBhvr>
                                      <p:to>
                                        <p:strVal val="visible"/>
                                      </p:to>
                                    </p:set>
                                    <p:animEffect transition="in" filter="fade">
                                      <p:cBhvr>
                                        <p:cTn id="10" dur="500"/>
                                        <p:tgtEl>
                                          <p:spTgt spid="7275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753">
                                            <p:txEl>
                                              <p:pRg st="2" end="2"/>
                                            </p:txEl>
                                          </p:spTgt>
                                        </p:tgtEl>
                                        <p:attrNameLst>
                                          <p:attrName>style.visibility</p:attrName>
                                        </p:attrNameLst>
                                      </p:cBhvr>
                                      <p:to>
                                        <p:strVal val="visible"/>
                                      </p:to>
                                    </p:set>
                                    <p:animEffect transition="in" filter="fade">
                                      <p:cBhvr>
                                        <p:cTn id="13" dur="500"/>
                                        <p:tgtEl>
                                          <p:spTgt spid="7275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5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53" name="Rectangle 49"/>
          <p:cNvSpPr>
            <a:spLocks noGrp="1" noChangeArrowheads="1"/>
          </p:cNvSpPr>
          <p:nvPr>
            <p:ph type="body" sz="half" idx="1"/>
          </p:nvPr>
        </p:nvSpPr>
        <p:spPr>
          <a:xfrm>
            <a:off x="1108707" y="2051668"/>
            <a:ext cx="7704139" cy="1236236"/>
          </a:xfrm>
        </p:spPr>
        <p:txBody>
          <a:bodyPr vert="horz" lIns="0" tIns="0" rIns="0" bIns="0" rtlCol="0">
            <a:spAutoFit/>
          </a:bodyPr>
          <a:lstStyle/>
          <a:p>
            <a:pPr marL="428615" indent="-323843" defTabSz="449251">
              <a:tabLst>
                <a:tab pos="998514" algn="l"/>
                <a:tab pos="1912891" algn="l"/>
                <a:tab pos="2827268" algn="l"/>
                <a:tab pos="3741645" algn="l"/>
                <a:tab pos="4656022" algn="l"/>
                <a:tab pos="5570399" algn="l"/>
                <a:tab pos="6484777" algn="l"/>
                <a:tab pos="7399154" algn="l"/>
                <a:tab pos="8313531" algn="l"/>
                <a:tab pos="9227908" algn="l"/>
                <a:tab pos="10142285" algn="l"/>
              </a:tabLst>
            </a:pPr>
            <a:r>
              <a:rPr lang="en-GB" altLang="it-IT" sz="3200" dirty="0"/>
              <a:t>Objectives</a:t>
            </a:r>
          </a:p>
          <a:p>
            <a:pPr marL="741344" lvl="1" indent="-284156" defTabSz="449251">
              <a:tabLst>
                <a:tab pos="998514" algn="l"/>
                <a:tab pos="1912891" algn="l"/>
                <a:tab pos="2827268" algn="l"/>
                <a:tab pos="3741645" algn="l"/>
                <a:tab pos="4656022" algn="l"/>
                <a:tab pos="5570399" algn="l"/>
                <a:tab pos="6484777" algn="l"/>
                <a:tab pos="7399154" algn="l"/>
                <a:tab pos="8313531" algn="l"/>
                <a:tab pos="9227908" algn="l"/>
                <a:tab pos="10142285" algn="l"/>
              </a:tabLst>
            </a:pPr>
            <a:r>
              <a:rPr lang="en-GB" altLang="it-IT" dirty="0"/>
              <a:t>detecting groups of similar data objects</a:t>
            </a:r>
          </a:p>
          <a:p>
            <a:pPr marL="741344" lvl="1" indent="-284156" defTabSz="449251">
              <a:tabLst>
                <a:tab pos="998514" algn="l"/>
                <a:tab pos="1912891" algn="l"/>
                <a:tab pos="2827268" algn="l"/>
                <a:tab pos="3741645" algn="l"/>
                <a:tab pos="4656022" algn="l"/>
                <a:tab pos="5570399" algn="l"/>
                <a:tab pos="6484777" algn="l"/>
                <a:tab pos="7399154" algn="l"/>
                <a:tab pos="8313531" algn="l"/>
                <a:tab pos="9227908" algn="l"/>
                <a:tab pos="10142285" algn="l"/>
              </a:tabLst>
            </a:pPr>
            <a:r>
              <a:rPr lang="en-GB" altLang="it-IT" dirty="0"/>
              <a:t>identifying exceptions and outliers</a:t>
            </a:r>
          </a:p>
        </p:txBody>
      </p:sp>
      <p:grpSp>
        <p:nvGrpSpPr>
          <p:cNvPr id="2" name="Group 23"/>
          <p:cNvGrpSpPr>
            <a:grpSpLocks/>
          </p:cNvGrpSpPr>
          <p:nvPr/>
        </p:nvGrpSpPr>
        <p:grpSpPr bwMode="auto">
          <a:xfrm>
            <a:off x="4026637" y="3783793"/>
            <a:ext cx="3348039" cy="2051051"/>
            <a:chOff x="771" y="431"/>
            <a:chExt cx="2109" cy="1292"/>
          </a:xfrm>
        </p:grpSpPr>
        <p:sp>
          <p:nvSpPr>
            <p:cNvPr id="21544" name="Oval 24"/>
            <p:cNvSpPr>
              <a:spLocks noChangeArrowheads="1"/>
            </p:cNvSpPr>
            <p:nvPr/>
          </p:nvSpPr>
          <p:spPr bwMode="auto">
            <a:xfrm>
              <a:off x="1826" y="431"/>
              <a:ext cx="1054" cy="895"/>
            </a:xfrm>
            <a:prstGeom prst="ellipse">
              <a:avLst/>
            </a:prstGeom>
            <a:noFill/>
            <a:ln w="381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45" name="Oval 25"/>
            <p:cNvSpPr>
              <a:spLocks noChangeArrowheads="1"/>
            </p:cNvSpPr>
            <p:nvPr/>
          </p:nvSpPr>
          <p:spPr bwMode="auto">
            <a:xfrm>
              <a:off x="771" y="431"/>
              <a:ext cx="989" cy="796"/>
            </a:xfrm>
            <a:prstGeom prst="ellipse">
              <a:avLst/>
            </a:prstGeom>
            <a:noFill/>
            <a:ln w="381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21546" name="Oval 26"/>
            <p:cNvSpPr>
              <a:spLocks noChangeArrowheads="1"/>
            </p:cNvSpPr>
            <p:nvPr/>
          </p:nvSpPr>
          <p:spPr bwMode="auto">
            <a:xfrm>
              <a:off x="1233" y="1226"/>
              <a:ext cx="989" cy="497"/>
            </a:xfrm>
            <a:prstGeom prst="ellipse">
              <a:avLst/>
            </a:prstGeom>
            <a:noFill/>
            <a:ln w="381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grpSp>
      <p:grpSp>
        <p:nvGrpSpPr>
          <p:cNvPr id="42" name="Group 60">
            <a:extLst>
              <a:ext uri="{FF2B5EF4-FFF2-40B4-BE49-F238E27FC236}">
                <a16:creationId xmlns:a16="http://schemas.microsoft.com/office/drawing/2014/main" id="{405A59DF-055F-4AB5-880C-E3E04778E795}"/>
              </a:ext>
            </a:extLst>
          </p:cNvPr>
          <p:cNvGrpSpPr>
            <a:grpSpLocks/>
          </p:cNvGrpSpPr>
          <p:nvPr/>
        </p:nvGrpSpPr>
        <p:grpSpPr bwMode="auto">
          <a:xfrm>
            <a:off x="4016317" y="3877457"/>
            <a:ext cx="3008313" cy="1789113"/>
            <a:chOff x="476" y="2403"/>
            <a:chExt cx="1895" cy="1127"/>
          </a:xfrm>
        </p:grpSpPr>
        <p:sp>
          <p:nvSpPr>
            <p:cNvPr id="44" name="Oval 6">
              <a:extLst>
                <a:ext uri="{FF2B5EF4-FFF2-40B4-BE49-F238E27FC236}">
                  <a16:creationId xmlns:a16="http://schemas.microsoft.com/office/drawing/2014/main" id="{B6C365E0-39C6-4A18-952B-044F436A58DF}"/>
                </a:ext>
              </a:extLst>
            </p:cNvPr>
            <p:cNvSpPr>
              <a:spLocks noChangeArrowheads="1"/>
            </p:cNvSpPr>
            <p:nvPr/>
          </p:nvSpPr>
          <p:spPr bwMode="auto">
            <a:xfrm>
              <a:off x="657" y="2480"/>
              <a:ext cx="132" cy="100"/>
            </a:xfrm>
            <a:prstGeom prst="ellipse">
              <a:avLst/>
            </a:prstGeom>
            <a:solidFill>
              <a:srgbClr val="00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45" name="Oval 7">
              <a:extLst>
                <a:ext uri="{FF2B5EF4-FFF2-40B4-BE49-F238E27FC236}">
                  <a16:creationId xmlns:a16="http://schemas.microsoft.com/office/drawing/2014/main" id="{AB1E34C1-46DE-4402-B6E8-C7BE6279EA02}"/>
                </a:ext>
              </a:extLst>
            </p:cNvPr>
            <p:cNvSpPr>
              <a:spLocks noChangeArrowheads="1"/>
            </p:cNvSpPr>
            <p:nvPr/>
          </p:nvSpPr>
          <p:spPr bwMode="auto">
            <a:xfrm>
              <a:off x="921" y="2530"/>
              <a:ext cx="132" cy="100"/>
            </a:xfrm>
            <a:prstGeom prst="ellipse">
              <a:avLst/>
            </a:prstGeom>
            <a:solidFill>
              <a:srgbClr val="00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46" name="Oval 8">
              <a:extLst>
                <a:ext uri="{FF2B5EF4-FFF2-40B4-BE49-F238E27FC236}">
                  <a16:creationId xmlns:a16="http://schemas.microsoft.com/office/drawing/2014/main" id="{045E2F80-96ED-490C-97AD-816B1FB67CFD}"/>
                </a:ext>
              </a:extLst>
            </p:cNvPr>
            <p:cNvSpPr>
              <a:spLocks noChangeArrowheads="1"/>
            </p:cNvSpPr>
            <p:nvPr/>
          </p:nvSpPr>
          <p:spPr bwMode="auto">
            <a:xfrm>
              <a:off x="723" y="2679"/>
              <a:ext cx="132" cy="100"/>
            </a:xfrm>
            <a:prstGeom prst="ellipse">
              <a:avLst/>
            </a:prstGeom>
            <a:solidFill>
              <a:srgbClr val="00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47" name="Oval 9">
              <a:extLst>
                <a:ext uri="{FF2B5EF4-FFF2-40B4-BE49-F238E27FC236}">
                  <a16:creationId xmlns:a16="http://schemas.microsoft.com/office/drawing/2014/main" id="{528D1689-7FE3-4DEA-B7DC-002DC6307CF1}"/>
                </a:ext>
              </a:extLst>
            </p:cNvPr>
            <p:cNvSpPr>
              <a:spLocks noChangeArrowheads="1"/>
            </p:cNvSpPr>
            <p:nvPr/>
          </p:nvSpPr>
          <p:spPr bwMode="auto">
            <a:xfrm>
              <a:off x="986" y="2729"/>
              <a:ext cx="132" cy="100"/>
            </a:xfrm>
            <a:prstGeom prst="ellipse">
              <a:avLst/>
            </a:prstGeom>
            <a:solidFill>
              <a:srgbClr val="00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48" name="Oval 10">
              <a:extLst>
                <a:ext uri="{FF2B5EF4-FFF2-40B4-BE49-F238E27FC236}">
                  <a16:creationId xmlns:a16="http://schemas.microsoft.com/office/drawing/2014/main" id="{2733E38E-0564-4725-9B97-347FECB50FE8}"/>
                </a:ext>
              </a:extLst>
            </p:cNvPr>
            <p:cNvSpPr>
              <a:spLocks noChangeArrowheads="1"/>
            </p:cNvSpPr>
            <p:nvPr/>
          </p:nvSpPr>
          <p:spPr bwMode="auto">
            <a:xfrm>
              <a:off x="1184" y="2579"/>
              <a:ext cx="132" cy="100"/>
            </a:xfrm>
            <a:prstGeom prst="ellipse">
              <a:avLst/>
            </a:prstGeom>
            <a:solidFill>
              <a:srgbClr val="00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49" name="Oval 11">
              <a:extLst>
                <a:ext uri="{FF2B5EF4-FFF2-40B4-BE49-F238E27FC236}">
                  <a16:creationId xmlns:a16="http://schemas.microsoft.com/office/drawing/2014/main" id="{BAE01F16-6E0E-4450-8F4F-35EA8FEA4640}"/>
                </a:ext>
              </a:extLst>
            </p:cNvPr>
            <p:cNvSpPr>
              <a:spLocks noChangeArrowheads="1"/>
            </p:cNvSpPr>
            <p:nvPr/>
          </p:nvSpPr>
          <p:spPr bwMode="auto">
            <a:xfrm>
              <a:off x="789" y="2878"/>
              <a:ext cx="132" cy="100"/>
            </a:xfrm>
            <a:prstGeom prst="ellipse">
              <a:avLst/>
            </a:prstGeom>
            <a:solidFill>
              <a:srgbClr val="00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50" name="Oval 12">
              <a:extLst>
                <a:ext uri="{FF2B5EF4-FFF2-40B4-BE49-F238E27FC236}">
                  <a16:creationId xmlns:a16="http://schemas.microsoft.com/office/drawing/2014/main" id="{865D7717-07CA-4438-B479-41A8EF346911}"/>
                </a:ext>
              </a:extLst>
            </p:cNvPr>
            <p:cNvSpPr>
              <a:spLocks noChangeArrowheads="1"/>
            </p:cNvSpPr>
            <p:nvPr/>
          </p:nvSpPr>
          <p:spPr bwMode="auto">
            <a:xfrm>
              <a:off x="986" y="2729"/>
              <a:ext cx="132" cy="100"/>
            </a:xfrm>
            <a:prstGeom prst="ellipse">
              <a:avLst/>
            </a:prstGeom>
            <a:solidFill>
              <a:srgbClr val="00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51" name="Rectangle 13">
              <a:extLst>
                <a:ext uri="{FF2B5EF4-FFF2-40B4-BE49-F238E27FC236}">
                  <a16:creationId xmlns:a16="http://schemas.microsoft.com/office/drawing/2014/main" id="{21AE63EE-98E0-4364-B27E-A97FDA5D4CE0}"/>
                </a:ext>
              </a:extLst>
            </p:cNvPr>
            <p:cNvSpPr>
              <a:spLocks noChangeArrowheads="1"/>
            </p:cNvSpPr>
            <p:nvPr/>
          </p:nvSpPr>
          <p:spPr bwMode="auto">
            <a:xfrm>
              <a:off x="1777" y="2530"/>
              <a:ext cx="132" cy="100"/>
            </a:xfrm>
            <a:prstGeom prst="rect">
              <a:avLst/>
            </a:prstGeom>
            <a:solidFill>
              <a:srgbClr val="FFFF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52" name="Rectangle 14">
              <a:extLst>
                <a:ext uri="{FF2B5EF4-FFF2-40B4-BE49-F238E27FC236}">
                  <a16:creationId xmlns:a16="http://schemas.microsoft.com/office/drawing/2014/main" id="{076BFF85-4057-4CFF-849C-4BDC1E1394EB}"/>
                </a:ext>
              </a:extLst>
            </p:cNvPr>
            <p:cNvSpPr>
              <a:spLocks noChangeArrowheads="1"/>
            </p:cNvSpPr>
            <p:nvPr/>
          </p:nvSpPr>
          <p:spPr bwMode="auto">
            <a:xfrm>
              <a:off x="2041" y="2579"/>
              <a:ext cx="132" cy="100"/>
            </a:xfrm>
            <a:prstGeom prst="rect">
              <a:avLst/>
            </a:prstGeom>
            <a:solidFill>
              <a:srgbClr val="FFFF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53" name="Rectangle 15">
              <a:extLst>
                <a:ext uri="{FF2B5EF4-FFF2-40B4-BE49-F238E27FC236}">
                  <a16:creationId xmlns:a16="http://schemas.microsoft.com/office/drawing/2014/main" id="{B95C5270-97A2-48E1-9EFF-7F2CEC3CEAEC}"/>
                </a:ext>
              </a:extLst>
            </p:cNvPr>
            <p:cNvSpPr>
              <a:spLocks noChangeArrowheads="1"/>
            </p:cNvSpPr>
            <p:nvPr/>
          </p:nvSpPr>
          <p:spPr bwMode="auto">
            <a:xfrm>
              <a:off x="1843" y="2679"/>
              <a:ext cx="132" cy="100"/>
            </a:xfrm>
            <a:prstGeom prst="rect">
              <a:avLst/>
            </a:prstGeom>
            <a:solidFill>
              <a:srgbClr val="FFFF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54" name="Rectangle 16">
              <a:extLst>
                <a:ext uri="{FF2B5EF4-FFF2-40B4-BE49-F238E27FC236}">
                  <a16:creationId xmlns:a16="http://schemas.microsoft.com/office/drawing/2014/main" id="{9C934EF7-5454-4578-8761-126B7F0056EA}"/>
                </a:ext>
              </a:extLst>
            </p:cNvPr>
            <p:cNvSpPr>
              <a:spLocks noChangeArrowheads="1"/>
            </p:cNvSpPr>
            <p:nvPr/>
          </p:nvSpPr>
          <p:spPr bwMode="auto">
            <a:xfrm>
              <a:off x="2041" y="2828"/>
              <a:ext cx="132" cy="100"/>
            </a:xfrm>
            <a:prstGeom prst="rect">
              <a:avLst/>
            </a:prstGeom>
            <a:solidFill>
              <a:srgbClr val="FFFF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55" name="Rectangle 17">
              <a:extLst>
                <a:ext uri="{FF2B5EF4-FFF2-40B4-BE49-F238E27FC236}">
                  <a16:creationId xmlns:a16="http://schemas.microsoft.com/office/drawing/2014/main" id="{9B3A75B5-3BA2-4633-BDF2-C67DE47B481B}"/>
                </a:ext>
              </a:extLst>
            </p:cNvPr>
            <p:cNvSpPr>
              <a:spLocks noChangeArrowheads="1"/>
            </p:cNvSpPr>
            <p:nvPr/>
          </p:nvSpPr>
          <p:spPr bwMode="auto">
            <a:xfrm>
              <a:off x="1777" y="2878"/>
              <a:ext cx="132" cy="100"/>
            </a:xfrm>
            <a:prstGeom prst="rect">
              <a:avLst/>
            </a:prstGeom>
            <a:solidFill>
              <a:srgbClr val="FFFF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56" name="Rectangle 18">
              <a:extLst>
                <a:ext uri="{FF2B5EF4-FFF2-40B4-BE49-F238E27FC236}">
                  <a16:creationId xmlns:a16="http://schemas.microsoft.com/office/drawing/2014/main" id="{6C0433E4-0399-4E89-858D-7445F6419A49}"/>
                </a:ext>
              </a:extLst>
            </p:cNvPr>
            <p:cNvSpPr>
              <a:spLocks noChangeArrowheads="1"/>
            </p:cNvSpPr>
            <p:nvPr/>
          </p:nvSpPr>
          <p:spPr bwMode="auto">
            <a:xfrm>
              <a:off x="2239" y="2729"/>
              <a:ext cx="132" cy="100"/>
            </a:xfrm>
            <a:prstGeom prst="rect">
              <a:avLst/>
            </a:prstGeom>
            <a:solidFill>
              <a:srgbClr val="FFFF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57" name="Rectangle 19">
              <a:extLst>
                <a:ext uri="{FF2B5EF4-FFF2-40B4-BE49-F238E27FC236}">
                  <a16:creationId xmlns:a16="http://schemas.microsoft.com/office/drawing/2014/main" id="{DA05AA27-A1FA-4B1D-88EB-3448258E3C2C}"/>
                </a:ext>
              </a:extLst>
            </p:cNvPr>
            <p:cNvSpPr>
              <a:spLocks noChangeArrowheads="1"/>
            </p:cNvSpPr>
            <p:nvPr/>
          </p:nvSpPr>
          <p:spPr bwMode="auto">
            <a:xfrm>
              <a:off x="2173" y="2977"/>
              <a:ext cx="132" cy="100"/>
            </a:xfrm>
            <a:prstGeom prst="rect">
              <a:avLst/>
            </a:prstGeom>
            <a:solidFill>
              <a:srgbClr val="FFFF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58" name="AutoShape 20">
              <a:extLst>
                <a:ext uri="{FF2B5EF4-FFF2-40B4-BE49-F238E27FC236}">
                  <a16:creationId xmlns:a16="http://schemas.microsoft.com/office/drawing/2014/main" id="{1C4F821F-6CD9-49B7-A1CD-12A3E462FB33}"/>
                </a:ext>
              </a:extLst>
            </p:cNvPr>
            <p:cNvSpPr>
              <a:spLocks noChangeArrowheads="1"/>
            </p:cNvSpPr>
            <p:nvPr/>
          </p:nvSpPr>
          <p:spPr bwMode="auto">
            <a:xfrm>
              <a:off x="1250" y="3176"/>
              <a:ext cx="198" cy="100"/>
            </a:xfrm>
            <a:prstGeom prst="flowChartExtract">
              <a:avLst/>
            </a:prstGeom>
            <a:solidFill>
              <a:srgbClr val="0000FF"/>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59" name="AutoShape 21">
              <a:extLst>
                <a:ext uri="{FF2B5EF4-FFF2-40B4-BE49-F238E27FC236}">
                  <a16:creationId xmlns:a16="http://schemas.microsoft.com/office/drawing/2014/main" id="{D4CFDAAF-67E9-4616-A872-A93D08E5CA0F}"/>
                </a:ext>
              </a:extLst>
            </p:cNvPr>
            <p:cNvSpPr>
              <a:spLocks noChangeArrowheads="1"/>
            </p:cNvSpPr>
            <p:nvPr/>
          </p:nvSpPr>
          <p:spPr bwMode="auto">
            <a:xfrm>
              <a:off x="1579" y="3325"/>
              <a:ext cx="198" cy="100"/>
            </a:xfrm>
            <a:prstGeom prst="flowChartExtract">
              <a:avLst/>
            </a:prstGeom>
            <a:solidFill>
              <a:srgbClr val="0000FF"/>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60" name="AutoShape 22">
              <a:extLst>
                <a:ext uri="{FF2B5EF4-FFF2-40B4-BE49-F238E27FC236}">
                  <a16:creationId xmlns:a16="http://schemas.microsoft.com/office/drawing/2014/main" id="{B730667B-B695-450C-9BDE-0BB239C166AF}"/>
                </a:ext>
              </a:extLst>
            </p:cNvPr>
            <p:cNvSpPr>
              <a:spLocks noChangeArrowheads="1"/>
            </p:cNvSpPr>
            <p:nvPr/>
          </p:nvSpPr>
          <p:spPr bwMode="auto">
            <a:xfrm>
              <a:off x="1250" y="3375"/>
              <a:ext cx="198" cy="100"/>
            </a:xfrm>
            <a:prstGeom prst="flowChartExtract">
              <a:avLst/>
            </a:prstGeom>
            <a:solidFill>
              <a:srgbClr val="0000FF"/>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61" name="Oval 31">
              <a:extLst>
                <a:ext uri="{FF2B5EF4-FFF2-40B4-BE49-F238E27FC236}">
                  <a16:creationId xmlns:a16="http://schemas.microsoft.com/office/drawing/2014/main" id="{138EA096-5785-4F69-86A0-2435E1441344}"/>
                </a:ext>
              </a:extLst>
            </p:cNvPr>
            <p:cNvSpPr>
              <a:spLocks noChangeArrowheads="1"/>
            </p:cNvSpPr>
            <p:nvPr/>
          </p:nvSpPr>
          <p:spPr bwMode="auto">
            <a:xfrm>
              <a:off x="1491" y="3030"/>
              <a:ext cx="132" cy="100"/>
            </a:xfrm>
            <a:prstGeom prst="ellipse">
              <a:avLst/>
            </a:prstGeom>
            <a:solidFill>
              <a:srgbClr val="FF00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62" name="Oval 32">
              <a:extLst>
                <a:ext uri="{FF2B5EF4-FFF2-40B4-BE49-F238E27FC236}">
                  <a16:creationId xmlns:a16="http://schemas.microsoft.com/office/drawing/2014/main" id="{C00FCCF2-A0B8-48AB-8E2F-50044D72A87F}"/>
                </a:ext>
              </a:extLst>
            </p:cNvPr>
            <p:cNvSpPr>
              <a:spLocks noChangeArrowheads="1"/>
            </p:cNvSpPr>
            <p:nvPr/>
          </p:nvSpPr>
          <p:spPr bwMode="auto">
            <a:xfrm>
              <a:off x="799" y="2485"/>
              <a:ext cx="132" cy="100"/>
            </a:xfrm>
            <a:prstGeom prst="ellipse">
              <a:avLst/>
            </a:prstGeom>
            <a:solidFill>
              <a:srgbClr val="00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63" name="Oval 33">
              <a:extLst>
                <a:ext uri="{FF2B5EF4-FFF2-40B4-BE49-F238E27FC236}">
                  <a16:creationId xmlns:a16="http://schemas.microsoft.com/office/drawing/2014/main" id="{1FFE8E56-A766-4A52-BAA0-4DB0C76DD214}"/>
                </a:ext>
              </a:extLst>
            </p:cNvPr>
            <p:cNvSpPr>
              <a:spLocks noChangeArrowheads="1"/>
            </p:cNvSpPr>
            <p:nvPr/>
          </p:nvSpPr>
          <p:spPr bwMode="auto">
            <a:xfrm>
              <a:off x="980" y="3029"/>
              <a:ext cx="132" cy="100"/>
            </a:xfrm>
            <a:prstGeom prst="ellipse">
              <a:avLst/>
            </a:prstGeom>
            <a:solidFill>
              <a:srgbClr val="00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64" name="Oval 34">
              <a:extLst>
                <a:ext uri="{FF2B5EF4-FFF2-40B4-BE49-F238E27FC236}">
                  <a16:creationId xmlns:a16="http://schemas.microsoft.com/office/drawing/2014/main" id="{84140743-8970-4630-B725-268FA58E54C4}"/>
                </a:ext>
              </a:extLst>
            </p:cNvPr>
            <p:cNvSpPr>
              <a:spLocks noChangeArrowheads="1"/>
            </p:cNvSpPr>
            <p:nvPr/>
          </p:nvSpPr>
          <p:spPr bwMode="auto">
            <a:xfrm>
              <a:off x="986" y="2696"/>
              <a:ext cx="132" cy="100"/>
            </a:xfrm>
            <a:prstGeom prst="ellipse">
              <a:avLst/>
            </a:prstGeom>
            <a:solidFill>
              <a:srgbClr val="00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65" name="Oval 35" descr="Wide downward diagonal">
              <a:extLst>
                <a:ext uri="{FF2B5EF4-FFF2-40B4-BE49-F238E27FC236}">
                  <a16:creationId xmlns:a16="http://schemas.microsoft.com/office/drawing/2014/main" id="{A742E0F8-81C9-44BF-B71B-623B670AF634}"/>
                </a:ext>
              </a:extLst>
            </p:cNvPr>
            <p:cNvSpPr>
              <a:spLocks noChangeArrowheads="1"/>
            </p:cNvSpPr>
            <p:nvPr/>
          </p:nvSpPr>
          <p:spPr bwMode="auto">
            <a:xfrm>
              <a:off x="1570" y="2666"/>
              <a:ext cx="132" cy="100"/>
            </a:xfrm>
            <a:prstGeom prst="ellipse">
              <a:avLst/>
            </a:prstGeom>
            <a:pattFill prst="wdDnDiag">
              <a:fgClr>
                <a:srgbClr val="006600"/>
              </a:fgClr>
              <a:bgClr>
                <a:srgbClr val="FFFF00"/>
              </a:bgClr>
            </a:patt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66" name="Oval 36">
              <a:extLst>
                <a:ext uri="{FF2B5EF4-FFF2-40B4-BE49-F238E27FC236}">
                  <a16:creationId xmlns:a16="http://schemas.microsoft.com/office/drawing/2014/main" id="{265A3AB5-5F58-4199-90B0-146F72ABA7EE}"/>
                </a:ext>
              </a:extLst>
            </p:cNvPr>
            <p:cNvSpPr>
              <a:spLocks noChangeArrowheads="1"/>
            </p:cNvSpPr>
            <p:nvPr/>
          </p:nvSpPr>
          <p:spPr bwMode="auto">
            <a:xfrm>
              <a:off x="1434" y="2403"/>
              <a:ext cx="132" cy="100"/>
            </a:xfrm>
            <a:prstGeom prst="ellipse">
              <a:avLst/>
            </a:prstGeom>
            <a:solidFill>
              <a:srgbClr val="FF00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67" name="Oval 37">
              <a:extLst>
                <a:ext uri="{FF2B5EF4-FFF2-40B4-BE49-F238E27FC236}">
                  <a16:creationId xmlns:a16="http://schemas.microsoft.com/office/drawing/2014/main" id="{0C638888-2C68-41CD-9486-CDE9F3D42F24}"/>
                </a:ext>
              </a:extLst>
            </p:cNvPr>
            <p:cNvSpPr>
              <a:spLocks noChangeArrowheads="1"/>
            </p:cNvSpPr>
            <p:nvPr/>
          </p:nvSpPr>
          <p:spPr bwMode="auto">
            <a:xfrm>
              <a:off x="1434" y="2927"/>
              <a:ext cx="132" cy="100"/>
            </a:xfrm>
            <a:prstGeom prst="ellipse">
              <a:avLst/>
            </a:prstGeom>
            <a:solidFill>
              <a:srgbClr val="FF00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68" name="Rectangle 40">
              <a:extLst>
                <a:ext uri="{FF2B5EF4-FFF2-40B4-BE49-F238E27FC236}">
                  <a16:creationId xmlns:a16="http://schemas.microsoft.com/office/drawing/2014/main" id="{F6468B4A-FF68-471F-AF29-B4CA09D477E2}"/>
                </a:ext>
              </a:extLst>
            </p:cNvPr>
            <p:cNvSpPr>
              <a:spLocks noChangeArrowheads="1"/>
            </p:cNvSpPr>
            <p:nvPr/>
          </p:nvSpPr>
          <p:spPr bwMode="auto">
            <a:xfrm>
              <a:off x="1661" y="2848"/>
              <a:ext cx="132" cy="100"/>
            </a:xfrm>
            <a:prstGeom prst="rect">
              <a:avLst/>
            </a:prstGeom>
            <a:solidFill>
              <a:srgbClr val="FFFF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69" name="Rectangle 41">
              <a:extLst>
                <a:ext uri="{FF2B5EF4-FFF2-40B4-BE49-F238E27FC236}">
                  <a16:creationId xmlns:a16="http://schemas.microsoft.com/office/drawing/2014/main" id="{58973FBB-06F1-433C-B3AB-431FA282CB18}"/>
                </a:ext>
              </a:extLst>
            </p:cNvPr>
            <p:cNvSpPr>
              <a:spLocks noChangeArrowheads="1"/>
            </p:cNvSpPr>
            <p:nvPr/>
          </p:nvSpPr>
          <p:spPr bwMode="auto">
            <a:xfrm>
              <a:off x="727" y="3220"/>
              <a:ext cx="132" cy="100"/>
            </a:xfrm>
            <a:prstGeom prst="rect">
              <a:avLst/>
            </a:prstGeom>
            <a:solidFill>
              <a:srgbClr val="FF00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70" name="Rectangle 42" descr="Wide downward diagonal">
              <a:extLst>
                <a:ext uri="{FF2B5EF4-FFF2-40B4-BE49-F238E27FC236}">
                  <a16:creationId xmlns:a16="http://schemas.microsoft.com/office/drawing/2014/main" id="{B079BC47-7754-4FCB-BBE6-DCD08A02E7BF}"/>
                </a:ext>
              </a:extLst>
            </p:cNvPr>
            <p:cNvSpPr>
              <a:spLocks noChangeArrowheads="1"/>
            </p:cNvSpPr>
            <p:nvPr/>
          </p:nvSpPr>
          <p:spPr bwMode="auto">
            <a:xfrm>
              <a:off x="1162" y="2893"/>
              <a:ext cx="132" cy="100"/>
            </a:xfrm>
            <a:prstGeom prst="rect">
              <a:avLst/>
            </a:prstGeom>
            <a:pattFill prst="wdDnDiag">
              <a:fgClr>
                <a:srgbClr val="FFFF00"/>
              </a:fgClr>
              <a:bgClr>
                <a:srgbClr val="008000"/>
              </a:bgClr>
            </a:patt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71" name="AutoShape 45" descr="Wide downward diagonal">
              <a:extLst>
                <a:ext uri="{FF2B5EF4-FFF2-40B4-BE49-F238E27FC236}">
                  <a16:creationId xmlns:a16="http://schemas.microsoft.com/office/drawing/2014/main" id="{0CD22BC1-D897-4C87-83D3-286010458DE0}"/>
                </a:ext>
              </a:extLst>
            </p:cNvPr>
            <p:cNvSpPr>
              <a:spLocks noChangeArrowheads="1"/>
            </p:cNvSpPr>
            <p:nvPr/>
          </p:nvSpPr>
          <p:spPr bwMode="auto">
            <a:xfrm>
              <a:off x="1117" y="2485"/>
              <a:ext cx="198" cy="100"/>
            </a:xfrm>
            <a:prstGeom prst="flowChartExtract">
              <a:avLst/>
            </a:prstGeom>
            <a:pattFill prst="wdDnDiag">
              <a:fgClr>
                <a:srgbClr val="0000FF"/>
              </a:fgClr>
              <a:bgClr>
                <a:srgbClr val="008000"/>
              </a:bgClr>
            </a:patt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72" name="AutoShape 46" descr="Wide downward diagonal">
              <a:extLst>
                <a:ext uri="{FF2B5EF4-FFF2-40B4-BE49-F238E27FC236}">
                  <a16:creationId xmlns:a16="http://schemas.microsoft.com/office/drawing/2014/main" id="{0366B836-5A4E-46A3-AF22-9D34A314ECC0}"/>
                </a:ext>
              </a:extLst>
            </p:cNvPr>
            <p:cNvSpPr>
              <a:spLocks noChangeArrowheads="1"/>
            </p:cNvSpPr>
            <p:nvPr/>
          </p:nvSpPr>
          <p:spPr bwMode="auto">
            <a:xfrm>
              <a:off x="1661" y="2485"/>
              <a:ext cx="198" cy="100"/>
            </a:xfrm>
            <a:prstGeom prst="flowChartExtract">
              <a:avLst/>
            </a:prstGeom>
            <a:pattFill prst="wdDnDiag">
              <a:fgClr>
                <a:srgbClr val="0000FF"/>
              </a:fgClr>
              <a:bgClr>
                <a:srgbClr val="FFFF00"/>
              </a:bgClr>
            </a:patt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73" name="AutoShape 47">
              <a:extLst>
                <a:ext uri="{FF2B5EF4-FFF2-40B4-BE49-F238E27FC236}">
                  <a16:creationId xmlns:a16="http://schemas.microsoft.com/office/drawing/2014/main" id="{50BEE7F1-2830-443C-96AC-4861C0466EDD}"/>
                </a:ext>
              </a:extLst>
            </p:cNvPr>
            <p:cNvSpPr>
              <a:spLocks noChangeArrowheads="1"/>
            </p:cNvSpPr>
            <p:nvPr/>
          </p:nvSpPr>
          <p:spPr bwMode="auto">
            <a:xfrm>
              <a:off x="476" y="3430"/>
              <a:ext cx="198" cy="100"/>
            </a:xfrm>
            <a:prstGeom prst="flowChartExtract">
              <a:avLst/>
            </a:prstGeom>
            <a:solidFill>
              <a:srgbClr val="FF00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74" name="Rectangle 56" descr="Wide downward diagonal">
              <a:extLst>
                <a:ext uri="{FF2B5EF4-FFF2-40B4-BE49-F238E27FC236}">
                  <a16:creationId xmlns:a16="http://schemas.microsoft.com/office/drawing/2014/main" id="{FE04CD10-AF18-47D6-9276-0CAB6AE35E00}"/>
                </a:ext>
              </a:extLst>
            </p:cNvPr>
            <p:cNvSpPr>
              <a:spLocks noChangeArrowheads="1"/>
            </p:cNvSpPr>
            <p:nvPr/>
          </p:nvSpPr>
          <p:spPr bwMode="auto">
            <a:xfrm>
              <a:off x="1292" y="2707"/>
              <a:ext cx="132" cy="100"/>
            </a:xfrm>
            <a:prstGeom prst="rect">
              <a:avLst/>
            </a:prstGeom>
            <a:pattFill prst="wdDnDiag">
              <a:fgClr>
                <a:srgbClr val="FFFF00"/>
              </a:fgClr>
              <a:bgClr>
                <a:srgbClr val="008000"/>
              </a:bgClr>
            </a:patt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75" name="Rectangle 57" descr="Wide downward diagonal">
              <a:extLst>
                <a:ext uri="{FF2B5EF4-FFF2-40B4-BE49-F238E27FC236}">
                  <a16:creationId xmlns:a16="http://schemas.microsoft.com/office/drawing/2014/main" id="{BD515EB4-1D6C-4E94-AB1D-70014068423A}"/>
                </a:ext>
              </a:extLst>
            </p:cNvPr>
            <p:cNvSpPr>
              <a:spLocks noChangeArrowheads="1"/>
            </p:cNvSpPr>
            <p:nvPr/>
          </p:nvSpPr>
          <p:spPr bwMode="auto">
            <a:xfrm>
              <a:off x="793" y="2843"/>
              <a:ext cx="132" cy="100"/>
            </a:xfrm>
            <a:prstGeom prst="rect">
              <a:avLst/>
            </a:prstGeom>
            <a:pattFill prst="wdDnDiag">
              <a:fgClr>
                <a:srgbClr val="FFFF00"/>
              </a:fgClr>
              <a:bgClr>
                <a:srgbClr val="008000"/>
              </a:bgClr>
            </a:patt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sp>
          <p:nvSpPr>
            <p:cNvPr id="76" name="Rectangle 58" descr="Wide downward diagonal">
              <a:extLst>
                <a:ext uri="{FF2B5EF4-FFF2-40B4-BE49-F238E27FC236}">
                  <a16:creationId xmlns:a16="http://schemas.microsoft.com/office/drawing/2014/main" id="{7BDC5805-9383-4FF8-A220-CEDEB6B73E52}"/>
                </a:ext>
              </a:extLst>
            </p:cNvPr>
            <p:cNvSpPr>
              <a:spLocks noChangeArrowheads="1"/>
            </p:cNvSpPr>
            <p:nvPr/>
          </p:nvSpPr>
          <p:spPr bwMode="auto">
            <a:xfrm>
              <a:off x="657" y="2652"/>
              <a:ext cx="132" cy="100"/>
            </a:xfrm>
            <a:prstGeom prst="rect">
              <a:avLst/>
            </a:prstGeom>
            <a:pattFill prst="wdDnDiag">
              <a:fgClr>
                <a:srgbClr val="FFFF00"/>
              </a:fgClr>
              <a:bgClr>
                <a:srgbClr val="008000"/>
              </a:bgClr>
            </a:patt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400"/>
            </a:p>
          </p:txBody>
        </p:sp>
      </p:grpSp>
      <p:pic>
        <p:nvPicPr>
          <p:cNvPr id="77" name="Picture 2" descr="Image result for dbscan clustering images">
            <a:extLst>
              <a:ext uri="{FF2B5EF4-FFF2-40B4-BE49-F238E27FC236}">
                <a16:creationId xmlns:a16="http://schemas.microsoft.com/office/drawing/2014/main" id="{8962E54C-D29E-49E7-ADD3-CBC7B2495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2838" y="3544908"/>
            <a:ext cx="3204335" cy="2395473"/>
          </a:xfrm>
          <a:prstGeom prst="rect">
            <a:avLst/>
          </a:prstGeom>
          <a:noFill/>
          <a:extLst>
            <a:ext uri="{909E8E84-426E-40DD-AFC4-6F175D3DCCD1}">
              <a14:hiddenFill xmlns:a14="http://schemas.microsoft.com/office/drawing/2010/main">
                <a:solidFill>
                  <a:srgbClr val="FFFFFF"/>
                </a:solidFill>
              </a14:hiddenFill>
            </a:ext>
          </a:extLst>
        </p:spPr>
      </p:pic>
      <p:sp>
        <p:nvSpPr>
          <p:cNvPr id="3" name="Titolo 1">
            <a:extLst>
              <a:ext uri="{FF2B5EF4-FFF2-40B4-BE49-F238E27FC236}">
                <a16:creationId xmlns:a16="http://schemas.microsoft.com/office/drawing/2014/main" id="{127E9D15-962B-ED97-311D-F61C29D76C64}"/>
              </a:ext>
            </a:extLst>
          </p:cNvPr>
          <p:cNvSpPr>
            <a:spLocks noGrp="1"/>
          </p:cNvSpPr>
          <p:nvPr>
            <p:ph type="title"/>
          </p:nvPr>
        </p:nvSpPr>
        <p:spPr>
          <a:xfrm>
            <a:off x="838200" y="207465"/>
            <a:ext cx="10515600" cy="1325563"/>
          </a:xfrm>
        </p:spPr>
        <p:txBody>
          <a:bodyPr/>
          <a:lstStyle/>
          <a:p>
            <a:r>
              <a:rPr lang="it-IT" dirty="0"/>
              <a:t>Clustering</a:t>
            </a:r>
          </a:p>
        </p:txBody>
      </p:sp>
      <p:grpSp>
        <p:nvGrpSpPr>
          <p:cNvPr id="4" name="Gruppo 3">
            <a:extLst>
              <a:ext uri="{FF2B5EF4-FFF2-40B4-BE49-F238E27FC236}">
                <a16:creationId xmlns:a16="http://schemas.microsoft.com/office/drawing/2014/main" id="{6A5C5A31-02AA-00C7-22BB-F7A188A39ED3}"/>
              </a:ext>
            </a:extLst>
          </p:cNvPr>
          <p:cNvGrpSpPr/>
          <p:nvPr/>
        </p:nvGrpSpPr>
        <p:grpSpPr>
          <a:xfrm>
            <a:off x="-2686" y="6217852"/>
            <a:ext cx="1455344" cy="648233"/>
            <a:chOff x="-2686" y="6217852"/>
            <a:chExt cx="1455344" cy="648233"/>
          </a:xfrm>
        </p:grpSpPr>
        <p:pic>
          <p:nvPicPr>
            <p:cNvPr id="5" name="Google Shape;89;p13">
              <a:extLst>
                <a:ext uri="{FF2B5EF4-FFF2-40B4-BE49-F238E27FC236}">
                  <a16:creationId xmlns:a16="http://schemas.microsoft.com/office/drawing/2014/main" id="{04AB013F-68BD-17EB-348E-9B37FEAEF095}"/>
                </a:ext>
              </a:extLst>
            </p:cNvPr>
            <p:cNvPicPr preferRelativeResize="0"/>
            <p:nvPr userDrawn="1"/>
          </p:nvPicPr>
          <p:blipFill>
            <a:blip r:embed="rId4">
              <a:alphaModFix/>
            </a:blip>
            <a:stretch>
              <a:fillRect/>
            </a:stretch>
          </p:blipFill>
          <p:spPr>
            <a:xfrm>
              <a:off x="725558" y="6217853"/>
              <a:ext cx="727100" cy="640148"/>
            </a:xfrm>
            <a:prstGeom prst="rect">
              <a:avLst/>
            </a:prstGeom>
            <a:noFill/>
            <a:ln>
              <a:noFill/>
            </a:ln>
          </p:spPr>
        </p:pic>
        <p:pic>
          <p:nvPicPr>
            <p:cNvPr id="6" name="Google Shape;88;p13">
              <a:extLst>
                <a:ext uri="{FF2B5EF4-FFF2-40B4-BE49-F238E27FC236}">
                  <a16:creationId xmlns:a16="http://schemas.microsoft.com/office/drawing/2014/main" id="{135CD9E2-63C8-DD1F-C330-74DC9D2E641B}"/>
                </a:ext>
              </a:extLst>
            </p:cNvPr>
            <p:cNvPicPr preferRelativeResize="0"/>
            <p:nvPr userDrawn="1"/>
          </p:nvPicPr>
          <p:blipFill>
            <a:blip r:embed="rId5">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137367642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753">
                                            <p:txEl>
                                              <p:pRg st="0" end="0"/>
                                            </p:txEl>
                                          </p:spTgt>
                                        </p:tgtEl>
                                        <p:attrNameLst>
                                          <p:attrName>style.visibility</p:attrName>
                                        </p:attrNameLst>
                                      </p:cBhvr>
                                      <p:to>
                                        <p:strVal val="visible"/>
                                      </p:to>
                                    </p:set>
                                    <p:animEffect transition="in" filter="fade">
                                      <p:cBhvr>
                                        <p:cTn id="7" dur="500"/>
                                        <p:tgtEl>
                                          <p:spTgt spid="7275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753">
                                            <p:txEl>
                                              <p:pRg st="1" end="1"/>
                                            </p:txEl>
                                          </p:spTgt>
                                        </p:tgtEl>
                                        <p:attrNameLst>
                                          <p:attrName>style.visibility</p:attrName>
                                        </p:attrNameLst>
                                      </p:cBhvr>
                                      <p:to>
                                        <p:strVal val="visible"/>
                                      </p:to>
                                    </p:set>
                                    <p:animEffect transition="in" filter="fade">
                                      <p:cBhvr>
                                        <p:cTn id="10" dur="500"/>
                                        <p:tgtEl>
                                          <p:spTgt spid="7275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753">
                                            <p:txEl>
                                              <p:pRg st="2" end="2"/>
                                            </p:txEl>
                                          </p:spTgt>
                                        </p:tgtEl>
                                        <p:attrNameLst>
                                          <p:attrName>style.visibility</p:attrName>
                                        </p:attrNameLst>
                                      </p:cBhvr>
                                      <p:to>
                                        <p:strVal val="visible"/>
                                      </p:to>
                                    </p:set>
                                    <p:animEffect transition="in" filter="fade">
                                      <p:cBhvr>
                                        <p:cTn id="13" dur="500"/>
                                        <p:tgtEl>
                                          <p:spTgt spid="7275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7"/>
                                        </p:tgtEl>
                                        <p:attrNameLst>
                                          <p:attrName>style.visibility</p:attrName>
                                        </p:attrNameLst>
                                      </p:cBhvr>
                                      <p:to>
                                        <p:strVal val="visible"/>
                                      </p:to>
                                    </p:set>
                                    <p:anim calcmode="lin" valueType="num">
                                      <p:cBhvr>
                                        <p:cTn id="21" dur="500" fill="hold"/>
                                        <p:tgtEl>
                                          <p:spTgt spid="77"/>
                                        </p:tgtEl>
                                        <p:attrNameLst>
                                          <p:attrName>ppt_w</p:attrName>
                                        </p:attrNameLst>
                                      </p:cBhvr>
                                      <p:tavLst>
                                        <p:tav tm="0">
                                          <p:val>
                                            <p:fltVal val="0"/>
                                          </p:val>
                                        </p:tav>
                                        <p:tav tm="100000">
                                          <p:val>
                                            <p:strVal val="#ppt_w"/>
                                          </p:val>
                                        </p:tav>
                                      </p:tavLst>
                                    </p:anim>
                                    <p:anim calcmode="lin" valueType="num">
                                      <p:cBhvr>
                                        <p:cTn id="22" dur="500" fill="hold"/>
                                        <p:tgtEl>
                                          <p:spTgt spid="77"/>
                                        </p:tgtEl>
                                        <p:attrNameLst>
                                          <p:attrName>ppt_h</p:attrName>
                                        </p:attrNameLst>
                                      </p:cBhvr>
                                      <p:tavLst>
                                        <p:tav tm="0">
                                          <p:val>
                                            <p:fltVal val="0"/>
                                          </p:val>
                                        </p:tav>
                                        <p:tav tm="100000">
                                          <p:val>
                                            <p:strVal val="#ppt_h"/>
                                          </p:val>
                                        </p:tav>
                                      </p:tavLst>
                                    </p:anim>
                                    <p:animEffect transition="in" filter="fade">
                                      <p:cBhvr>
                                        <p:cTn id="23"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5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Clustering</a:t>
            </a:r>
          </a:p>
        </p:txBody>
      </p:sp>
      <p:pic>
        <p:nvPicPr>
          <p:cNvPr id="2050" name="Picture 2" descr="Image result for clustering applications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666" y="2251639"/>
            <a:ext cx="3945063" cy="2243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outlier detection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526" y="4574590"/>
            <a:ext cx="2571767" cy="17132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microarray clustering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7421" y="2325642"/>
            <a:ext cx="3940587" cy="391454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34DCEAF4-CAB1-D42D-1D0A-4E6F59066209}"/>
              </a:ext>
            </a:extLst>
          </p:cNvPr>
          <p:cNvGrpSpPr/>
          <p:nvPr/>
        </p:nvGrpSpPr>
        <p:grpSpPr>
          <a:xfrm>
            <a:off x="-2686" y="6217852"/>
            <a:ext cx="1455344" cy="648233"/>
            <a:chOff x="-2686" y="6217852"/>
            <a:chExt cx="1455344" cy="648233"/>
          </a:xfrm>
        </p:grpSpPr>
        <p:pic>
          <p:nvPicPr>
            <p:cNvPr id="4" name="Google Shape;89;p13">
              <a:extLst>
                <a:ext uri="{FF2B5EF4-FFF2-40B4-BE49-F238E27FC236}">
                  <a16:creationId xmlns:a16="http://schemas.microsoft.com/office/drawing/2014/main" id="{3C681656-5D2D-0F7A-9710-FB04F9E12E06}"/>
                </a:ext>
              </a:extLst>
            </p:cNvPr>
            <p:cNvPicPr preferRelativeResize="0"/>
            <p:nvPr userDrawn="1"/>
          </p:nvPicPr>
          <p:blipFill>
            <a:blip r:embed="rId6">
              <a:alphaModFix/>
            </a:blip>
            <a:stretch>
              <a:fillRect/>
            </a:stretch>
          </p:blipFill>
          <p:spPr>
            <a:xfrm>
              <a:off x="725558" y="6217853"/>
              <a:ext cx="727100" cy="640148"/>
            </a:xfrm>
            <a:prstGeom prst="rect">
              <a:avLst/>
            </a:prstGeom>
            <a:noFill/>
            <a:ln>
              <a:noFill/>
            </a:ln>
          </p:spPr>
        </p:pic>
        <p:pic>
          <p:nvPicPr>
            <p:cNvPr id="5" name="Google Shape;88;p13">
              <a:extLst>
                <a:ext uri="{FF2B5EF4-FFF2-40B4-BE49-F238E27FC236}">
                  <a16:creationId xmlns:a16="http://schemas.microsoft.com/office/drawing/2014/main" id="{D74F19EB-CDA6-1D03-1F36-3E0FDA11A841}"/>
                </a:ext>
              </a:extLst>
            </p:cNvPr>
            <p:cNvPicPr preferRelativeResize="0"/>
            <p:nvPr userDrawn="1"/>
          </p:nvPicPr>
          <p:blipFill>
            <a:blip r:embed="rId7">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302721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69851" y="484195"/>
            <a:ext cx="11132289" cy="647700"/>
          </a:xfrm>
        </p:spPr>
        <p:txBody>
          <a:bodyPr>
            <a:noAutofit/>
          </a:bodyPr>
          <a:lstStyle/>
          <a:p>
            <a:r>
              <a:rPr lang="en-US" altLang="it-IT" sz="4800" dirty="0"/>
              <a:t>Notion of a Cluster can be Ambiguous</a:t>
            </a:r>
          </a:p>
        </p:txBody>
      </p:sp>
      <p:grpSp>
        <p:nvGrpSpPr>
          <p:cNvPr id="22531" name="Group 91"/>
          <p:cNvGrpSpPr>
            <a:grpSpLocks/>
          </p:cNvGrpSpPr>
          <p:nvPr/>
        </p:nvGrpSpPr>
        <p:grpSpPr bwMode="auto">
          <a:xfrm>
            <a:off x="1870173" y="1816894"/>
            <a:ext cx="3344863" cy="1481138"/>
            <a:chOff x="432" y="1200"/>
            <a:chExt cx="2107" cy="933"/>
          </a:xfrm>
        </p:grpSpPr>
        <p:grpSp>
          <p:nvGrpSpPr>
            <p:cNvPr id="22604" name="Group 3"/>
            <p:cNvGrpSpPr>
              <a:grpSpLocks noChangeAspect="1"/>
            </p:cNvGrpSpPr>
            <p:nvPr/>
          </p:nvGrpSpPr>
          <p:grpSpPr bwMode="auto">
            <a:xfrm>
              <a:off x="432" y="1200"/>
              <a:ext cx="2107" cy="516"/>
              <a:chOff x="2464" y="2296"/>
              <a:chExt cx="2634" cy="646"/>
            </a:xfrm>
          </p:grpSpPr>
          <p:sp>
            <p:nvSpPr>
              <p:cNvPr id="22606" name="Oval 4"/>
              <p:cNvSpPr>
                <a:spLocks noChangeAspect="1" noChangeArrowheads="1"/>
              </p:cNvSpPr>
              <p:nvPr/>
            </p:nvSpPr>
            <p:spPr bwMode="auto">
              <a:xfrm>
                <a:off x="4564" y="2730"/>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07" name="Oval 5"/>
              <p:cNvSpPr>
                <a:spLocks noChangeAspect="1" noChangeArrowheads="1"/>
              </p:cNvSpPr>
              <p:nvPr/>
            </p:nvSpPr>
            <p:spPr bwMode="auto">
              <a:xfrm>
                <a:off x="4312" y="2842"/>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08" name="Oval 6"/>
              <p:cNvSpPr>
                <a:spLocks noChangeAspect="1" noChangeArrowheads="1"/>
              </p:cNvSpPr>
              <p:nvPr/>
            </p:nvSpPr>
            <p:spPr bwMode="auto">
              <a:xfrm>
                <a:off x="4466" y="2856"/>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09" name="Oval 7"/>
              <p:cNvSpPr>
                <a:spLocks noChangeAspect="1" noChangeArrowheads="1"/>
              </p:cNvSpPr>
              <p:nvPr/>
            </p:nvSpPr>
            <p:spPr bwMode="auto">
              <a:xfrm>
                <a:off x="4410" y="2744"/>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10" name="Oval 8"/>
              <p:cNvSpPr>
                <a:spLocks noChangeAspect="1" noChangeArrowheads="1"/>
              </p:cNvSpPr>
              <p:nvPr/>
            </p:nvSpPr>
            <p:spPr bwMode="auto">
              <a:xfrm>
                <a:off x="4326" y="2478"/>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11" name="Oval 9"/>
              <p:cNvSpPr>
                <a:spLocks noChangeAspect="1" noChangeArrowheads="1"/>
              </p:cNvSpPr>
              <p:nvPr/>
            </p:nvSpPr>
            <p:spPr bwMode="auto">
              <a:xfrm>
                <a:off x="4158" y="2422"/>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12" name="Oval 10"/>
              <p:cNvSpPr>
                <a:spLocks noChangeAspect="1" noChangeArrowheads="1"/>
              </p:cNvSpPr>
              <p:nvPr/>
            </p:nvSpPr>
            <p:spPr bwMode="auto">
              <a:xfrm>
                <a:off x="4242" y="2296"/>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13" name="Oval 11"/>
              <p:cNvSpPr>
                <a:spLocks noChangeAspect="1" noChangeArrowheads="1"/>
              </p:cNvSpPr>
              <p:nvPr/>
            </p:nvSpPr>
            <p:spPr bwMode="auto">
              <a:xfrm>
                <a:off x="4788" y="2716"/>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14" name="Oval 12"/>
              <p:cNvSpPr>
                <a:spLocks noChangeAspect="1" noChangeArrowheads="1"/>
              </p:cNvSpPr>
              <p:nvPr/>
            </p:nvSpPr>
            <p:spPr bwMode="auto">
              <a:xfrm>
                <a:off x="5012" y="2618"/>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15" name="Oval 13"/>
              <p:cNvSpPr>
                <a:spLocks noChangeAspect="1" noChangeArrowheads="1"/>
              </p:cNvSpPr>
              <p:nvPr/>
            </p:nvSpPr>
            <p:spPr bwMode="auto">
              <a:xfrm>
                <a:off x="4788" y="2534"/>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16" name="Oval 14"/>
              <p:cNvSpPr>
                <a:spLocks noChangeAspect="1" noChangeArrowheads="1"/>
              </p:cNvSpPr>
              <p:nvPr/>
            </p:nvSpPr>
            <p:spPr bwMode="auto">
              <a:xfrm flipV="1">
                <a:off x="2870" y="2422"/>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17" name="Oval 15"/>
              <p:cNvSpPr>
                <a:spLocks noChangeAspect="1" noChangeArrowheads="1"/>
              </p:cNvSpPr>
              <p:nvPr/>
            </p:nvSpPr>
            <p:spPr bwMode="auto">
              <a:xfrm flipV="1">
                <a:off x="2618" y="2310"/>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18" name="Oval 16"/>
              <p:cNvSpPr>
                <a:spLocks noChangeAspect="1" noChangeArrowheads="1"/>
              </p:cNvSpPr>
              <p:nvPr/>
            </p:nvSpPr>
            <p:spPr bwMode="auto">
              <a:xfrm flipV="1">
                <a:off x="2772" y="2296"/>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19" name="Oval 17"/>
              <p:cNvSpPr>
                <a:spLocks noChangeAspect="1" noChangeArrowheads="1"/>
              </p:cNvSpPr>
              <p:nvPr/>
            </p:nvSpPr>
            <p:spPr bwMode="auto">
              <a:xfrm flipV="1">
                <a:off x="2716" y="2408"/>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20" name="Oval 18"/>
              <p:cNvSpPr>
                <a:spLocks noChangeAspect="1" noChangeArrowheads="1"/>
              </p:cNvSpPr>
              <p:nvPr/>
            </p:nvSpPr>
            <p:spPr bwMode="auto">
              <a:xfrm flipV="1">
                <a:off x="2632" y="2674"/>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21" name="Oval 19"/>
              <p:cNvSpPr>
                <a:spLocks noChangeAspect="1" noChangeArrowheads="1"/>
              </p:cNvSpPr>
              <p:nvPr/>
            </p:nvSpPr>
            <p:spPr bwMode="auto">
              <a:xfrm flipV="1">
                <a:off x="2464" y="2730"/>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22" name="Oval 20"/>
              <p:cNvSpPr>
                <a:spLocks noChangeAspect="1" noChangeArrowheads="1"/>
              </p:cNvSpPr>
              <p:nvPr/>
            </p:nvSpPr>
            <p:spPr bwMode="auto">
              <a:xfrm flipV="1">
                <a:off x="2548" y="2856"/>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23" name="Oval 21"/>
              <p:cNvSpPr>
                <a:spLocks noChangeAspect="1" noChangeArrowheads="1"/>
              </p:cNvSpPr>
              <p:nvPr/>
            </p:nvSpPr>
            <p:spPr bwMode="auto">
              <a:xfrm flipV="1">
                <a:off x="3094" y="2436"/>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24" name="Oval 22"/>
              <p:cNvSpPr>
                <a:spLocks noChangeAspect="1" noChangeArrowheads="1"/>
              </p:cNvSpPr>
              <p:nvPr/>
            </p:nvSpPr>
            <p:spPr bwMode="auto">
              <a:xfrm flipV="1">
                <a:off x="3318" y="2534"/>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25" name="Oval 23"/>
              <p:cNvSpPr>
                <a:spLocks noChangeAspect="1" noChangeArrowheads="1"/>
              </p:cNvSpPr>
              <p:nvPr/>
            </p:nvSpPr>
            <p:spPr bwMode="auto">
              <a:xfrm flipV="1">
                <a:off x="3094" y="2618"/>
                <a:ext cx="86" cy="86"/>
              </a:xfrm>
              <a:prstGeom prst="ellipse">
                <a:avLst/>
              </a:prstGeom>
              <a:solidFill>
                <a:srgbClr val="000000"/>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grpSp>
        <p:sp>
          <p:nvSpPr>
            <p:cNvPr id="22605" name="Rectangle 87"/>
            <p:cNvSpPr>
              <a:spLocks noChangeArrowheads="1"/>
            </p:cNvSpPr>
            <p:nvPr/>
          </p:nvSpPr>
          <p:spPr bwMode="auto">
            <a:xfrm>
              <a:off x="624" y="1920"/>
              <a:ext cx="14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r>
                <a:rPr lang="en-US" altLang="it-IT" sz="1600">
                  <a:latin typeface="Times New Roman" pitchFamily="18" charset="0"/>
                  <a:cs typeface="Times New Roman" pitchFamily="18" charset="0"/>
                </a:rPr>
                <a:t>How many clusters?</a:t>
              </a:r>
              <a:endParaRPr lang="en-US" altLang="it-IT" sz="1600">
                <a:latin typeface="Times New Roman" pitchFamily="18" charset="0"/>
              </a:endParaRPr>
            </a:p>
          </p:txBody>
        </p:sp>
      </p:grpSp>
      <p:grpSp>
        <p:nvGrpSpPr>
          <p:cNvPr id="4" name="Group 94"/>
          <p:cNvGrpSpPr>
            <a:grpSpLocks/>
          </p:cNvGrpSpPr>
          <p:nvPr/>
        </p:nvGrpSpPr>
        <p:grpSpPr bwMode="auto">
          <a:xfrm>
            <a:off x="7430217" y="4094522"/>
            <a:ext cx="3344863" cy="1373188"/>
            <a:chOff x="3125" y="2592"/>
            <a:chExt cx="2107" cy="865"/>
          </a:xfrm>
        </p:grpSpPr>
        <p:grpSp>
          <p:nvGrpSpPr>
            <p:cNvPr id="22582" name="Group 66"/>
            <p:cNvGrpSpPr>
              <a:grpSpLocks/>
            </p:cNvGrpSpPr>
            <p:nvPr/>
          </p:nvGrpSpPr>
          <p:grpSpPr bwMode="auto">
            <a:xfrm>
              <a:off x="3125" y="2592"/>
              <a:ext cx="2107" cy="518"/>
              <a:chOff x="3125" y="2592"/>
              <a:chExt cx="2107" cy="518"/>
            </a:xfrm>
          </p:grpSpPr>
          <p:sp>
            <p:nvSpPr>
              <p:cNvPr id="22584" name="AutoShape 67"/>
              <p:cNvSpPr>
                <a:spLocks noChangeAspect="1" noChangeArrowheads="1"/>
              </p:cNvSpPr>
              <p:nvPr/>
            </p:nvSpPr>
            <p:spPr bwMode="auto">
              <a:xfrm>
                <a:off x="4805" y="2940"/>
                <a:ext cx="69" cy="69"/>
              </a:xfrm>
              <a:prstGeom prst="diamond">
                <a:avLst/>
              </a:prstGeom>
              <a:solidFill>
                <a:srgbClr val="FFCC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85" name="AutoShape 68"/>
              <p:cNvSpPr>
                <a:spLocks noChangeAspect="1" noChangeArrowheads="1"/>
              </p:cNvSpPr>
              <p:nvPr/>
            </p:nvSpPr>
            <p:spPr bwMode="auto">
              <a:xfrm>
                <a:off x="4603" y="3030"/>
                <a:ext cx="69" cy="69"/>
              </a:xfrm>
              <a:prstGeom prst="diamond">
                <a:avLst/>
              </a:prstGeom>
              <a:solidFill>
                <a:srgbClr val="FFCC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86" name="AutoShape 69"/>
              <p:cNvSpPr>
                <a:spLocks noChangeAspect="1" noChangeArrowheads="1"/>
              </p:cNvSpPr>
              <p:nvPr/>
            </p:nvSpPr>
            <p:spPr bwMode="auto">
              <a:xfrm>
                <a:off x="4726" y="3041"/>
                <a:ext cx="69" cy="69"/>
              </a:xfrm>
              <a:prstGeom prst="diamond">
                <a:avLst/>
              </a:prstGeom>
              <a:solidFill>
                <a:srgbClr val="FFCC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87" name="AutoShape 70"/>
              <p:cNvSpPr>
                <a:spLocks noChangeAspect="1" noChangeArrowheads="1"/>
              </p:cNvSpPr>
              <p:nvPr/>
            </p:nvSpPr>
            <p:spPr bwMode="auto">
              <a:xfrm>
                <a:off x="4682" y="2951"/>
                <a:ext cx="68" cy="69"/>
              </a:xfrm>
              <a:prstGeom prst="diamond">
                <a:avLst/>
              </a:prstGeom>
              <a:solidFill>
                <a:srgbClr val="FFCC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1537095" name="AutoShape 71"/>
              <p:cNvSpPr>
                <a:spLocks noChangeAspect="1" noChangeArrowheads="1"/>
              </p:cNvSpPr>
              <p:nvPr/>
            </p:nvSpPr>
            <p:spPr bwMode="auto">
              <a:xfrm>
                <a:off x="4614" y="2738"/>
                <a:ext cx="69" cy="69"/>
              </a:xfrm>
              <a:prstGeom prst="star5">
                <a:avLst/>
              </a:prstGeom>
              <a:solidFill>
                <a:schemeClr val="accent1"/>
              </a:solidFill>
              <a:ln w="9525">
                <a:solidFill>
                  <a:srgbClr val="000000"/>
                </a:solidFill>
                <a:miter lim="800000"/>
                <a:headEnd/>
                <a:tailEnd/>
              </a:ln>
              <a:effectLst/>
            </p:spPr>
            <p:txBody>
              <a:bodyPr/>
              <a:lstStyle/>
              <a:p>
                <a:pPr>
                  <a:defRPr/>
                </a:pPr>
                <a:endParaRPr lang="en-US">
                  <a:latin typeface="Arial" charset="0"/>
                </a:endParaRPr>
              </a:p>
            </p:txBody>
          </p:sp>
          <p:sp>
            <p:nvSpPr>
              <p:cNvPr id="1537096" name="AutoShape 72"/>
              <p:cNvSpPr>
                <a:spLocks noChangeAspect="1" noChangeArrowheads="1"/>
              </p:cNvSpPr>
              <p:nvPr/>
            </p:nvSpPr>
            <p:spPr bwMode="auto">
              <a:xfrm>
                <a:off x="4480" y="2693"/>
                <a:ext cx="69" cy="69"/>
              </a:xfrm>
              <a:prstGeom prst="star5">
                <a:avLst/>
              </a:prstGeom>
              <a:solidFill>
                <a:schemeClr val="accent1"/>
              </a:solidFill>
              <a:ln w="9525">
                <a:solidFill>
                  <a:srgbClr val="000000"/>
                </a:solidFill>
                <a:miter lim="800000"/>
                <a:headEnd/>
                <a:tailEnd/>
              </a:ln>
              <a:effectLst/>
            </p:spPr>
            <p:txBody>
              <a:bodyPr/>
              <a:lstStyle/>
              <a:p>
                <a:pPr>
                  <a:defRPr/>
                </a:pPr>
                <a:endParaRPr lang="en-US">
                  <a:latin typeface="Arial" charset="0"/>
                </a:endParaRPr>
              </a:p>
            </p:txBody>
          </p:sp>
          <p:sp>
            <p:nvSpPr>
              <p:cNvPr id="1537097" name="AutoShape 73"/>
              <p:cNvSpPr>
                <a:spLocks noChangeAspect="1" noChangeArrowheads="1"/>
              </p:cNvSpPr>
              <p:nvPr/>
            </p:nvSpPr>
            <p:spPr bwMode="auto">
              <a:xfrm>
                <a:off x="4547" y="2592"/>
                <a:ext cx="69" cy="69"/>
              </a:xfrm>
              <a:prstGeom prst="star5">
                <a:avLst/>
              </a:prstGeom>
              <a:solidFill>
                <a:schemeClr val="accent1"/>
              </a:solidFill>
              <a:ln w="9525">
                <a:solidFill>
                  <a:srgbClr val="000000"/>
                </a:solidFill>
                <a:miter lim="800000"/>
                <a:headEnd/>
                <a:tailEnd/>
              </a:ln>
              <a:effectLst/>
            </p:spPr>
            <p:txBody>
              <a:bodyPr/>
              <a:lstStyle/>
              <a:p>
                <a:pPr>
                  <a:defRPr/>
                </a:pPr>
                <a:endParaRPr lang="en-US">
                  <a:latin typeface="Arial" charset="0"/>
                </a:endParaRPr>
              </a:p>
            </p:txBody>
          </p:sp>
          <p:sp>
            <p:nvSpPr>
              <p:cNvPr id="22591" name="AutoShape 74"/>
              <p:cNvSpPr>
                <a:spLocks noChangeAspect="1" noChangeArrowheads="1"/>
              </p:cNvSpPr>
              <p:nvPr/>
            </p:nvSpPr>
            <p:spPr bwMode="auto">
              <a:xfrm>
                <a:off x="4984" y="2929"/>
                <a:ext cx="69" cy="69"/>
              </a:xfrm>
              <a:prstGeom prst="diamond">
                <a:avLst/>
              </a:prstGeom>
              <a:solidFill>
                <a:srgbClr val="FFCC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92" name="AutoShape 75"/>
              <p:cNvSpPr>
                <a:spLocks noChangeAspect="1" noChangeArrowheads="1"/>
              </p:cNvSpPr>
              <p:nvPr/>
            </p:nvSpPr>
            <p:spPr bwMode="auto">
              <a:xfrm>
                <a:off x="5163" y="2850"/>
                <a:ext cx="69" cy="69"/>
              </a:xfrm>
              <a:prstGeom prst="diamond">
                <a:avLst/>
              </a:prstGeom>
              <a:solidFill>
                <a:srgbClr val="FFCC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93" name="AutoShape 76"/>
              <p:cNvSpPr>
                <a:spLocks noChangeAspect="1" noChangeArrowheads="1"/>
              </p:cNvSpPr>
              <p:nvPr/>
            </p:nvSpPr>
            <p:spPr bwMode="auto">
              <a:xfrm>
                <a:off x="4984" y="2783"/>
                <a:ext cx="69" cy="69"/>
              </a:xfrm>
              <a:prstGeom prst="diamond">
                <a:avLst/>
              </a:prstGeom>
              <a:solidFill>
                <a:srgbClr val="FFCC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94" name="AutoShape 77"/>
              <p:cNvSpPr>
                <a:spLocks noChangeAspect="1" noChangeArrowheads="1"/>
              </p:cNvSpPr>
              <p:nvPr/>
            </p:nvSpPr>
            <p:spPr bwMode="auto">
              <a:xfrm flipV="1">
                <a:off x="3450" y="2693"/>
                <a:ext cx="69" cy="69"/>
              </a:xfrm>
              <a:prstGeom prst="star4">
                <a:avLst>
                  <a:gd name="adj" fmla="val 12500"/>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95" name="AutoShape 78"/>
              <p:cNvSpPr>
                <a:spLocks noChangeAspect="1" noChangeArrowheads="1"/>
              </p:cNvSpPr>
              <p:nvPr/>
            </p:nvSpPr>
            <p:spPr bwMode="auto">
              <a:xfrm flipV="1">
                <a:off x="3248" y="2603"/>
                <a:ext cx="69" cy="69"/>
              </a:xfrm>
              <a:prstGeom prst="star4">
                <a:avLst>
                  <a:gd name="adj" fmla="val 12500"/>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96" name="AutoShape 79"/>
              <p:cNvSpPr>
                <a:spLocks noChangeAspect="1" noChangeArrowheads="1"/>
              </p:cNvSpPr>
              <p:nvPr/>
            </p:nvSpPr>
            <p:spPr bwMode="auto">
              <a:xfrm flipV="1">
                <a:off x="3371" y="2592"/>
                <a:ext cx="69" cy="69"/>
              </a:xfrm>
              <a:prstGeom prst="star4">
                <a:avLst>
                  <a:gd name="adj" fmla="val 12500"/>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97" name="AutoShape 80"/>
              <p:cNvSpPr>
                <a:spLocks noChangeAspect="1" noChangeArrowheads="1"/>
              </p:cNvSpPr>
              <p:nvPr/>
            </p:nvSpPr>
            <p:spPr bwMode="auto">
              <a:xfrm flipV="1">
                <a:off x="3327" y="2682"/>
                <a:ext cx="68" cy="69"/>
              </a:xfrm>
              <a:prstGeom prst="star4">
                <a:avLst>
                  <a:gd name="adj" fmla="val 12500"/>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98" name="AutoShape 81"/>
              <p:cNvSpPr>
                <a:spLocks noChangeAspect="1" noChangeArrowheads="1"/>
              </p:cNvSpPr>
              <p:nvPr/>
            </p:nvSpPr>
            <p:spPr bwMode="auto">
              <a:xfrm flipV="1">
                <a:off x="3259" y="2895"/>
                <a:ext cx="69" cy="69"/>
              </a:xfrm>
              <a:prstGeom prst="flowChartExtract">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99" name="AutoShape 82"/>
              <p:cNvSpPr>
                <a:spLocks noChangeAspect="1" noChangeArrowheads="1"/>
              </p:cNvSpPr>
              <p:nvPr/>
            </p:nvSpPr>
            <p:spPr bwMode="auto">
              <a:xfrm flipV="1">
                <a:off x="3125" y="2940"/>
                <a:ext cx="69" cy="69"/>
              </a:xfrm>
              <a:prstGeom prst="flowChartExtract">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00" name="AutoShape 83"/>
              <p:cNvSpPr>
                <a:spLocks noChangeAspect="1" noChangeArrowheads="1"/>
              </p:cNvSpPr>
              <p:nvPr/>
            </p:nvSpPr>
            <p:spPr bwMode="auto">
              <a:xfrm flipV="1">
                <a:off x="3192" y="3041"/>
                <a:ext cx="69" cy="69"/>
              </a:xfrm>
              <a:prstGeom prst="flowChartExtract">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01" name="AutoShape 84"/>
              <p:cNvSpPr>
                <a:spLocks noChangeAspect="1" noChangeArrowheads="1"/>
              </p:cNvSpPr>
              <p:nvPr/>
            </p:nvSpPr>
            <p:spPr bwMode="auto">
              <a:xfrm flipV="1">
                <a:off x="3629" y="2704"/>
                <a:ext cx="69" cy="69"/>
              </a:xfrm>
              <a:prstGeom prst="star4">
                <a:avLst>
                  <a:gd name="adj" fmla="val 12500"/>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02" name="AutoShape 85"/>
              <p:cNvSpPr>
                <a:spLocks noChangeAspect="1" noChangeArrowheads="1"/>
              </p:cNvSpPr>
              <p:nvPr/>
            </p:nvSpPr>
            <p:spPr bwMode="auto">
              <a:xfrm flipV="1">
                <a:off x="3808" y="2783"/>
                <a:ext cx="69" cy="69"/>
              </a:xfrm>
              <a:prstGeom prst="star4">
                <a:avLst>
                  <a:gd name="adj" fmla="val 12500"/>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603" name="AutoShape 86"/>
              <p:cNvSpPr>
                <a:spLocks noChangeAspect="1" noChangeArrowheads="1"/>
              </p:cNvSpPr>
              <p:nvPr/>
            </p:nvSpPr>
            <p:spPr bwMode="auto">
              <a:xfrm flipV="1">
                <a:off x="3629" y="2850"/>
                <a:ext cx="69" cy="69"/>
              </a:xfrm>
              <a:prstGeom prst="star4">
                <a:avLst>
                  <a:gd name="adj" fmla="val 12500"/>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grpSp>
        <p:sp>
          <p:nvSpPr>
            <p:cNvPr id="22583" name="Rectangle 88"/>
            <p:cNvSpPr>
              <a:spLocks noChangeArrowheads="1"/>
            </p:cNvSpPr>
            <p:nvPr/>
          </p:nvSpPr>
          <p:spPr bwMode="auto">
            <a:xfrm>
              <a:off x="3413" y="3244"/>
              <a:ext cx="14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r>
                <a:rPr lang="en-US" altLang="it-IT" sz="1600">
                  <a:latin typeface="Times New Roman" pitchFamily="18" charset="0"/>
                  <a:cs typeface="Times New Roman" pitchFamily="18" charset="0"/>
                </a:rPr>
                <a:t>Four Clusters</a:t>
              </a:r>
              <a:r>
                <a:rPr lang="en-US" altLang="it-IT" sz="1600">
                  <a:latin typeface="Times New Roman" pitchFamily="18" charset="0"/>
                </a:rPr>
                <a:t> </a:t>
              </a:r>
            </a:p>
          </p:txBody>
        </p:sp>
      </p:grpSp>
      <p:grpSp>
        <p:nvGrpSpPr>
          <p:cNvPr id="6" name="Group 93"/>
          <p:cNvGrpSpPr>
            <a:grpSpLocks/>
          </p:cNvGrpSpPr>
          <p:nvPr/>
        </p:nvGrpSpPr>
        <p:grpSpPr bwMode="auto">
          <a:xfrm>
            <a:off x="1912061" y="4104483"/>
            <a:ext cx="3344863" cy="1373188"/>
            <a:chOff x="432" y="2592"/>
            <a:chExt cx="2107" cy="865"/>
          </a:xfrm>
        </p:grpSpPr>
        <p:grpSp>
          <p:nvGrpSpPr>
            <p:cNvPr id="22560" name="Group 45"/>
            <p:cNvGrpSpPr>
              <a:grpSpLocks/>
            </p:cNvGrpSpPr>
            <p:nvPr/>
          </p:nvGrpSpPr>
          <p:grpSpPr bwMode="auto">
            <a:xfrm>
              <a:off x="432" y="2592"/>
              <a:ext cx="2107" cy="516"/>
              <a:chOff x="432" y="2592"/>
              <a:chExt cx="2107" cy="516"/>
            </a:xfrm>
          </p:grpSpPr>
          <p:sp>
            <p:nvSpPr>
              <p:cNvPr id="22562" name="AutoShape 46"/>
              <p:cNvSpPr>
                <a:spLocks noChangeAspect="1" noChangeArrowheads="1"/>
              </p:cNvSpPr>
              <p:nvPr/>
            </p:nvSpPr>
            <p:spPr bwMode="auto">
              <a:xfrm>
                <a:off x="2112" y="2939"/>
                <a:ext cx="69" cy="68"/>
              </a:xfrm>
              <a:prstGeom prst="triangle">
                <a:avLst>
                  <a:gd name="adj" fmla="val 50000"/>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63" name="AutoShape 47"/>
              <p:cNvSpPr>
                <a:spLocks noChangeAspect="1" noChangeArrowheads="1"/>
              </p:cNvSpPr>
              <p:nvPr/>
            </p:nvSpPr>
            <p:spPr bwMode="auto">
              <a:xfrm>
                <a:off x="1910" y="3028"/>
                <a:ext cx="69" cy="69"/>
              </a:xfrm>
              <a:prstGeom prst="triangle">
                <a:avLst>
                  <a:gd name="adj" fmla="val 50000"/>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64" name="AutoShape 48"/>
              <p:cNvSpPr>
                <a:spLocks noChangeAspect="1" noChangeArrowheads="1"/>
              </p:cNvSpPr>
              <p:nvPr/>
            </p:nvSpPr>
            <p:spPr bwMode="auto">
              <a:xfrm>
                <a:off x="2033" y="3039"/>
                <a:ext cx="69" cy="69"/>
              </a:xfrm>
              <a:prstGeom prst="triangle">
                <a:avLst>
                  <a:gd name="adj" fmla="val 50000"/>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65" name="AutoShape 49"/>
              <p:cNvSpPr>
                <a:spLocks noChangeAspect="1" noChangeArrowheads="1"/>
              </p:cNvSpPr>
              <p:nvPr/>
            </p:nvSpPr>
            <p:spPr bwMode="auto">
              <a:xfrm>
                <a:off x="1989" y="2950"/>
                <a:ext cx="68" cy="69"/>
              </a:xfrm>
              <a:prstGeom prst="triangle">
                <a:avLst>
                  <a:gd name="adj" fmla="val 50000"/>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66" name="AutoShape 50"/>
              <p:cNvSpPr>
                <a:spLocks noChangeAspect="1" noChangeArrowheads="1"/>
              </p:cNvSpPr>
              <p:nvPr/>
            </p:nvSpPr>
            <p:spPr bwMode="auto">
              <a:xfrm>
                <a:off x="1921" y="2737"/>
                <a:ext cx="69" cy="69"/>
              </a:xfrm>
              <a:prstGeom prst="triangle">
                <a:avLst>
                  <a:gd name="adj" fmla="val 50000"/>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67" name="AutoShape 51"/>
              <p:cNvSpPr>
                <a:spLocks noChangeAspect="1" noChangeArrowheads="1"/>
              </p:cNvSpPr>
              <p:nvPr/>
            </p:nvSpPr>
            <p:spPr bwMode="auto">
              <a:xfrm>
                <a:off x="1787" y="2693"/>
                <a:ext cx="69" cy="68"/>
              </a:xfrm>
              <a:prstGeom prst="triangle">
                <a:avLst>
                  <a:gd name="adj" fmla="val 50000"/>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68" name="AutoShape 52"/>
              <p:cNvSpPr>
                <a:spLocks noChangeAspect="1" noChangeArrowheads="1"/>
              </p:cNvSpPr>
              <p:nvPr/>
            </p:nvSpPr>
            <p:spPr bwMode="auto">
              <a:xfrm>
                <a:off x="1854" y="2592"/>
                <a:ext cx="69" cy="69"/>
              </a:xfrm>
              <a:prstGeom prst="triangle">
                <a:avLst>
                  <a:gd name="adj" fmla="val 50000"/>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69" name="AutoShape 53"/>
              <p:cNvSpPr>
                <a:spLocks noChangeAspect="1" noChangeArrowheads="1"/>
              </p:cNvSpPr>
              <p:nvPr/>
            </p:nvSpPr>
            <p:spPr bwMode="auto">
              <a:xfrm>
                <a:off x="2291" y="2927"/>
                <a:ext cx="69" cy="69"/>
              </a:xfrm>
              <a:prstGeom prst="triangle">
                <a:avLst>
                  <a:gd name="adj" fmla="val 50000"/>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70" name="AutoShape 54"/>
              <p:cNvSpPr>
                <a:spLocks noChangeAspect="1" noChangeArrowheads="1"/>
              </p:cNvSpPr>
              <p:nvPr/>
            </p:nvSpPr>
            <p:spPr bwMode="auto">
              <a:xfrm>
                <a:off x="2470" y="2849"/>
                <a:ext cx="69" cy="69"/>
              </a:xfrm>
              <a:prstGeom prst="triangle">
                <a:avLst>
                  <a:gd name="adj" fmla="val 50000"/>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71" name="AutoShape 55"/>
              <p:cNvSpPr>
                <a:spLocks noChangeAspect="1" noChangeArrowheads="1"/>
              </p:cNvSpPr>
              <p:nvPr/>
            </p:nvSpPr>
            <p:spPr bwMode="auto">
              <a:xfrm>
                <a:off x="2291" y="2782"/>
                <a:ext cx="69" cy="69"/>
              </a:xfrm>
              <a:prstGeom prst="triangle">
                <a:avLst>
                  <a:gd name="adj" fmla="val 50000"/>
                </a:avLst>
              </a:prstGeom>
              <a:solidFill>
                <a:srgbClr val="3366FF"/>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72" name="Rectangle 56"/>
              <p:cNvSpPr>
                <a:spLocks noChangeAspect="1" noChangeArrowheads="1"/>
              </p:cNvSpPr>
              <p:nvPr/>
            </p:nvSpPr>
            <p:spPr bwMode="auto">
              <a:xfrm flipV="1">
                <a:off x="757" y="2693"/>
                <a:ext cx="69" cy="68"/>
              </a:xfrm>
              <a:prstGeom prst="rect">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73" name="Rectangle 57"/>
              <p:cNvSpPr>
                <a:spLocks noChangeAspect="1" noChangeArrowheads="1"/>
              </p:cNvSpPr>
              <p:nvPr/>
            </p:nvSpPr>
            <p:spPr bwMode="auto">
              <a:xfrm flipV="1">
                <a:off x="555" y="2603"/>
                <a:ext cx="69" cy="69"/>
              </a:xfrm>
              <a:prstGeom prst="rect">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74" name="Rectangle 58"/>
              <p:cNvSpPr>
                <a:spLocks noChangeAspect="1" noChangeArrowheads="1"/>
              </p:cNvSpPr>
              <p:nvPr/>
            </p:nvSpPr>
            <p:spPr bwMode="auto">
              <a:xfrm flipV="1">
                <a:off x="678" y="2592"/>
                <a:ext cx="69" cy="69"/>
              </a:xfrm>
              <a:prstGeom prst="rect">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75" name="Rectangle 59"/>
              <p:cNvSpPr>
                <a:spLocks noChangeAspect="1" noChangeArrowheads="1"/>
              </p:cNvSpPr>
              <p:nvPr/>
            </p:nvSpPr>
            <p:spPr bwMode="auto">
              <a:xfrm flipV="1">
                <a:off x="634" y="2681"/>
                <a:ext cx="68" cy="69"/>
              </a:xfrm>
              <a:prstGeom prst="rect">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76" name="Rectangle 60"/>
              <p:cNvSpPr>
                <a:spLocks noChangeAspect="1" noChangeArrowheads="1"/>
              </p:cNvSpPr>
              <p:nvPr/>
            </p:nvSpPr>
            <p:spPr bwMode="auto">
              <a:xfrm flipV="1">
                <a:off x="566" y="2894"/>
                <a:ext cx="69" cy="69"/>
              </a:xfrm>
              <a:prstGeom prst="rect">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77" name="Rectangle 61"/>
              <p:cNvSpPr>
                <a:spLocks noChangeAspect="1" noChangeArrowheads="1"/>
              </p:cNvSpPr>
              <p:nvPr/>
            </p:nvSpPr>
            <p:spPr bwMode="auto">
              <a:xfrm flipV="1">
                <a:off x="432" y="2939"/>
                <a:ext cx="69" cy="68"/>
              </a:xfrm>
              <a:prstGeom prst="rect">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78" name="Rectangle 62"/>
              <p:cNvSpPr>
                <a:spLocks noChangeAspect="1" noChangeArrowheads="1"/>
              </p:cNvSpPr>
              <p:nvPr/>
            </p:nvSpPr>
            <p:spPr bwMode="auto">
              <a:xfrm flipV="1">
                <a:off x="499" y="3039"/>
                <a:ext cx="69" cy="69"/>
              </a:xfrm>
              <a:prstGeom prst="rect">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79" name="Rectangle 63"/>
              <p:cNvSpPr>
                <a:spLocks noChangeAspect="1" noChangeArrowheads="1"/>
              </p:cNvSpPr>
              <p:nvPr/>
            </p:nvSpPr>
            <p:spPr bwMode="auto">
              <a:xfrm flipV="1">
                <a:off x="936" y="2704"/>
                <a:ext cx="69" cy="69"/>
              </a:xfrm>
              <a:prstGeom prst="rect">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80" name="Rectangle 64"/>
              <p:cNvSpPr>
                <a:spLocks noChangeAspect="1" noChangeArrowheads="1"/>
              </p:cNvSpPr>
              <p:nvPr/>
            </p:nvSpPr>
            <p:spPr bwMode="auto">
              <a:xfrm flipV="1">
                <a:off x="1115" y="2782"/>
                <a:ext cx="69" cy="69"/>
              </a:xfrm>
              <a:prstGeom prst="rect">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81" name="Rectangle 65"/>
              <p:cNvSpPr>
                <a:spLocks noChangeAspect="1" noChangeArrowheads="1"/>
              </p:cNvSpPr>
              <p:nvPr/>
            </p:nvSpPr>
            <p:spPr bwMode="auto">
              <a:xfrm flipV="1">
                <a:off x="936" y="2849"/>
                <a:ext cx="69" cy="69"/>
              </a:xfrm>
              <a:prstGeom prst="rect">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grpSp>
        <p:sp>
          <p:nvSpPr>
            <p:cNvPr id="22561" name="Rectangle 89"/>
            <p:cNvSpPr>
              <a:spLocks noChangeArrowheads="1"/>
            </p:cNvSpPr>
            <p:nvPr/>
          </p:nvSpPr>
          <p:spPr bwMode="auto">
            <a:xfrm>
              <a:off x="624" y="3244"/>
              <a:ext cx="14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r>
                <a:rPr lang="en-US" altLang="it-IT" sz="1600">
                  <a:latin typeface="Times New Roman" pitchFamily="18" charset="0"/>
                  <a:cs typeface="Times New Roman" pitchFamily="18" charset="0"/>
                </a:rPr>
                <a:t>Two Clusters</a:t>
              </a:r>
              <a:r>
                <a:rPr lang="en-US" altLang="it-IT" sz="1600">
                  <a:latin typeface="Times New Roman" pitchFamily="18" charset="0"/>
                </a:rPr>
                <a:t> </a:t>
              </a:r>
            </a:p>
          </p:txBody>
        </p:sp>
      </p:grpSp>
      <p:grpSp>
        <p:nvGrpSpPr>
          <p:cNvPr id="8" name="Group 92"/>
          <p:cNvGrpSpPr>
            <a:grpSpLocks/>
          </p:cNvGrpSpPr>
          <p:nvPr/>
        </p:nvGrpSpPr>
        <p:grpSpPr bwMode="auto">
          <a:xfrm>
            <a:off x="7237413" y="1819271"/>
            <a:ext cx="3344863" cy="1481138"/>
            <a:chOff x="3125" y="1200"/>
            <a:chExt cx="2107" cy="933"/>
          </a:xfrm>
        </p:grpSpPr>
        <p:grpSp>
          <p:nvGrpSpPr>
            <p:cNvPr id="22538" name="Group 24"/>
            <p:cNvGrpSpPr>
              <a:grpSpLocks/>
            </p:cNvGrpSpPr>
            <p:nvPr/>
          </p:nvGrpSpPr>
          <p:grpSpPr bwMode="auto">
            <a:xfrm>
              <a:off x="3125" y="1200"/>
              <a:ext cx="2107" cy="518"/>
              <a:chOff x="3125" y="1200"/>
              <a:chExt cx="2107" cy="518"/>
            </a:xfrm>
          </p:grpSpPr>
          <p:sp>
            <p:nvSpPr>
              <p:cNvPr id="22540" name="AutoShape 25"/>
              <p:cNvSpPr>
                <a:spLocks noChangeAspect="1" noChangeArrowheads="1"/>
              </p:cNvSpPr>
              <p:nvPr/>
            </p:nvSpPr>
            <p:spPr bwMode="auto">
              <a:xfrm>
                <a:off x="4805" y="1548"/>
                <a:ext cx="69" cy="69"/>
              </a:xfrm>
              <a:prstGeom prst="diamond">
                <a:avLst/>
              </a:prstGeom>
              <a:solidFill>
                <a:srgbClr val="FF99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41" name="AutoShape 26"/>
              <p:cNvSpPr>
                <a:spLocks noChangeAspect="1" noChangeArrowheads="1"/>
              </p:cNvSpPr>
              <p:nvPr/>
            </p:nvSpPr>
            <p:spPr bwMode="auto">
              <a:xfrm>
                <a:off x="4603" y="1638"/>
                <a:ext cx="69" cy="69"/>
              </a:xfrm>
              <a:prstGeom prst="diamond">
                <a:avLst/>
              </a:prstGeom>
              <a:solidFill>
                <a:srgbClr val="FF99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42" name="AutoShape 27"/>
              <p:cNvSpPr>
                <a:spLocks noChangeAspect="1" noChangeArrowheads="1"/>
              </p:cNvSpPr>
              <p:nvPr/>
            </p:nvSpPr>
            <p:spPr bwMode="auto">
              <a:xfrm>
                <a:off x="4726" y="1649"/>
                <a:ext cx="69" cy="69"/>
              </a:xfrm>
              <a:prstGeom prst="diamond">
                <a:avLst/>
              </a:prstGeom>
              <a:solidFill>
                <a:srgbClr val="FF99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43" name="AutoShape 28"/>
              <p:cNvSpPr>
                <a:spLocks noChangeAspect="1" noChangeArrowheads="1"/>
              </p:cNvSpPr>
              <p:nvPr/>
            </p:nvSpPr>
            <p:spPr bwMode="auto">
              <a:xfrm>
                <a:off x="4682" y="1559"/>
                <a:ext cx="68" cy="69"/>
              </a:xfrm>
              <a:prstGeom prst="diamond">
                <a:avLst/>
              </a:prstGeom>
              <a:solidFill>
                <a:srgbClr val="FF99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1537053" name="AutoShape 29"/>
              <p:cNvSpPr>
                <a:spLocks noChangeAspect="1" noChangeArrowheads="1"/>
              </p:cNvSpPr>
              <p:nvPr/>
            </p:nvSpPr>
            <p:spPr bwMode="auto">
              <a:xfrm>
                <a:off x="4614" y="1346"/>
                <a:ext cx="69" cy="69"/>
              </a:xfrm>
              <a:prstGeom prst="star5">
                <a:avLst/>
              </a:prstGeom>
              <a:solidFill>
                <a:schemeClr val="accent1"/>
              </a:solidFill>
              <a:ln w="9525">
                <a:solidFill>
                  <a:srgbClr val="000000"/>
                </a:solidFill>
                <a:miter lim="800000"/>
                <a:headEnd/>
                <a:tailEnd/>
              </a:ln>
              <a:effectLst/>
            </p:spPr>
            <p:txBody>
              <a:bodyPr/>
              <a:lstStyle/>
              <a:p>
                <a:pPr>
                  <a:defRPr/>
                </a:pPr>
                <a:endParaRPr lang="en-US">
                  <a:latin typeface="Arial" charset="0"/>
                </a:endParaRPr>
              </a:p>
            </p:txBody>
          </p:sp>
          <p:sp>
            <p:nvSpPr>
              <p:cNvPr id="1537054" name="AutoShape 30"/>
              <p:cNvSpPr>
                <a:spLocks noChangeAspect="1" noChangeArrowheads="1"/>
              </p:cNvSpPr>
              <p:nvPr/>
            </p:nvSpPr>
            <p:spPr bwMode="auto">
              <a:xfrm>
                <a:off x="4480" y="1301"/>
                <a:ext cx="69" cy="69"/>
              </a:xfrm>
              <a:prstGeom prst="star5">
                <a:avLst/>
              </a:prstGeom>
              <a:solidFill>
                <a:schemeClr val="accent1"/>
              </a:solidFill>
              <a:ln w="9525">
                <a:solidFill>
                  <a:srgbClr val="000000"/>
                </a:solidFill>
                <a:miter lim="800000"/>
                <a:headEnd/>
                <a:tailEnd/>
              </a:ln>
              <a:effectLst/>
            </p:spPr>
            <p:txBody>
              <a:bodyPr/>
              <a:lstStyle/>
              <a:p>
                <a:pPr>
                  <a:defRPr/>
                </a:pPr>
                <a:endParaRPr lang="en-US">
                  <a:latin typeface="Arial" charset="0"/>
                </a:endParaRPr>
              </a:p>
            </p:txBody>
          </p:sp>
          <p:sp>
            <p:nvSpPr>
              <p:cNvPr id="1537055" name="AutoShape 31"/>
              <p:cNvSpPr>
                <a:spLocks noChangeAspect="1" noChangeArrowheads="1"/>
              </p:cNvSpPr>
              <p:nvPr/>
            </p:nvSpPr>
            <p:spPr bwMode="auto">
              <a:xfrm>
                <a:off x="4547" y="1200"/>
                <a:ext cx="69" cy="69"/>
              </a:xfrm>
              <a:prstGeom prst="star5">
                <a:avLst/>
              </a:prstGeom>
              <a:solidFill>
                <a:schemeClr val="accent1"/>
              </a:solidFill>
              <a:ln w="9525">
                <a:solidFill>
                  <a:srgbClr val="000000"/>
                </a:solidFill>
                <a:miter lim="800000"/>
                <a:headEnd/>
                <a:tailEnd/>
              </a:ln>
              <a:effectLst/>
            </p:spPr>
            <p:txBody>
              <a:bodyPr/>
              <a:lstStyle/>
              <a:p>
                <a:pPr>
                  <a:defRPr/>
                </a:pPr>
                <a:endParaRPr lang="en-US">
                  <a:latin typeface="Arial" charset="0"/>
                </a:endParaRPr>
              </a:p>
            </p:txBody>
          </p:sp>
          <p:sp>
            <p:nvSpPr>
              <p:cNvPr id="22547" name="Rectangle 32"/>
              <p:cNvSpPr>
                <a:spLocks noChangeAspect="1" noChangeArrowheads="1"/>
              </p:cNvSpPr>
              <p:nvPr/>
            </p:nvSpPr>
            <p:spPr bwMode="auto">
              <a:xfrm>
                <a:off x="4984" y="1537"/>
                <a:ext cx="69" cy="69"/>
              </a:xfrm>
              <a:prstGeom prst="rect">
                <a:avLst/>
              </a:prstGeom>
              <a:solidFill>
                <a:srgbClr val="FFFF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48" name="Rectangle 33"/>
              <p:cNvSpPr>
                <a:spLocks noChangeAspect="1" noChangeArrowheads="1"/>
              </p:cNvSpPr>
              <p:nvPr/>
            </p:nvSpPr>
            <p:spPr bwMode="auto">
              <a:xfrm>
                <a:off x="5163" y="1458"/>
                <a:ext cx="69" cy="69"/>
              </a:xfrm>
              <a:prstGeom prst="rect">
                <a:avLst/>
              </a:prstGeom>
              <a:solidFill>
                <a:srgbClr val="FFFF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49" name="Rectangle 34"/>
              <p:cNvSpPr>
                <a:spLocks noChangeAspect="1" noChangeArrowheads="1"/>
              </p:cNvSpPr>
              <p:nvPr/>
            </p:nvSpPr>
            <p:spPr bwMode="auto">
              <a:xfrm>
                <a:off x="4984" y="1391"/>
                <a:ext cx="69" cy="69"/>
              </a:xfrm>
              <a:prstGeom prst="rect">
                <a:avLst/>
              </a:prstGeom>
              <a:solidFill>
                <a:srgbClr val="FFFF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50" name="AutoShape 35"/>
              <p:cNvSpPr>
                <a:spLocks noChangeAspect="1" noChangeArrowheads="1"/>
              </p:cNvSpPr>
              <p:nvPr/>
            </p:nvSpPr>
            <p:spPr bwMode="auto">
              <a:xfrm flipV="1">
                <a:off x="3450" y="1301"/>
                <a:ext cx="69" cy="69"/>
              </a:xfrm>
              <a:prstGeom prst="star4">
                <a:avLst>
                  <a:gd name="adj" fmla="val 12500"/>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51" name="AutoShape 36"/>
              <p:cNvSpPr>
                <a:spLocks noChangeAspect="1" noChangeArrowheads="1"/>
              </p:cNvSpPr>
              <p:nvPr/>
            </p:nvSpPr>
            <p:spPr bwMode="auto">
              <a:xfrm flipV="1">
                <a:off x="3248" y="1211"/>
                <a:ext cx="69" cy="69"/>
              </a:xfrm>
              <a:prstGeom prst="star4">
                <a:avLst>
                  <a:gd name="adj" fmla="val 12500"/>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52" name="AutoShape 37"/>
              <p:cNvSpPr>
                <a:spLocks noChangeAspect="1" noChangeArrowheads="1"/>
              </p:cNvSpPr>
              <p:nvPr/>
            </p:nvSpPr>
            <p:spPr bwMode="auto">
              <a:xfrm flipV="1">
                <a:off x="3371" y="1200"/>
                <a:ext cx="69" cy="69"/>
              </a:xfrm>
              <a:prstGeom prst="star4">
                <a:avLst>
                  <a:gd name="adj" fmla="val 12500"/>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53" name="AutoShape 38"/>
              <p:cNvSpPr>
                <a:spLocks noChangeAspect="1" noChangeArrowheads="1"/>
              </p:cNvSpPr>
              <p:nvPr/>
            </p:nvSpPr>
            <p:spPr bwMode="auto">
              <a:xfrm flipV="1">
                <a:off x="3327" y="1290"/>
                <a:ext cx="68" cy="69"/>
              </a:xfrm>
              <a:prstGeom prst="star4">
                <a:avLst>
                  <a:gd name="adj" fmla="val 12500"/>
                </a:avLst>
              </a:prstGeom>
              <a:solidFill>
                <a:srgbClr val="FF00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54" name="AutoShape 39"/>
              <p:cNvSpPr>
                <a:spLocks noChangeAspect="1" noChangeArrowheads="1"/>
              </p:cNvSpPr>
              <p:nvPr/>
            </p:nvSpPr>
            <p:spPr bwMode="auto">
              <a:xfrm flipV="1">
                <a:off x="3259" y="1503"/>
                <a:ext cx="69" cy="69"/>
              </a:xfrm>
              <a:prstGeom prst="triangle">
                <a:avLst>
                  <a:gd name="adj" fmla="val 50000"/>
                </a:avLst>
              </a:prstGeom>
              <a:solidFill>
                <a:srgbClr val="00FF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55" name="AutoShape 40"/>
              <p:cNvSpPr>
                <a:spLocks noChangeAspect="1" noChangeArrowheads="1"/>
              </p:cNvSpPr>
              <p:nvPr/>
            </p:nvSpPr>
            <p:spPr bwMode="auto">
              <a:xfrm flipV="1">
                <a:off x="3125" y="1548"/>
                <a:ext cx="69" cy="69"/>
              </a:xfrm>
              <a:prstGeom prst="triangle">
                <a:avLst>
                  <a:gd name="adj" fmla="val 50000"/>
                </a:avLst>
              </a:prstGeom>
              <a:solidFill>
                <a:srgbClr val="00FF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56" name="AutoShape 41"/>
              <p:cNvSpPr>
                <a:spLocks noChangeAspect="1" noChangeArrowheads="1"/>
              </p:cNvSpPr>
              <p:nvPr/>
            </p:nvSpPr>
            <p:spPr bwMode="auto">
              <a:xfrm flipV="1">
                <a:off x="3192" y="1649"/>
                <a:ext cx="69" cy="69"/>
              </a:xfrm>
              <a:prstGeom prst="triangle">
                <a:avLst>
                  <a:gd name="adj" fmla="val 50000"/>
                </a:avLst>
              </a:prstGeom>
              <a:solidFill>
                <a:srgbClr val="00FF00"/>
              </a:solidFill>
              <a:ln w="9525">
                <a:solidFill>
                  <a:srgbClr val="000000"/>
                </a:solidFill>
                <a:miter lim="800000"/>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57" name="Oval 42"/>
              <p:cNvSpPr>
                <a:spLocks noChangeAspect="1" noChangeArrowheads="1"/>
              </p:cNvSpPr>
              <p:nvPr/>
            </p:nvSpPr>
            <p:spPr bwMode="auto">
              <a:xfrm flipV="1">
                <a:off x="3629" y="1312"/>
                <a:ext cx="69" cy="69"/>
              </a:xfrm>
              <a:prstGeom prst="ellipse">
                <a:avLst/>
              </a:prstGeom>
              <a:solidFill>
                <a:srgbClr val="00FFFF"/>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58" name="Oval 43"/>
              <p:cNvSpPr>
                <a:spLocks noChangeAspect="1" noChangeArrowheads="1"/>
              </p:cNvSpPr>
              <p:nvPr/>
            </p:nvSpPr>
            <p:spPr bwMode="auto">
              <a:xfrm flipV="1">
                <a:off x="3808" y="1391"/>
                <a:ext cx="69" cy="69"/>
              </a:xfrm>
              <a:prstGeom prst="ellipse">
                <a:avLst/>
              </a:prstGeom>
              <a:solidFill>
                <a:srgbClr val="00FFFF"/>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sp>
            <p:nvSpPr>
              <p:cNvPr id="22559" name="Oval 44"/>
              <p:cNvSpPr>
                <a:spLocks noChangeAspect="1" noChangeArrowheads="1"/>
              </p:cNvSpPr>
              <p:nvPr/>
            </p:nvSpPr>
            <p:spPr bwMode="auto">
              <a:xfrm flipV="1">
                <a:off x="3629" y="1458"/>
                <a:ext cx="69" cy="69"/>
              </a:xfrm>
              <a:prstGeom prst="ellipse">
                <a:avLst/>
              </a:prstGeom>
              <a:solidFill>
                <a:srgbClr val="00FFFF"/>
              </a:solidFill>
              <a:ln w="9525">
                <a:solidFill>
                  <a:srgbClr val="000000"/>
                </a:solidFill>
                <a:round/>
                <a:headEnd/>
                <a:tailEnd/>
              </a:ln>
            </p:spPr>
            <p:txBody>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a:p>
            </p:txBody>
          </p:sp>
        </p:grpSp>
        <p:sp>
          <p:nvSpPr>
            <p:cNvPr id="22539" name="Rectangle 90"/>
            <p:cNvSpPr>
              <a:spLocks noChangeArrowheads="1"/>
            </p:cNvSpPr>
            <p:nvPr/>
          </p:nvSpPr>
          <p:spPr bwMode="auto">
            <a:xfrm>
              <a:off x="3413" y="1920"/>
              <a:ext cx="144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r>
                <a:rPr lang="en-US" altLang="it-IT" sz="1600">
                  <a:latin typeface="Times New Roman" pitchFamily="18" charset="0"/>
                  <a:cs typeface="Times New Roman" pitchFamily="18" charset="0"/>
                </a:rPr>
                <a:t>Six Clusters</a:t>
              </a:r>
              <a:r>
                <a:rPr lang="en-US" altLang="it-IT" sz="1600">
                  <a:latin typeface="Times New Roman" pitchFamily="18" charset="0"/>
                </a:rPr>
                <a:t> </a:t>
              </a:r>
            </a:p>
          </p:txBody>
        </p:sp>
      </p:grpSp>
      <p:sp>
        <p:nvSpPr>
          <p:cNvPr id="22537" name="Rectangle 12"/>
          <p:cNvSpPr>
            <a:spLocks noChangeArrowheads="1"/>
          </p:cNvSpPr>
          <p:nvPr/>
        </p:nvSpPr>
        <p:spPr bwMode="auto">
          <a:xfrm>
            <a:off x="2871699" y="6572625"/>
            <a:ext cx="5752319" cy="22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spAutoFit/>
          </a:bodyP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algn="ctr">
              <a:lnSpc>
                <a:spcPts val="2000"/>
              </a:lnSpc>
            </a:pPr>
            <a:r>
              <a:rPr lang="en-US" altLang="it-IT" sz="1200" dirty="0" err="1">
                <a:latin typeface="Arial" charset="0"/>
              </a:rPr>
              <a:t>Tan,Steinbach</a:t>
            </a:r>
            <a:r>
              <a:rPr lang="en-US" altLang="it-IT" sz="1200" dirty="0">
                <a:latin typeface="Arial" charset="0"/>
              </a:rPr>
              <a:t>, Kumar, Introduction to Data Mining, McGraw Hill 2006</a:t>
            </a:r>
          </a:p>
        </p:txBody>
      </p:sp>
      <p:grpSp>
        <p:nvGrpSpPr>
          <p:cNvPr id="2" name="Gruppo 1">
            <a:extLst>
              <a:ext uri="{FF2B5EF4-FFF2-40B4-BE49-F238E27FC236}">
                <a16:creationId xmlns:a16="http://schemas.microsoft.com/office/drawing/2014/main" id="{EEEFF0B7-49F9-286D-D108-E8CF0E966A4A}"/>
              </a:ext>
            </a:extLst>
          </p:cNvPr>
          <p:cNvGrpSpPr/>
          <p:nvPr/>
        </p:nvGrpSpPr>
        <p:grpSpPr>
          <a:xfrm>
            <a:off x="-2686" y="6217852"/>
            <a:ext cx="1455344" cy="648233"/>
            <a:chOff x="-2686" y="6217852"/>
            <a:chExt cx="1455344" cy="648233"/>
          </a:xfrm>
        </p:grpSpPr>
        <p:pic>
          <p:nvPicPr>
            <p:cNvPr id="3" name="Google Shape;89;p13">
              <a:extLst>
                <a:ext uri="{FF2B5EF4-FFF2-40B4-BE49-F238E27FC236}">
                  <a16:creationId xmlns:a16="http://schemas.microsoft.com/office/drawing/2014/main" id="{8651687F-7DF6-1976-A709-0A6CD5CC51EC}"/>
                </a:ext>
              </a:extLst>
            </p:cNvPr>
            <p:cNvPicPr preferRelativeResize="0"/>
            <p:nvPr userDrawn="1"/>
          </p:nvPicPr>
          <p:blipFill>
            <a:blip r:embed="rId3">
              <a:alphaModFix/>
            </a:blip>
            <a:stretch>
              <a:fillRect/>
            </a:stretch>
          </p:blipFill>
          <p:spPr>
            <a:xfrm>
              <a:off x="725558" y="6217853"/>
              <a:ext cx="727100" cy="640148"/>
            </a:xfrm>
            <a:prstGeom prst="rect">
              <a:avLst/>
            </a:prstGeom>
            <a:noFill/>
            <a:ln>
              <a:noFill/>
            </a:ln>
          </p:spPr>
        </p:pic>
        <p:pic>
          <p:nvPicPr>
            <p:cNvPr id="5" name="Google Shape;88;p13">
              <a:extLst>
                <a:ext uri="{FF2B5EF4-FFF2-40B4-BE49-F238E27FC236}">
                  <a16:creationId xmlns:a16="http://schemas.microsoft.com/office/drawing/2014/main" id="{A51AE7BE-9718-867E-25ED-DA452503189C}"/>
                </a:ext>
              </a:extLst>
            </p:cNvPr>
            <p:cNvPicPr preferRelativeResize="0"/>
            <p:nvPr userDrawn="1"/>
          </p:nvPicPr>
          <p:blipFill>
            <a:blip r:embed="rId4">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1730186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934ADE-1AC5-BBF1-C1C1-EDBC9BA6A77C}"/>
              </a:ext>
            </a:extLst>
          </p:cNvPr>
          <p:cNvSpPr>
            <a:spLocks noGrp="1"/>
          </p:cNvSpPr>
          <p:nvPr>
            <p:ph type="title"/>
          </p:nvPr>
        </p:nvSpPr>
        <p:spPr/>
        <p:txBody>
          <a:bodyPr/>
          <a:lstStyle/>
          <a:p>
            <a:r>
              <a:rPr lang="it-IT" dirty="0"/>
              <a:t>Large Language Models</a:t>
            </a:r>
          </a:p>
        </p:txBody>
      </p:sp>
      <p:sp>
        <p:nvSpPr>
          <p:cNvPr id="3" name="Segnaposto contenuto 2">
            <a:extLst>
              <a:ext uri="{FF2B5EF4-FFF2-40B4-BE49-F238E27FC236}">
                <a16:creationId xmlns:a16="http://schemas.microsoft.com/office/drawing/2014/main" id="{FEEF80CA-3C23-081C-D9B8-3E09D1B3FA60}"/>
              </a:ext>
            </a:extLst>
          </p:cNvPr>
          <p:cNvSpPr>
            <a:spLocks noGrp="1"/>
          </p:cNvSpPr>
          <p:nvPr>
            <p:ph idx="1"/>
          </p:nvPr>
        </p:nvSpPr>
        <p:spPr>
          <a:xfrm>
            <a:off x="838200" y="1458599"/>
            <a:ext cx="10515600" cy="4878405"/>
          </a:xfrm>
        </p:spPr>
        <p:txBody>
          <a:bodyPr>
            <a:normAutofit fontScale="85000" lnSpcReduction="20000"/>
          </a:bodyPr>
          <a:lstStyle/>
          <a:p>
            <a:pPr marL="0" indent="0">
              <a:buNone/>
            </a:pPr>
            <a:r>
              <a:rPr lang="en-US" b="1" dirty="0">
                <a:solidFill>
                  <a:srgbClr val="0070C0"/>
                </a:solidFill>
              </a:rPr>
              <a:t>Self-supervision</a:t>
            </a:r>
            <a:endParaRPr lang="en-US" dirty="0">
              <a:solidFill>
                <a:srgbClr val="0070C0"/>
              </a:solidFill>
            </a:endParaRPr>
          </a:p>
          <a:p>
            <a:pPr marL="0" indent="0">
              <a:buNone/>
            </a:pPr>
            <a:r>
              <a:rPr lang="en-US" dirty="0"/>
              <a:t>Learn language properties from data and generate human-like text</a:t>
            </a:r>
          </a:p>
          <a:p>
            <a:pPr marL="0" indent="0">
              <a:buNone/>
            </a:pPr>
            <a:r>
              <a:rPr lang="en-US" b="1" dirty="0">
                <a:solidFill>
                  <a:srgbClr val="0070C0"/>
                </a:solidFill>
              </a:rPr>
              <a:t>Vast Knowledge Base</a:t>
            </a:r>
          </a:p>
          <a:p>
            <a:pPr marL="0" indent="0">
              <a:buNone/>
            </a:pPr>
            <a:r>
              <a:rPr lang="en-US" dirty="0"/>
              <a:t>Trained on extensive datasets comprising diverse text sources, allowing it to grasp a wide range of topics and concepts</a:t>
            </a:r>
          </a:p>
          <a:p>
            <a:pPr marL="0" indent="0">
              <a:buNone/>
            </a:pPr>
            <a:r>
              <a:rPr lang="en-US" b="1" dirty="0">
                <a:solidFill>
                  <a:srgbClr val="0070C0"/>
                </a:solidFill>
              </a:rPr>
              <a:t>Natural Language Understanding</a:t>
            </a:r>
            <a:endParaRPr lang="en-US" dirty="0">
              <a:solidFill>
                <a:srgbClr val="0070C0"/>
              </a:solidFill>
            </a:endParaRPr>
          </a:p>
          <a:p>
            <a:pPr marL="0" indent="0">
              <a:buNone/>
            </a:pPr>
            <a:r>
              <a:rPr lang="en-US" dirty="0"/>
              <a:t>Capable of “comprehending” nuances of human language, including context, semantics, and syntax</a:t>
            </a:r>
          </a:p>
          <a:p>
            <a:pPr marL="0" indent="0">
              <a:buNone/>
            </a:pPr>
            <a:r>
              <a:rPr lang="en-US" b="1" dirty="0">
                <a:solidFill>
                  <a:srgbClr val="0070C0"/>
                </a:solidFill>
              </a:rPr>
              <a:t>Applications</a:t>
            </a:r>
            <a:endParaRPr lang="en-US" dirty="0"/>
          </a:p>
          <a:p>
            <a:pPr marL="0" indent="0">
              <a:buNone/>
            </a:pPr>
            <a:r>
              <a:rPr lang="en-US" dirty="0"/>
              <a:t>Natural language processing tasks such as text generation (e.g., chatbots), summarization, translation, sentiment analysis</a:t>
            </a:r>
          </a:p>
          <a:p>
            <a:pPr marL="0" indent="0">
              <a:buNone/>
            </a:pPr>
            <a:r>
              <a:rPr lang="en-US" b="1" dirty="0">
                <a:solidFill>
                  <a:srgbClr val="0070C0"/>
                </a:solidFill>
              </a:rPr>
              <a:t>Continuous Learning</a:t>
            </a:r>
            <a:endParaRPr lang="en-US" dirty="0">
              <a:solidFill>
                <a:srgbClr val="0070C0"/>
              </a:solidFill>
            </a:endParaRPr>
          </a:p>
          <a:p>
            <a:pPr marL="0" indent="0">
              <a:buNone/>
            </a:pPr>
            <a:r>
              <a:rPr lang="en-US" dirty="0"/>
              <a:t>May be continuously updated and improved with new data, enhancing its capabilities over time</a:t>
            </a:r>
          </a:p>
          <a:p>
            <a:endParaRPr lang="it-IT" dirty="0"/>
          </a:p>
        </p:txBody>
      </p:sp>
      <p:grpSp>
        <p:nvGrpSpPr>
          <p:cNvPr id="4" name="Gruppo 3">
            <a:extLst>
              <a:ext uri="{FF2B5EF4-FFF2-40B4-BE49-F238E27FC236}">
                <a16:creationId xmlns:a16="http://schemas.microsoft.com/office/drawing/2014/main" id="{6876C481-DA99-3DC5-59EA-98A08A5875F4}"/>
              </a:ext>
            </a:extLst>
          </p:cNvPr>
          <p:cNvGrpSpPr/>
          <p:nvPr/>
        </p:nvGrpSpPr>
        <p:grpSpPr>
          <a:xfrm>
            <a:off x="-2686" y="6217852"/>
            <a:ext cx="1455344" cy="648233"/>
            <a:chOff x="-2686" y="6217852"/>
            <a:chExt cx="1455344" cy="648233"/>
          </a:xfrm>
        </p:grpSpPr>
        <p:pic>
          <p:nvPicPr>
            <p:cNvPr id="5" name="Google Shape;89;p13">
              <a:extLst>
                <a:ext uri="{FF2B5EF4-FFF2-40B4-BE49-F238E27FC236}">
                  <a16:creationId xmlns:a16="http://schemas.microsoft.com/office/drawing/2014/main" id="{23250F5F-A00C-987B-A222-E7B6ECAFEFED}"/>
                </a:ext>
              </a:extLst>
            </p:cNvPr>
            <p:cNvPicPr preferRelativeResize="0"/>
            <p:nvPr userDrawn="1"/>
          </p:nvPicPr>
          <p:blipFill>
            <a:blip r:embed="rId2">
              <a:alphaModFix/>
            </a:blip>
            <a:stretch>
              <a:fillRect/>
            </a:stretch>
          </p:blipFill>
          <p:spPr>
            <a:xfrm>
              <a:off x="725558" y="6217853"/>
              <a:ext cx="727100" cy="640148"/>
            </a:xfrm>
            <a:prstGeom prst="rect">
              <a:avLst/>
            </a:prstGeom>
            <a:noFill/>
            <a:ln>
              <a:noFill/>
            </a:ln>
          </p:spPr>
        </p:pic>
        <p:pic>
          <p:nvPicPr>
            <p:cNvPr id="6" name="Google Shape;88;p13">
              <a:extLst>
                <a:ext uri="{FF2B5EF4-FFF2-40B4-BE49-F238E27FC236}">
                  <a16:creationId xmlns:a16="http://schemas.microsoft.com/office/drawing/2014/main" id="{3CD2970A-8D49-CDA5-186E-D90047E50245}"/>
                </a:ext>
              </a:extLst>
            </p:cNvPr>
            <p:cNvPicPr preferRelativeResize="0"/>
            <p:nvPr userDrawn="1"/>
          </p:nvPicPr>
          <p:blipFill>
            <a:blip r:embed="rId3">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3556286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934ADE-1AC5-BBF1-C1C1-EDBC9BA6A77C}"/>
              </a:ext>
            </a:extLst>
          </p:cNvPr>
          <p:cNvSpPr>
            <a:spLocks noGrp="1"/>
          </p:cNvSpPr>
          <p:nvPr>
            <p:ph type="title"/>
          </p:nvPr>
        </p:nvSpPr>
        <p:spPr/>
        <p:txBody>
          <a:bodyPr/>
          <a:lstStyle/>
          <a:p>
            <a:r>
              <a:rPr lang="it-IT" dirty="0"/>
              <a:t>Next Token </a:t>
            </a:r>
            <a:r>
              <a:rPr lang="it-IT" dirty="0" err="1"/>
              <a:t>Prediction</a:t>
            </a:r>
            <a:endParaRPr lang="it-IT" dirty="0"/>
          </a:p>
        </p:txBody>
      </p:sp>
      <p:sp>
        <p:nvSpPr>
          <p:cNvPr id="3" name="Segnaposto contenuto 2">
            <a:extLst>
              <a:ext uri="{FF2B5EF4-FFF2-40B4-BE49-F238E27FC236}">
                <a16:creationId xmlns:a16="http://schemas.microsoft.com/office/drawing/2014/main" id="{FEEF80CA-3C23-081C-D9B8-3E09D1B3FA60}"/>
              </a:ext>
            </a:extLst>
          </p:cNvPr>
          <p:cNvSpPr>
            <a:spLocks noGrp="1"/>
          </p:cNvSpPr>
          <p:nvPr>
            <p:ph idx="1"/>
          </p:nvPr>
        </p:nvSpPr>
        <p:spPr>
          <a:xfrm>
            <a:off x="838200" y="1639354"/>
            <a:ext cx="10515600" cy="4878405"/>
          </a:xfrm>
        </p:spPr>
        <p:txBody>
          <a:bodyPr>
            <a:normAutofit/>
          </a:bodyPr>
          <a:lstStyle/>
          <a:p>
            <a:pPr marL="0" indent="0">
              <a:buNone/>
            </a:pPr>
            <a:r>
              <a:rPr lang="en-US" dirty="0"/>
              <a:t>Given a sequence of words, what is the next likely term?</a:t>
            </a:r>
          </a:p>
          <a:p>
            <a:r>
              <a:rPr lang="en-US" dirty="0"/>
              <a:t>Candidate words belong to a dictionary</a:t>
            </a:r>
          </a:p>
          <a:p>
            <a:r>
              <a:rPr lang="en-US" dirty="0"/>
              <a:t>A large body of documents is used to learn word frequencies and relative positions of words in text sequences</a:t>
            </a:r>
          </a:p>
          <a:p>
            <a:endParaRPr lang="it-IT" dirty="0"/>
          </a:p>
        </p:txBody>
      </p:sp>
      <p:pic>
        <p:nvPicPr>
          <p:cNvPr id="4" name="Immagine 3">
            <a:extLst>
              <a:ext uri="{FF2B5EF4-FFF2-40B4-BE49-F238E27FC236}">
                <a16:creationId xmlns:a16="http://schemas.microsoft.com/office/drawing/2014/main" id="{9D0BF650-3C05-8400-301F-BC64E14DCB30}"/>
              </a:ext>
            </a:extLst>
          </p:cNvPr>
          <p:cNvPicPr>
            <a:picLocks noChangeAspect="1"/>
          </p:cNvPicPr>
          <p:nvPr/>
        </p:nvPicPr>
        <p:blipFill>
          <a:blip r:embed="rId2"/>
          <a:stretch>
            <a:fillRect/>
          </a:stretch>
        </p:blipFill>
        <p:spPr>
          <a:xfrm>
            <a:off x="3168898" y="3737110"/>
            <a:ext cx="5686425" cy="2400300"/>
          </a:xfrm>
          <a:prstGeom prst="rect">
            <a:avLst/>
          </a:prstGeom>
        </p:spPr>
      </p:pic>
      <p:sp>
        <p:nvSpPr>
          <p:cNvPr id="5" name="CasellaDiTesto 4">
            <a:extLst>
              <a:ext uri="{FF2B5EF4-FFF2-40B4-BE49-F238E27FC236}">
                <a16:creationId xmlns:a16="http://schemas.microsoft.com/office/drawing/2014/main" id="{902E3434-601D-CD5E-51B6-1AF642495A86}"/>
              </a:ext>
            </a:extLst>
          </p:cNvPr>
          <p:cNvSpPr txBox="1"/>
          <p:nvPr/>
        </p:nvSpPr>
        <p:spPr>
          <a:xfrm>
            <a:off x="4255094" y="6353146"/>
            <a:ext cx="4306282" cy="200055"/>
          </a:xfrm>
          <a:prstGeom prst="rect">
            <a:avLst/>
          </a:prstGeom>
          <a:noFill/>
        </p:spPr>
        <p:txBody>
          <a:bodyPr wrap="square" rtlCol="0">
            <a:spAutoFit/>
          </a:bodyPr>
          <a:lstStyle/>
          <a:p>
            <a:r>
              <a:rPr lang="en-US" sz="700" dirty="0"/>
              <a:t>A Survey of Large Language Models. 2023. Wayne Xin Zhao et al. https://arxiv.org/abs/2303.18223</a:t>
            </a:r>
            <a:endParaRPr lang="it-IT" sz="500" dirty="0"/>
          </a:p>
        </p:txBody>
      </p:sp>
      <p:grpSp>
        <p:nvGrpSpPr>
          <p:cNvPr id="6" name="Gruppo 5">
            <a:extLst>
              <a:ext uri="{FF2B5EF4-FFF2-40B4-BE49-F238E27FC236}">
                <a16:creationId xmlns:a16="http://schemas.microsoft.com/office/drawing/2014/main" id="{3E7DD538-F6C3-5D47-FDE7-A2C87EB76F8A}"/>
              </a:ext>
            </a:extLst>
          </p:cNvPr>
          <p:cNvGrpSpPr/>
          <p:nvPr/>
        </p:nvGrpSpPr>
        <p:grpSpPr>
          <a:xfrm>
            <a:off x="-2686" y="6217852"/>
            <a:ext cx="1455344" cy="648233"/>
            <a:chOff x="-2686" y="6217852"/>
            <a:chExt cx="1455344" cy="648233"/>
          </a:xfrm>
        </p:grpSpPr>
        <p:pic>
          <p:nvPicPr>
            <p:cNvPr id="7" name="Google Shape;89;p13">
              <a:extLst>
                <a:ext uri="{FF2B5EF4-FFF2-40B4-BE49-F238E27FC236}">
                  <a16:creationId xmlns:a16="http://schemas.microsoft.com/office/drawing/2014/main" id="{75900223-C54F-1273-C8D4-2E104689660E}"/>
                </a:ext>
              </a:extLst>
            </p:cNvPr>
            <p:cNvPicPr preferRelativeResize="0"/>
            <p:nvPr userDrawn="1"/>
          </p:nvPicPr>
          <p:blipFill>
            <a:blip r:embed="rId3">
              <a:alphaModFix/>
            </a:blip>
            <a:stretch>
              <a:fillRect/>
            </a:stretch>
          </p:blipFill>
          <p:spPr>
            <a:xfrm>
              <a:off x="725558" y="6217853"/>
              <a:ext cx="727100" cy="640148"/>
            </a:xfrm>
            <a:prstGeom prst="rect">
              <a:avLst/>
            </a:prstGeom>
            <a:noFill/>
            <a:ln>
              <a:noFill/>
            </a:ln>
          </p:spPr>
        </p:pic>
        <p:pic>
          <p:nvPicPr>
            <p:cNvPr id="8" name="Google Shape;88;p13">
              <a:extLst>
                <a:ext uri="{FF2B5EF4-FFF2-40B4-BE49-F238E27FC236}">
                  <a16:creationId xmlns:a16="http://schemas.microsoft.com/office/drawing/2014/main" id="{57F2A5C0-18D1-1AC7-2B30-7648EF4348F5}"/>
                </a:ext>
              </a:extLst>
            </p:cNvPr>
            <p:cNvPicPr preferRelativeResize="0"/>
            <p:nvPr userDrawn="1"/>
          </p:nvPicPr>
          <p:blipFill>
            <a:blip r:embed="rId4">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1823270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934ADE-1AC5-BBF1-C1C1-EDBC9BA6A77C}"/>
              </a:ext>
            </a:extLst>
          </p:cNvPr>
          <p:cNvSpPr>
            <a:spLocks noGrp="1"/>
          </p:cNvSpPr>
          <p:nvPr>
            <p:ph type="title"/>
          </p:nvPr>
        </p:nvSpPr>
        <p:spPr/>
        <p:txBody>
          <a:bodyPr/>
          <a:lstStyle/>
          <a:p>
            <a:r>
              <a:rPr lang="it-IT" dirty="0" err="1"/>
              <a:t>Conditional</a:t>
            </a:r>
            <a:r>
              <a:rPr lang="it-IT" dirty="0"/>
              <a:t> Text Generation</a:t>
            </a:r>
          </a:p>
        </p:txBody>
      </p:sp>
      <p:sp>
        <p:nvSpPr>
          <p:cNvPr id="7" name="CasellaDiTesto 6">
            <a:extLst>
              <a:ext uri="{FF2B5EF4-FFF2-40B4-BE49-F238E27FC236}">
                <a16:creationId xmlns:a16="http://schemas.microsoft.com/office/drawing/2014/main" id="{81BE0D6B-F497-0F46-A4B9-3C12CFACCD62}"/>
              </a:ext>
            </a:extLst>
          </p:cNvPr>
          <p:cNvSpPr txBox="1"/>
          <p:nvPr/>
        </p:nvSpPr>
        <p:spPr>
          <a:xfrm>
            <a:off x="4018155" y="6361934"/>
            <a:ext cx="4306282" cy="215444"/>
          </a:xfrm>
          <a:prstGeom prst="rect">
            <a:avLst/>
          </a:prstGeom>
          <a:noFill/>
        </p:spPr>
        <p:txBody>
          <a:bodyPr wrap="square" rtlCol="0">
            <a:spAutoFit/>
          </a:bodyPr>
          <a:lstStyle/>
          <a:p>
            <a:r>
              <a:rPr lang="it-IT" sz="800" dirty="0"/>
              <a:t>CS324 - Large Language Models. Stanford University</a:t>
            </a:r>
          </a:p>
        </p:txBody>
      </p:sp>
      <p:grpSp>
        <p:nvGrpSpPr>
          <p:cNvPr id="8" name="Gruppo 7">
            <a:extLst>
              <a:ext uri="{FF2B5EF4-FFF2-40B4-BE49-F238E27FC236}">
                <a16:creationId xmlns:a16="http://schemas.microsoft.com/office/drawing/2014/main" id="{0E964665-A391-569D-F606-6DD8C537836D}"/>
              </a:ext>
            </a:extLst>
          </p:cNvPr>
          <p:cNvGrpSpPr/>
          <p:nvPr/>
        </p:nvGrpSpPr>
        <p:grpSpPr>
          <a:xfrm>
            <a:off x="-2686" y="6217852"/>
            <a:ext cx="1455344" cy="648233"/>
            <a:chOff x="-2686" y="6217852"/>
            <a:chExt cx="1455344" cy="648233"/>
          </a:xfrm>
        </p:grpSpPr>
        <p:pic>
          <p:nvPicPr>
            <p:cNvPr id="9" name="Google Shape;89;p13">
              <a:extLst>
                <a:ext uri="{FF2B5EF4-FFF2-40B4-BE49-F238E27FC236}">
                  <a16:creationId xmlns:a16="http://schemas.microsoft.com/office/drawing/2014/main" id="{10ABDF6A-2C93-A27D-3F23-94458E4024D4}"/>
                </a:ext>
              </a:extLst>
            </p:cNvPr>
            <p:cNvPicPr preferRelativeResize="0"/>
            <p:nvPr userDrawn="1"/>
          </p:nvPicPr>
          <p:blipFill>
            <a:blip r:embed="rId2">
              <a:alphaModFix/>
            </a:blip>
            <a:stretch>
              <a:fillRect/>
            </a:stretch>
          </p:blipFill>
          <p:spPr>
            <a:xfrm>
              <a:off x="725558" y="6217853"/>
              <a:ext cx="727100" cy="640148"/>
            </a:xfrm>
            <a:prstGeom prst="rect">
              <a:avLst/>
            </a:prstGeom>
            <a:noFill/>
            <a:ln>
              <a:noFill/>
            </a:ln>
          </p:spPr>
        </p:pic>
        <p:pic>
          <p:nvPicPr>
            <p:cNvPr id="10" name="Google Shape;88;p13">
              <a:extLst>
                <a:ext uri="{FF2B5EF4-FFF2-40B4-BE49-F238E27FC236}">
                  <a16:creationId xmlns:a16="http://schemas.microsoft.com/office/drawing/2014/main" id="{5CFC73EB-F6A5-E9AF-6E97-74FAAD8018C9}"/>
                </a:ext>
              </a:extLst>
            </p:cNvPr>
            <p:cNvPicPr preferRelativeResize="0"/>
            <p:nvPr userDrawn="1"/>
          </p:nvPicPr>
          <p:blipFill>
            <a:blip r:embed="rId3">
              <a:alphaModFix/>
            </a:blip>
            <a:stretch>
              <a:fillRect/>
            </a:stretch>
          </p:blipFill>
          <p:spPr>
            <a:xfrm>
              <a:off x="-2686" y="6217852"/>
              <a:ext cx="727100" cy="648233"/>
            </a:xfrm>
            <a:prstGeom prst="rect">
              <a:avLst/>
            </a:prstGeom>
            <a:solidFill>
              <a:schemeClr val="bg1"/>
            </a:solidFill>
            <a:ln>
              <a:noFill/>
            </a:ln>
          </p:spPr>
        </p:pic>
      </p:grpSp>
      <p:pic>
        <p:nvPicPr>
          <p:cNvPr id="4" name="Segnaposto contenuto 3" descr="Immagine che contiene testo, schermata, bianco, Carattere&#10;&#10;Descrizione generata automaticamente">
            <a:extLst>
              <a:ext uri="{FF2B5EF4-FFF2-40B4-BE49-F238E27FC236}">
                <a16:creationId xmlns:a16="http://schemas.microsoft.com/office/drawing/2014/main" id="{C16FD95F-473E-7B1E-B782-5D800BF072FE}"/>
              </a:ext>
            </a:extLst>
          </p:cNvPr>
          <p:cNvPicPr>
            <a:picLocks noGrp="1" noChangeAspect="1"/>
          </p:cNvPicPr>
          <p:nvPr>
            <p:ph idx="1"/>
          </p:nvPr>
        </p:nvPicPr>
        <p:blipFill rotWithShape="1">
          <a:blip r:embed="rId4"/>
          <a:srcRect l="32110" t="34783" r="31193" b="38587"/>
          <a:stretch/>
        </p:blipFill>
        <p:spPr>
          <a:xfrm>
            <a:off x="3758994" y="2377559"/>
            <a:ext cx="3355574" cy="1369714"/>
          </a:xfrm>
          <a:prstGeom prst="rect">
            <a:avLst/>
          </a:prstGeom>
        </p:spPr>
      </p:pic>
    </p:spTree>
    <p:extLst>
      <p:ext uri="{BB962C8B-B14F-4D97-AF65-F5344CB8AC3E}">
        <p14:creationId xmlns:p14="http://schemas.microsoft.com/office/powerpoint/2010/main" val="4131656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934ADE-1AC5-BBF1-C1C1-EDBC9BA6A77C}"/>
              </a:ext>
            </a:extLst>
          </p:cNvPr>
          <p:cNvSpPr>
            <a:spLocks noGrp="1"/>
          </p:cNvSpPr>
          <p:nvPr>
            <p:ph type="title"/>
          </p:nvPr>
        </p:nvSpPr>
        <p:spPr/>
        <p:txBody>
          <a:bodyPr/>
          <a:lstStyle/>
          <a:p>
            <a:r>
              <a:rPr lang="it-IT" dirty="0" err="1"/>
              <a:t>Conditional</a:t>
            </a:r>
            <a:r>
              <a:rPr lang="it-IT" dirty="0"/>
              <a:t> Text Generation</a:t>
            </a:r>
          </a:p>
        </p:txBody>
      </p:sp>
      <p:sp>
        <p:nvSpPr>
          <p:cNvPr id="7" name="CasellaDiTesto 6">
            <a:extLst>
              <a:ext uri="{FF2B5EF4-FFF2-40B4-BE49-F238E27FC236}">
                <a16:creationId xmlns:a16="http://schemas.microsoft.com/office/drawing/2014/main" id="{81BE0D6B-F497-0F46-A4B9-3C12CFACCD62}"/>
              </a:ext>
            </a:extLst>
          </p:cNvPr>
          <p:cNvSpPr txBox="1"/>
          <p:nvPr/>
        </p:nvSpPr>
        <p:spPr>
          <a:xfrm>
            <a:off x="4018155" y="6361934"/>
            <a:ext cx="4306282" cy="215444"/>
          </a:xfrm>
          <a:prstGeom prst="rect">
            <a:avLst/>
          </a:prstGeom>
          <a:noFill/>
        </p:spPr>
        <p:txBody>
          <a:bodyPr wrap="square" rtlCol="0">
            <a:spAutoFit/>
          </a:bodyPr>
          <a:lstStyle/>
          <a:p>
            <a:r>
              <a:rPr lang="it-IT" sz="800" dirty="0"/>
              <a:t>CS324 - Large Language Models. Stanford University</a:t>
            </a:r>
          </a:p>
        </p:txBody>
      </p:sp>
      <p:grpSp>
        <p:nvGrpSpPr>
          <p:cNvPr id="8" name="Gruppo 7">
            <a:extLst>
              <a:ext uri="{FF2B5EF4-FFF2-40B4-BE49-F238E27FC236}">
                <a16:creationId xmlns:a16="http://schemas.microsoft.com/office/drawing/2014/main" id="{0E964665-A391-569D-F606-6DD8C537836D}"/>
              </a:ext>
            </a:extLst>
          </p:cNvPr>
          <p:cNvGrpSpPr/>
          <p:nvPr/>
        </p:nvGrpSpPr>
        <p:grpSpPr>
          <a:xfrm>
            <a:off x="-2686" y="6217852"/>
            <a:ext cx="1455344" cy="648233"/>
            <a:chOff x="-2686" y="6217852"/>
            <a:chExt cx="1455344" cy="648233"/>
          </a:xfrm>
        </p:grpSpPr>
        <p:pic>
          <p:nvPicPr>
            <p:cNvPr id="9" name="Google Shape;89;p13">
              <a:extLst>
                <a:ext uri="{FF2B5EF4-FFF2-40B4-BE49-F238E27FC236}">
                  <a16:creationId xmlns:a16="http://schemas.microsoft.com/office/drawing/2014/main" id="{10ABDF6A-2C93-A27D-3F23-94458E4024D4}"/>
                </a:ext>
              </a:extLst>
            </p:cNvPr>
            <p:cNvPicPr preferRelativeResize="0"/>
            <p:nvPr userDrawn="1"/>
          </p:nvPicPr>
          <p:blipFill>
            <a:blip r:embed="rId2">
              <a:alphaModFix/>
            </a:blip>
            <a:stretch>
              <a:fillRect/>
            </a:stretch>
          </p:blipFill>
          <p:spPr>
            <a:xfrm>
              <a:off x="725558" y="6217853"/>
              <a:ext cx="727100" cy="640148"/>
            </a:xfrm>
            <a:prstGeom prst="rect">
              <a:avLst/>
            </a:prstGeom>
            <a:noFill/>
            <a:ln>
              <a:noFill/>
            </a:ln>
          </p:spPr>
        </p:pic>
        <p:pic>
          <p:nvPicPr>
            <p:cNvPr id="10" name="Google Shape;88;p13">
              <a:extLst>
                <a:ext uri="{FF2B5EF4-FFF2-40B4-BE49-F238E27FC236}">
                  <a16:creationId xmlns:a16="http://schemas.microsoft.com/office/drawing/2014/main" id="{5CFC73EB-F6A5-E9AF-6E97-74FAAD8018C9}"/>
                </a:ext>
              </a:extLst>
            </p:cNvPr>
            <p:cNvPicPr preferRelativeResize="0"/>
            <p:nvPr userDrawn="1"/>
          </p:nvPicPr>
          <p:blipFill>
            <a:blip r:embed="rId3">
              <a:alphaModFix/>
            </a:blip>
            <a:stretch>
              <a:fillRect/>
            </a:stretch>
          </p:blipFill>
          <p:spPr>
            <a:xfrm>
              <a:off x="-2686" y="6217852"/>
              <a:ext cx="727100" cy="648233"/>
            </a:xfrm>
            <a:prstGeom prst="rect">
              <a:avLst/>
            </a:prstGeom>
            <a:solidFill>
              <a:schemeClr val="bg1"/>
            </a:solidFill>
            <a:ln>
              <a:noFill/>
            </a:ln>
          </p:spPr>
        </p:pic>
      </p:grpSp>
      <p:pic>
        <p:nvPicPr>
          <p:cNvPr id="13" name="Segnaposto contenuto 12" descr="Immagine che contiene testo, diagramma, mappa, Carattere&#10;&#10;Descrizione generata automaticamente">
            <a:extLst>
              <a:ext uri="{FF2B5EF4-FFF2-40B4-BE49-F238E27FC236}">
                <a16:creationId xmlns:a16="http://schemas.microsoft.com/office/drawing/2014/main" id="{5B8E6E70-0DEE-91D2-16A5-5678FD511B54}"/>
              </a:ext>
            </a:extLst>
          </p:cNvPr>
          <p:cNvPicPr>
            <a:picLocks noGrp="1" noChangeAspect="1"/>
          </p:cNvPicPr>
          <p:nvPr>
            <p:ph idx="1"/>
          </p:nvPr>
        </p:nvPicPr>
        <p:blipFill>
          <a:blip r:embed="rId4"/>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3114166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1961F7-1C58-FF84-8F8C-22E5D30F6C97}"/>
              </a:ext>
            </a:extLst>
          </p:cNvPr>
          <p:cNvSpPr>
            <a:spLocks noGrp="1"/>
          </p:cNvSpPr>
          <p:nvPr>
            <p:ph type="title"/>
          </p:nvPr>
        </p:nvSpPr>
        <p:spPr/>
        <p:txBody>
          <a:bodyPr/>
          <a:lstStyle/>
          <a:p>
            <a:r>
              <a:rPr lang="it-IT" dirty="0"/>
              <a:t>Chain-Of-</a:t>
            </a:r>
            <a:r>
              <a:rPr lang="it-IT" dirty="0" err="1"/>
              <a:t>Thought</a:t>
            </a:r>
            <a:r>
              <a:rPr lang="it-IT" dirty="0"/>
              <a:t> </a:t>
            </a:r>
            <a:r>
              <a:rPr lang="it-IT" dirty="0" err="1"/>
              <a:t>Prompting</a:t>
            </a:r>
            <a:endParaRPr lang="it-IT" dirty="0"/>
          </a:p>
        </p:txBody>
      </p:sp>
      <p:grpSp>
        <p:nvGrpSpPr>
          <p:cNvPr id="5" name="Gruppo 4">
            <a:extLst>
              <a:ext uri="{FF2B5EF4-FFF2-40B4-BE49-F238E27FC236}">
                <a16:creationId xmlns:a16="http://schemas.microsoft.com/office/drawing/2014/main" id="{CFF636F1-3EF3-47D3-4C40-0AC43203A6F2}"/>
              </a:ext>
            </a:extLst>
          </p:cNvPr>
          <p:cNvGrpSpPr/>
          <p:nvPr/>
        </p:nvGrpSpPr>
        <p:grpSpPr>
          <a:xfrm>
            <a:off x="-2686" y="6217852"/>
            <a:ext cx="1455344" cy="648233"/>
            <a:chOff x="-2686" y="6217852"/>
            <a:chExt cx="1455344" cy="648233"/>
          </a:xfrm>
        </p:grpSpPr>
        <p:pic>
          <p:nvPicPr>
            <p:cNvPr id="6" name="Google Shape;89;p13">
              <a:extLst>
                <a:ext uri="{FF2B5EF4-FFF2-40B4-BE49-F238E27FC236}">
                  <a16:creationId xmlns:a16="http://schemas.microsoft.com/office/drawing/2014/main" id="{F67377CC-6A3B-AE57-C75D-8C0D58D4C4EB}"/>
                </a:ext>
              </a:extLst>
            </p:cNvPr>
            <p:cNvPicPr preferRelativeResize="0"/>
            <p:nvPr userDrawn="1"/>
          </p:nvPicPr>
          <p:blipFill>
            <a:blip r:embed="rId2">
              <a:alphaModFix/>
            </a:blip>
            <a:stretch>
              <a:fillRect/>
            </a:stretch>
          </p:blipFill>
          <p:spPr>
            <a:xfrm>
              <a:off x="725558" y="6217853"/>
              <a:ext cx="727100" cy="640148"/>
            </a:xfrm>
            <a:prstGeom prst="rect">
              <a:avLst/>
            </a:prstGeom>
            <a:noFill/>
            <a:ln>
              <a:noFill/>
            </a:ln>
          </p:spPr>
        </p:pic>
        <p:pic>
          <p:nvPicPr>
            <p:cNvPr id="7" name="Google Shape;88;p13">
              <a:extLst>
                <a:ext uri="{FF2B5EF4-FFF2-40B4-BE49-F238E27FC236}">
                  <a16:creationId xmlns:a16="http://schemas.microsoft.com/office/drawing/2014/main" id="{9CAFBADF-828D-DF0D-94F6-3D7014D6E303}"/>
                </a:ext>
              </a:extLst>
            </p:cNvPr>
            <p:cNvPicPr preferRelativeResize="0"/>
            <p:nvPr userDrawn="1"/>
          </p:nvPicPr>
          <p:blipFill>
            <a:blip r:embed="rId3">
              <a:alphaModFix/>
            </a:blip>
            <a:stretch>
              <a:fillRect/>
            </a:stretch>
          </p:blipFill>
          <p:spPr>
            <a:xfrm>
              <a:off x="-2686" y="6217852"/>
              <a:ext cx="727100" cy="648233"/>
            </a:xfrm>
            <a:prstGeom prst="rect">
              <a:avLst/>
            </a:prstGeom>
            <a:solidFill>
              <a:schemeClr val="bg1"/>
            </a:solidFill>
            <a:ln>
              <a:noFill/>
            </a:ln>
          </p:spPr>
        </p:pic>
      </p:grpSp>
      <p:pic>
        <p:nvPicPr>
          <p:cNvPr id="3" name="Immagine 2">
            <a:extLst>
              <a:ext uri="{FF2B5EF4-FFF2-40B4-BE49-F238E27FC236}">
                <a16:creationId xmlns:a16="http://schemas.microsoft.com/office/drawing/2014/main" id="{5D45D008-6E68-AD66-2572-476C0849327C}"/>
              </a:ext>
            </a:extLst>
          </p:cNvPr>
          <p:cNvPicPr>
            <a:picLocks noChangeAspect="1"/>
          </p:cNvPicPr>
          <p:nvPr/>
        </p:nvPicPr>
        <p:blipFill>
          <a:blip r:embed="rId4"/>
          <a:stretch>
            <a:fillRect/>
          </a:stretch>
        </p:blipFill>
        <p:spPr>
          <a:xfrm>
            <a:off x="2176462" y="1913290"/>
            <a:ext cx="7839075" cy="3924300"/>
          </a:xfrm>
          <a:prstGeom prst="rect">
            <a:avLst/>
          </a:prstGeom>
        </p:spPr>
      </p:pic>
      <p:sp>
        <p:nvSpPr>
          <p:cNvPr id="8" name="Segnaposto testo 2">
            <a:extLst>
              <a:ext uri="{FF2B5EF4-FFF2-40B4-BE49-F238E27FC236}">
                <a16:creationId xmlns:a16="http://schemas.microsoft.com/office/drawing/2014/main" id="{00E73EAD-5262-1261-0285-FD202F5915EB}"/>
              </a:ext>
            </a:extLst>
          </p:cNvPr>
          <p:cNvSpPr txBox="1">
            <a:spLocks/>
          </p:cNvSpPr>
          <p:nvPr/>
        </p:nvSpPr>
        <p:spPr>
          <a:xfrm>
            <a:off x="1676400" y="6333860"/>
            <a:ext cx="8763000" cy="522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dk1"/>
              </a:buClr>
              <a:buSzPts val="2600"/>
              <a:buFont typeface="Open Sans"/>
              <a:buChar char="●"/>
              <a:defRPr sz="2600" b="0" i="0" u="none" strike="noStrike" cap="none">
                <a:solidFill>
                  <a:schemeClr val="dk1"/>
                </a:solidFill>
                <a:latin typeface="CMU SANS SERIF" panose="02000603000000000000" pitchFamily="2" charset="0"/>
                <a:ea typeface="CMU SANS SERIF" panose="02000603000000000000" pitchFamily="2" charset="0"/>
                <a:cs typeface="CMU SANS SERIF" panose="02000603000000000000" pitchFamily="2" charset="0"/>
                <a:sym typeface="Open Sans"/>
              </a:defRPr>
            </a:lvl1pPr>
            <a:lvl2pPr marL="914400" marR="0" lvl="1" indent="-355600" algn="l" rtl="0">
              <a:lnSpc>
                <a:spcPct val="100000"/>
              </a:lnSpc>
              <a:spcBef>
                <a:spcPts val="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2pPr>
            <a:lvl3pPr marL="1371600" marR="0" lvl="2" indent="-342900" algn="l" rtl="0">
              <a:lnSpc>
                <a:spcPct val="100000"/>
              </a:lnSpc>
              <a:spcBef>
                <a:spcPts val="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3pPr>
            <a:lvl4pPr marL="1828800" marR="0" lvl="3"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4pPr>
            <a:lvl5pPr marL="2286000" marR="0" lvl="4"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5pPr>
            <a:lvl6pPr marL="2743200" marR="0" lvl="5"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6pPr>
            <a:lvl7pPr marL="3200400" marR="0" lvl="6"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7pPr>
            <a:lvl8pPr marL="3657600" marR="0" lvl="7"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8pPr>
            <a:lvl9pPr marL="4114800" marR="0" lvl="8" indent="-330200" algn="l" rtl="0">
              <a:lnSpc>
                <a:spcPct val="100000"/>
              </a:lnSpc>
              <a:spcBef>
                <a:spcPts val="0"/>
              </a:spcBef>
              <a:spcAft>
                <a:spcPts val="0"/>
              </a:spcAft>
              <a:buClr>
                <a:schemeClr val="dk1"/>
              </a:buClr>
              <a:buSzPts val="1600"/>
              <a:buFont typeface="Open Sans"/>
              <a:buChar char="■"/>
              <a:defRPr sz="1600" b="0" i="0" u="none" strike="noStrike" cap="none">
                <a:solidFill>
                  <a:schemeClr val="dk1"/>
                </a:solidFill>
                <a:latin typeface="Open Sans"/>
                <a:ea typeface="Open Sans"/>
                <a:cs typeface="Open Sans"/>
                <a:sym typeface="Open Sans"/>
              </a:defRPr>
            </a:lvl9pPr>
          </a:lstStyle>
          <a:p>
            <a:pPr marL="63500" indent="0" algn="ctr">
              <a:buNone/>
            </a:pPr>
            <a:r>
              <a:rPr lang="en-US" sz="800" dirty="0"/>
              <a:t>Chain-of-Thought Prompting Elicits Reasoning in Large Language Models. Jason Wei, </a:t>
            </a:r>
            <a:r>
              <a:rPr lang="en-US" sz="800" dirty="0" err="1"/>
              <a:t>Xuezhi</a:t>
            </a:r>
            <a:r>
              <a:rPr lang="en-US" sz="800" dirty="0"/>
              <a:t> Wang, Dale Schuurmans, Maarten </a:t>
            </a:r>
            <a:r>
              <a:rPr lang="en-US" sz="800" dirty="0" err="1"/>
              <a:t>Bosma</a:t>
            </a:r>
            <a:r>
              <a:rPr lang="en-US" sz="800" dirty="0"/>
              <a:t>, Brian </a:t>
            </a:r>
            <a:r>
              <a:rPr lang="en-US" sz="800" dirty="0" err="1"/>
              <a:t>Ichter</a:t>
            </a:r>
            <a:r>
              <a:rPr lang="en-US" sz="800" dirty="0"/>
              <a:t>, Fei Xia, Ed Chi, Quoc Le, Denny Zhou. 2022. </a:t>
            </a:r>
            <a:endParaRPr lang="en-GB" sz="800" dirty="0"/>
          </a:p>
        </p:txBody>
      </p:sp>
    </p:spTree>
    <p:extLst>
      <p:ext uri="{BB962C8B-B14F-4D97-AF65-F5344CB8AC3E}">
        <p14:creationId xmlns:p14="http://schemas.microsoft.com/office/powerpoint/2010/main" val="4024820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A6A03288-7108-2D85-F459-ABC98F6C2F6C}"/>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018662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F01273-D0FB-4F23-664A-6E02948F9EBF}"/>
              </a:ext>
            </a:extLst>
          </p:cNvPr>
          <p:cNvSpPr>
            <a:spLocks noGrp="1"/>
          </p:cNvSpPr>
          <p:nvPr>
            <p:ph type="title"/>
          </p:nvPr>
        </p:nvSpPr>
        <p:spPr/>
        <p:txBody>
          <a:bodyPr/>
          <a:lstStyle/>
          <a:p>
            <a:r>
              <a:rPr lang="it-IT" dirty="0" err="1"/>
              <a:t>Multimodal</a:t>
            </a:r>
            <a:r>
              <a:rPr lang="it-IT" dirty="0"/>
              <a:t> LLM</a:t>
            </a:r>
          </a:p>
        </p:txBody>
      </p:sp>
      <p:pic>
        <p:nvPicPr>
          <p:cNvPr id="9" name="Segnaposto contenuto 8" descr="Immagine che contiene testo, Veicolo terrestre, veicolo, ruota&#10;&#10;Descrizione generata automaticamente">
            <a:extLst>
              <a:ext uri="{FF2B5EF4-FFF2-40B4-BE49-F238E27FC236}">
                <a16:creationId xmlns:a16="http://schemas.microsoft.com/office/drawing/2014/main" id="{D7CF4D6A-0328-EE23-10F7-2DAD6F4EC3CF}"/>
              </a:ext>
            </a:extLst>
          </p:cNvPr>
          <p:cNvPicPr>
            <a:picLocks noGrp="1" noChangeAspect="1"/>
          </p:cNvPicPr>
          <p:nvPr>
            <p:ph idx="1"/>
          </p:nvPr>
        </p:nvPicPr>
        <p:blipFill>
          <a:blip r:embed="rId2"/>
          <a:stretch>
            <a:fillRect/>
          </a:stretch>
        </p:blipFill>
        <p:spPr>
          <a:xfrm>
            <a:off x="2734540" y="1152459"/>
            <a:ext cx="7139033" cy="5630439"/>
          </a:xfrm>
        </p:spPr>
      </p:pic>
      <p:grpSp>
        <p:nvGrpSpPr>
          <p:cNvPr id="3" name="Gruppo 2">
            <a:extLst>
              <a:ext uri="{FF2B5EF4-FFF2-40B4-BE49-F238E27FC236}">
                <a16:creationId xmlns:a16="http://schemas.microsoft.com/office/drawing/2014/main" id="{4980AF6C-74A0-9A55-8EC3-0633BD7E0413}"/>
              </a:ext>
            </a:extLst>
          </p:cNvPr>
          <p:cNvGrpSpPr/>
          <p:nvPr/>
        </p:nvGrpSpPr>
        <p:grpSpPr>
          <a:xfrm>
            <a:off x="-2686" y="6217852"/>
            <a:ext cx="1455344" cy="648233"/>
            <a:chOff x="-2686" y="6217852"/>
            <a:chExt cx="1455344" cy="648233"/>
          </a:xfrm>
        </p:grpSpPr>
        <p:pic>
          <p:nvPicPr>
            <p:cNvPr id="4" name="Google Shape;89;p13">
              <a:extLst>
                <a:ext uri="{FF2B5EF4-FFF2-40B4-BE49-F238E27FC236}">
                  <a16:creationId xmlns:a16="http://schemas.microsoft.com/office/drawing/2014/main" id="{DC7C8269-9A72-8B50-7366-BF24C860AE8E}"/>
                </a:ext>
              </a:extLst>
            </p:cNvPr>
            <p:cNvPicPr preferRelativeResize="0"/>
            <p:nvPr userDrawn="1"/>
          </p:nvPicPr>
          <p:blipFill>
            <a:blip r:embed="rId3">
              <a:alphaModFix/>
            </a:blip>
            <a:stretch>
              <a:fillRect/>
            </a:stretch>
          </p:blipFill>
          <p:spPr>
            <a:xfrm>
              <a:off x="725558" y="6217853"/>
              <a:ext cx="727100" cy="640148"/>
            </a:xfrm>
            <a:prstGeom prst="rect">
              <a:avLst/>
            </a:prstGeom>
            <a:noFill/>
            <a:ln>
              <a:noFill/>
            </a:ln>
          </p:spPr>
        </p:pic>
        <p:pic>
          <p:nvPicPr>
            <p:cNvPr id="5" name="Google Shape;88;p13">
              <a:extLst>
                <a:ext uri="{FF2B5EF4-FFF2-40B4-BE49-F238E27FC236}">
                  <a16:creationId xmlns:a16="http://schemas.microsoft.com/office/drawing/2014/main" id="{BC02B444-E6DD-A988-EEF5-E8A77C6B68A5}"/>
                </a:ext>
              </a:extLst>
            </p:cNvPr>
            <p:cNvPicPr preferRelativeResize="0"/>
            <p:nvPr userDrawn="1"/>
          </p:nvPicPr>
          <p:blipFill>
            <a:blip r:embed="rId4">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1101779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4980AF6C-74A0-9A55-8EC3-0633BD7E0413}"/>
              </a:ext>
            </a:extLst>
          </p:cNvPr>
          <p:cNvGrpSpPr/>
          <p:nvPr/>
        </p:nvGrpSpPr>
        <p:grpSpPr>
          <a:xfrm>
            <a:off x="-2686" y="6217852"/>
            <a:ext cx="1455344" cy="648233"/>
            <a:chOff x="-2686" y="6217852"/>
            <a:chExt cx="1455344" cy="648233"/>
          </a:xfrm>
        </p:grpSpPr>
        <p:pic>
          <p:nvPicPr>
            <p:cNvPr id="4" name="Google Shape;89;p13">
              <a:extLst>
                <a:ext uri="{FF2B5EF4-FFF2-40B4-BE49-F238E27FC236}">
                  <a16:creationId xmlns:a16="http://schemas.microsoft.com/office/drawing/2014/main" id="{DC7C8269-9A72-8B50-7366-BF24C860AE8E}"/>
                </a:ext>
              </a:extLst>
            </p:cNvPr>
            <p:cNvPicPr preferRelativeResize="0"/>
            <p:nvPr userDrawn="1"/>
          </p:nvPicPr>
          <p:blipFill>
            <a:blip r:embed="rId2">
              <a:alphaModFix/>
            </a:blip>
            <a:stretch>
              <a:fillRect/>
            </a:stretch>
          </p:blipFill>
          <p:spPr>
            <a:xfrm>
              <a:off x="725558" y="6217853"/>
              <a:ext cx="727100" cy="640148"/>
            </a:xfrm>
            <a:prstGeom prst="rect">
              <a:avLst/>
            </a:prstGeom>
            <a:noFill/>
            <a:ln>
              <a:noFill/>
            </a:ln>
          </p:spPr>
        </p:pic>
        <p:pic>
          <p:nvPicPr>
            <p:cNvPr id="5" name="Google Shape;88;p13">
              <a:extLst>
                <a:ext uri="{FF2B5EF4-FFF2-40B4-BE49-F238E27FC236}">
                  <a16:creationId xmlns:a16="http://schemas.microsoft.com/office/drawing/2014/main" id="{BC02B444-E6DD-A988-EEF5-E8A77C6B68A5}"/>
                </a:ext>
              </a:extLst>
            </p:cNvPr>
            <p:cNvPicPr preferRelativeResize="0"/>
            <p:nvPr userDrawn="1"/>
          </p:nvPicPr>
          <p:blipFill>
            <a:blip r:embed="rId3">
              <a:alphaModFix/>
            </a:blip>
            <a:stretch>
              <a:fillRect/>
            </a:stretch>
          </p:blipFill>
          <p:spPr>
            <a:xfrm>
              <a:off x="-2686" y="6217852"/>
              <a:ext cx="727100" cy="648233"/>
            </a:xfrm>
            <a:prstGeom prst="rect">
              <a:avLst/>
            </a:prstGeom>
            <a:solidFill>
              <a:schemeClr val="bg1"/>
            </a:solidFill>
            <a:ln>
              <a:noFill/>
            </a:ln>
          </p:spPr>
        </p:pic>
      </p:grpSp>
      <p:sp>
        <p:nvSpPr>
          <p:cNvPr id="10" name="Titolo 9">
            <a:extLst>
              <a:ext uri="{FF2B5EF4-FFF2-40B4-BE49-F238E27FC236}">
                <a16:creationId xmlns:a16="http://schemas.microsoft.com/office/drawing/2014/main" id="{87357792-31B2-0C0B-2BEC-A795AFC5D4B8}"/>
              </a:ext>
            </a:extLst>
          </p:cNvPr>
          <p:cNvSpPr>
            <a:spLocks noGrp="1"/>
          </p:cNvSpPr>
          <p:nvPr>
            <p:ph type="title"/>
          </p:nvPr>
        </p:nvSpPr>
        <p:spPr/>
        <p:txBody>
          <a:bodyPr/>
          <a:lstStyle/>
          <a:p>
            <a:r>
              <a:rPr lang="en-GB" dirty="0"/>
              <a:t>The training process</a:t>
            </a:r>
          </a:p>
        </p:txBody>
      </p:sp>
      <p:pic>
        <p:nvPicPr>
          <p:cNvPr id="11" name="Picture 2" descr="passo ricetta">
            <a:extLst>
              <a:ext uri="{FF2B5EF4-FFF2-40B4-BE49-F238E27FC236}">
                <a16:creationId xmlns:a16="http://schemas.microsoft.com/office/drawing/2014/main" id="{BED0B9C3-BEB4-10A0-1C61-81BF0A1D0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1053" y="1533028"/>
            <a:ext cx="1800000" cy="120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asso ricetta">
            <a:extLst>
              <a:ext uri="{FF2B5EF4-FFF2-40B4-BE49-F238E27FC236}">
                <a16:creationId xmlns:a16="http://schemas.microsoft.com/office/drawing/2014/main" id="{8D7F2806-C09C-801F-C955-54BC8EE96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60" y="2666662"/>
            <a:ext cx="2880000" cy="192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passo ricetta">
            <a:extLst>
              <a:ext uri="{FF2B5EF4-FFF2-40B4-BE49-F238E27FC236}">
                <a16:creationId xmlns:a16="http://schemas.microsoft.com/office/drawing/2014/main" id="{346FF965-DE5F-F5DB-E59B-3F9276086A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1053" y="3061591"/>
            <a:ext cx="1800000" cy="1126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passo ricetta">
            <a:extLst>
              <a:ext uri="{FF2B5EF4-FFF2-40B4-BE49-F238E27FC236}">
                <a16:creationId xmlns:a16="http://schemas.microsoft.com/office/drawing/2014/main" id="{4CE778E1-455C-608C-CCFB-8E547F2B37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1053" y="4502242"/>
            <a:ext cx="1800000" cy="1198767"/>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E09F2AD3-5B8B-6E04-9FF4-31AF3B4E9F64}"/>
              </a:ext>
            </a:extLst>
          </p:cNvPr>
          <p:cNvSpPr txBox="1"/>
          <p:nvPr/>
        </p:nvSpPr>
        <p:spPr>
          <a:xfrm>
            <a:off x="1622890" y="4671377"/>
            <a:ext cx="2951673" cy="461665"/>
          </a:xfrm>
          <a:prstGeom prst="rect">
            <a:avLst/>
          </a:prstGeom>
          <a:noFill/>
        </p:spPr>
        <p:txBody>
          <a:bodyPr wrap="square">
            <a:spAutoFit/>
          </a:bodyPr>
          <a:lstStyle/>
          <a:p>
            <a:r>
              <a:rPr lang="it-IT" sz="1200" b="1" dirty="0">
                <a:solidFill>
                  <a:srgbClr val="C00000"/>
                </a:solidFill>
                <a:latin typeface="Aptos" panose="020B0004020202020204" pitchFamily="34" charset="0"/>
              </a:rPr>
              <a:t>PRE-TRAINING</a:t>
            </a:r>
          </a:p>
          <a:p>
            <a:r>
              <a:rPr lang="it-IT" sz="1200" b="1" dirty="0">
                <a:latin typeface="Aptos" panose="020B0004020202020204" pitchFamily="34" charset="0"/>
              </a:rPr>
              <a:t>Foundation model, base training</a:t>
            </a:r>
            <a:endParaRPr lang="en-GB" sz="1200" i="1" dirty="0">
              <a:latin typeface="Aptos" panose="020B0004020202020204" pitchFamily="34" charset="0"/>
            </a:endParaRPr>
          </a:p>
        </p:txBody>
      </p:sp>
      <p:sp>
        <p:nvSpPr>
          <p:cNvPr id="16" name="CasellaDiTesto 15">
            <a:extLst>
              <a:ext uri="{FF2B5EF4-FFF2-40B4-BE49-F238E27FC236}">
                <a16:creationId xmlns:a16="http://schemas.microsoft.com/office/drawing/2014/main" id="{6A19E1AC-6FA7-D963-BBD4-54D660A9FA2B}"/>
              </a:ext>
            </a:extLst>
          </p:cNvPr>
          <p:cNvSpPr txBox="1"/>
          <p:nvPr/>
        </p:nvSpPr>
        <p:spPr>
          <a:xfrm>
            <a:off x="7770102" y="3205932"/>
            <a:ext cx="2408497" cy="646331"/>
          </a:xfrm>
          <a:prstGeom prst="rect">
            <a:avLst/>
          </a:prstGeom>
          <a:noFill/>
        </p:spPr>
        <p:txBody>
          <a:bodyPr wrap="square">
            <a:spAutoFit/>
          </a:bodyPr>
          <a:lstStyle/>
          <a:p>
            <a:r>
              <a:rPr lang="it-IT" sz="1200" b="1" dirty="0">
                <a:solidFill>
                  <a:srgbClr val="C00000"/>
                </a:solidFill>
                <a:latin typeface="Aptos" panose="020B0004020202020204" pitchFamily="34" charset="0"/>
              </a:rPr>
              <a:t>FINE TUNING</a:t>
            </a:r>
          </a:p>
          <a:p>
            <a:r>
              <a:rPr lang="it-IT" sz="1200" b="1" dirty="0" err="1">
                <a:latin typeface="Aptos" panose="020B0004020202020204" pitchFamily="34" charset="0"/>
              </a:rPr>
              <a:t>Specific</a:t>
            </a:r>
            <a:r>
              <a:rPr lang="it-IT" sz="1200" b="1" dirty="0">
                <a:latin typeface="Aptos" panose="020B0004020202020204" pitchFamily="34" charset="0"/>
              </a:rPr>
              <a:t> training: </a:t>
            </a:r>
            <a:r>
              <a:rPr lang="it-IT" sz="1200" b="1" dirty="0" err="1">
                <a:latin typeface="Aptos" panose="020B0004020202020204" pitchFamily="34" charset="0"/>
              </a:rPr>
              <a:t>different</a:t>
            </a:r>
            <a:r>
              <a:rPr lang="it-IT" sz="1200" b="1" dirty="0">
                <a:latin typeface="Aptos" panose="020B0004020202020204" pitchFamily="34" charset="0"/>
              </a:rPr>
              <a:t> data, </a:t>
            </a:r>
            <a:r>
              <a:rPr lang="it-IT" sz="1200" b="1" dirty="0" err="1">
                <a:latin typeface="Aptos" panose="020B0004020202020204" pitchFamily="34" charset="0"/>
              </a:rPr>
              <a:t>different</a:t>
            </a:r>
            <a:r>
              <a:rPr lang="it-IT" sz="1200" b="1" dirty="0">
                <a:latin typeface="Aptos" panose="020B0004020202020204" pitchFamily="34" charset="0"/>
              </a:rPr>
              <a:t> tasks, </a:t>
            </a:r>
            <a:r>
              <a:rPr lang="it-IT" sz="1200" b="1" dirty="0" err="1">
                <a:latin typeface="Aptos" panose="020B0004020202020204" pitchFamily="34" charset="0"/>
              </a:rPr>
              <a:t>different</a:t>
            </a:r>
            <a:r>
              <a:rPr lang="it-IT" sz="1200" b="1" dirty="0">
                <a:latin typeface="Aptos" panose="020B0004020202020204" pitchFamily="34" charset="0"/>
              </a:rPr>
              <a:t> </a:t>
            </a:r>
            <a:r>
              <a:rPr lang="it-IT" sz="1200" b="1" dirty="0" err="1">
                <a:latin typeface="Aptos" panose="020B0004020202020204" pitchFamily="34" charset="0"/>
              </a:rPr>
              <a:t>results</a:t>
            </a:r>
            <a:endParaRPr lang="en-GB" sz="1200" i="1" dirty="0">
              <a:latin typeface="Aptos" panose="020B0004020202020204" pitchFamily="34" charset="0"/>
            </a:endParaRPr>
          </a:p>
        </p:txBody>
      </p:sp>
      <p:cxnSp>
        <p:nvCxnSpPr>
          <p:cNvPr id="17" name="Connettore 7 16">
            <a:extLst>
              <a:ext uri="{FF2B5EF4-FFF2-40B4-BE49-F238E27FC236}">
                <a16:creationId xmlns:a16="http://schemas.microsoft.com/office/drawing/2014/main" id="{4CC688FB-7FF7-1F3B-8021-5A585F9E106C}"/>
              </a:ext>
            </a:extLst>
          </p:cNvPr>
          <p:cNvCxnSpPr>
            <a:cxnSpLocks/>
            <a:stCxn id="12" idx="3"/>
            <a:endCxn id="11" idx="1"/>
          </p:cNvCxnSpPr>
          <p:nvPr/>
        </p:nvCxnSpPr>
        <p:spPr>
          <a:xfrm flipV="1">
            <a:off x="4604060" y="2133028"/>
            <a:ext cx="396993" cy="149363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7 17">
            <a:extLst>
              <a:ext uri="{FF2B5EF4-FFF2-40B4-BE49-F238E27FC236}">
                <a16:creationId xmlns:a16="http://schemas.microsoft.com/office/drawing/2014/main" id="{BF969A0D-9DD1-820C-EFB3-FAB003D1CF32}"/>
              </a:ext>
            </a:extLst>
          </p:cNvPr>
          <p:cNvCxnSpPr>
            <a:cxnSpLocks/>
            <a:stCxn id="12" idx="3"/>
            <a:endCxn id="13" idx="1"/>
          </p:cNvCxnSpPr>
          <p:nvPr/>
        </p:nvCxnSpPr>
        <p:spPr>
          <a:xfrm flipV="1">
            <a:off x="4604060" y="3624961"/>
            <a:ext cx="396993" cy="1701"/>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ttore 7 18">
            <a:extLst>
              <a:ext uri="{FF2B5EF4-FFF2-40B4-BE49-F238E27FC236}">
                <a16:creationId xmlns:a16="http://schemas.microsoft.com/office/drawing/2014/main" id="{30006BE5-6563-0260-7D6C-7969A7BDC68B}"/>
              </a:ext>
            </a:extLst>
          </p:cNvPr>
          <p:cNvCxnSpPr>
            <a:cxnSpLocks/>
            <a:stCxn id="12" idx="3"/>
            <a:endCxn id="14" idx="1"/>
          </p:cNvCxnSpPr>
          <p:nvPr/>
        </p:nvCxnSpPr>
        <p:spPr>
          <a:xfrm>
            <a:off x="4604060" y="3626662"/>
            <a:ext cx="396993" cy="1474964"/>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ttore 7 19">
            <a:extLst>
              <a:ext uri="{FF2B5EF4-FFF2-40B4-BE49-F238E27FC236}">
                <a16:creationId xmlns:a16="http://schemas.microsoft.com/office/drawing/2014/main" id="{ED421A78-2EB7-4EAF-B7EB-273C5D956AA6}"/>
              </a:ext>
            </a:extLst>
          </p:cNvPr>
          <p:cNvCxnSpPr>
            <a:cxnSpLocks/>
            <a:stCxn id="11" idx="3"/>
            <a:endCxn id="16" idx="1"/>
          </p:cNvCxnSpPr>
          <p:nvPr/>
        </p:nvCxnSpPr>
        <p:spPr>
          <a:xfrm>
            <a:off x="6801053" y="2133028"/>
            <a:ext cx="969049" cy="1396070"/>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ttore 7 20">
            <a:extLst>
              <a:ext uri="{FF2B5EF4-FFF2-40B4-BE49-F238E27FC236}">
                <a16:creationId xmlns:a16="http://schemas.microsoft.com/office/drawing/2014/main" id="{EC7F7A84-5894-0DB1-267C-A173286A1D24}"/>
              </a:ext>
            </a:extLst>
          </p:cNvPr>
          <p:cNvCxnSpPr>
            <a:cxnSpLocks/>
            <a:stCxn id="13" idx="3"/>
            <a:endCxn id="16" idx="1"/>
          </p:cNvCxnSpPr>
          <p:nvPr/>
        </p:nvCxnSpPr>
        <p:spPr>
          <a:xfrm flipV="1">
            <a:off x="6801053" y="3529098"/>
            <a:ext cx="969049" cy="9586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7 21">
            <a:extLst>
              <a:ext uri="{FF2B5EF4-FFF2-40B4-BE49-F238E27FC236}">
                <a16:creationId xmlns:a16="http://schemas.microsoft.com/office/drawing/2014/main" id="{4888E2B4-B955-CEF3-A3C0-275A8796FF8E}"/>
              </a:ext>
            </a:extLst>
          </p:cNvPr>
          <p:cNvCxnSpPr>
            <a:cxnSpLocks/>
            <a:stCxn id="14" idx="3"/>
            <a:endCxn id="16" idx="1"/>
          </p:cNvCxnSpPr>
          <p:nvPr/>
        </p:nvCxnSpPr>
        <p:spPr>
          <a:xfrm flipV="1">
            <a:off x="6801053" y="3529098"/>
            <a:ext cx="969049" cy="1572528"/>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58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1DE061-BCB9-ECD1-6DE8-B593E54E3201}"/>
              </a:ext>
            </a:extLst>
          </p:cNvPr>
          <p:cNvSpPr>
            <a:spLocks noGrp="1"/>
          </p:cNvSpPr>
          <p:nvPr>
            <p:ph type="title"/>
          </p:nvPr>
        </p:nvSpPr>
        <p:spPr>
          <a:xfrm>
            <a:off x="838200" y="10036"/>
            <a:ext cx="10515600" cy="1325563"/>
          </a:xfrm>
        </p:spPr>
        <p:txBody>
          <a:bodyPr/>
          <a:lstStyle/>
          <a:p>
            <a:r>
              <a:rPr lang="en-US" dirty="0">
                <a:latin typeface="Ubuntu" panose="020B0504030602030204" pitchFamily="34" charset="0"/>
                <a:ea typeface="Open Sans"/>
                <a:cs typeface="Open Sans"/>
              </a:rPr>
              <a:t>Our journey</a:t>
            </a:r>
            <a:endParaRPr lang="en-US" dirty="0">
              <a:latin typeface="Ubuntu" panose="020B0504030602030204" pitchFamily="34" charset="0"/>
            </a:endParaRPr>
          </a:p>
        </p:txBody>
      </p:sp>
      <p:grpSp>
        <p:nvGrpSpPr>
          <p:cNvPr id="8" name="Gruppo 7">
            <a:extLst>
              <a:ext uri="{FF2B5EF4-FFF2-40B4-BE49-F238E27FC236}">
                <a16:creationId xmlns:a16="http://schemas.microsoft.com/office/drawing/2014/main" id="{B1D89E38-9FE2-DA66-079E-DC52A656D771}"/>
              </a:ext>
            </a:extLst>
          </p:cNvPr>
          <p:cNvGrpSpPr/>
          <p:nvPr/>
        </p:nvGrpSpPr>
        <p:grpSpPr>
          <a:xfrm>
            <a:off x="-2686" y="6217852"/>
            <a:ext cx="1455344" cy="648233"/>
            <a:chOff x="-2686" y="6217852"/>
            <a:chExt cx="1455344" cy="648233"/>
          </a:xfrm>
        </p:grpSpPr>
        <p:pic>
          <p:nvPicPr>
            <p:cNvPr id="9" name="Google Shape;89;p13">
              <a:extLst>
                <a:ext uri="{FF2B5EF4-FFF2-40B4-BE49-F238E27FC236}">
                  <a16:creationId xmlns:a16="http://schemas.microsoft.com/office/drawing/2014/main" id="{73A5B7D1-4B37-7BF9-A023-04042D46AC9A}"/>
                </a:ext>
              </a:extLst>
            </p:cNvPr>
            <p:cNvPicPr preferRelativeResize="0"/>
            <p:nvPr userDrawn="1"/>
          </p:nvPicPr>
          <p:blipFill>
            <a:blip r:embed="rId3">
              <a:alphaModFix/>
            </a:blip>
            <a:stretch>
              <a:fillRect/>
            </a:stretch>
          </p:blipFill>
          <p:spPr>
            <a:xfrm>
              <a:off x="725558" y="6217853"/>
              <a:ext cx="727100" cy="640148"/>
            </a:xfrm>
            <a:prstGeom prst="rect">
              <a:avLst/>
            </a:prstGeom>
            <a:noFill/>
            <a:ln>
              <a:noFill/>
            </a:ln>
          </p:spPr>
        </p:pic>
        <p:pic>
          <p:nvPicPr>
            <p:cNvPr id="10" name="Google Shape;88;p13">
              <a:extLst>
                <a:ext uri="{FF2B5EF4-FFF2-40B4-BE49-F238E27FC236}">
                  <a16:creationId xmlns:a16="http://schemas.microsoft.com/office/drawing/2014/main" id="{7F3C8E93-33C2-018E-1D73-EB48CD742AE9}"/>
                </a:ext>
              </a:extLst>
            </p:cNvPr>
            <p:cNvPicPr preferRelativeResize="0"/>
            <p:nvPr userDrawn="1"/>
          </p:nvPicPr>
          <p:blipFill>
            <a:blip r:embed="rId4">
              <a:alphaModFix/>
            </a:blip>
            <a:stretch>
              <a:fillRect/>
            </a:stretch>
          </p:blipFill>
          <p:spPr>
            <a:xfrm>
              <a:off x="-2686" y="6217852"/>
              <a:ext cx="727100" cy="648233"/>
            </a:xfrm>
            <a:prstGeom prst="rect">
              <a:avLst/>
            </a:prstGeom>
            <a:solidFill>
              <a:schemeClr val="bg1"/>
            </a:solidFill>
            <a:ln>
              <a:noFill/>
            </a:ln>
          </p:spPr>
        </p:pic>
      </p:grpSp>
      <p:sp>
        <p:nvSpPr>
          <p:cNvPr id="3" name="TextBox 2">
            <a:extLst>
              <a:ext uri="{FF2B5EF4-FFF2-40B4-BE49-F238E27FC236}">
                <a16:creationId xmlns:a16="http://schemas.microsoft.com/office/drawing/2014/main" id="{9E4AB1D4-5DAD-0CCB-8775-01818BD59043}"/>
              </a:ext>
            </a:extLst>
          </p:cNvPr>
          <p:cNvSpPr txBox="1"/>
          <p:nvPr/>
        </p:nvSpPr>
        <p:spPr>
          <a:xfrm>
            <a:off x="529851" y="1767288"/>
            <a:ext cx="10515600" cy="4524315"/>
          </a:xfrm>
          <a:prstGeom prst="rect">
            <a:avLst/>
          </a:prstGeom>
          <a:noFill/>
        </p:spPr>
        <p:txBody>
          <a:bodyPr wrap="square" rtlCol="0">
            <a:spAutoFit/>
          </a:bodyPr>
          <a:lstStyle/>
          <a:p>
            <a:pPr marL="342900" indent="-342900">
              <a:buFont typeface="Arial" panose="020B0604020202020204" pitchFamily="34" charset="0"/>
              <a:buChar char="•"/>
            </a:pPr>
            <a:r>
              <a:rPr lang="en-US" sz="2400" b="0" dirty="0">
                <a:effectLst/>
                <a:latin typeface="Ubuntu" panose="020B0504030602030204" pitchFamily="34" charset="0"/>
              </a:rPr>
              <a:t>The methods</a:t>
            </a:r>
          </a:p>
          <a:p>
            <a:pPr marL="800100" lvl="1" indent="-342900">
              <a:buFont typeface="Arial" panose="020B0604020202020204" pitchFamily="34" charset="0"/>
              <a:buChar char="•"/>
            </a:pPr>
            <a:r>
              <a:rPr lang="en-US" sz="2400" b="0" i="0" dirty="0">
                <a:effectLst/>
                <a:latin typeface="Ubuntu" panose="020B0504030602030204" pitchFamily="34" charset="0"/>
              </a:rPr>
              <a:t>Machine learning vs generative AI</a:t>
            </a:r>
          </a:p>
          <a:p>
            <a:pPr marL="800100" lvl="1" indent="-342900">
              <a:buFont typeface="Arial" panose="020B0604020202020204" pitchFamily="34" charset="0"/>
              <a:buChar char="•"/>
            </a:pPr>
            <a:r>
              <a:rPr lang="en-US" sz="2400" b="0" i="0" dirty="0">
                <a:effectLst/>
                <a:latin typeface="Ubuntu" panose="020B0504030602030204" pitchFamily="34" charset="0"/>
              </a:rPr>
              <a:t>Supervised learning methods</a:t>
            </a:r>
          </a:p>
          <a:p>
            <a:pPr marL="800100" lvl="1" indent="-342900">
              <a:buFont typeface="Arial" panose="020B0604020202020204" pitchFamily="34" charset="0"/>
              <a:buChar char="•"/>
            </a:pPr>
            <a:r>
              <a:rPr lang="en-US" sz="2400" b="0" i="0" dirty="0">
                <a:effectLst/>
                <a:latin typeface="Ubuntu" panose="020B0504030602030204" pitchFamily="34" charset="0"/>
              </a:rPr>
              <a:t>Unsupervised learning methods</a:t>
            </a:r>
          </a:p>
          <a:p>
            <a:pPr marL="800100" lvl="1" indent="-342900">
              <a:buFont typeface="Arial" panose="020B0604020202020204" pitchFamily="34" charset="0"/>
              <a:buChar char="•"/>
            </a:pPr>
            <a:r>
              <a:rPr lang="en-US" sz="2400" dirty="0">
                <a:latin typeface="Ubuntu" panose="020B0504030602030204" pitchFamily="34" charset="0"/>
              </a:rPr>
              <a:t>Generative methods</a:t>
            </a:r>
          </a:p>
          <a:p>
            <a:pPr marL="1257300" lvl="2" indent="-342900">
              <a:buFont typeface="Arial" panose="020B0604020202020204" pitchFamily="34" charset="0"/>
              <a:buChar char="•"/>
            </a:pPr>
            <a:r>
              <a:rPr lang="en-US" sz="2400" dirty="0">
                <a:latin typeface="Ubuntu" panose="020B0504030602030204" pitchFamily="34" charset="0"/>
              </a:rPr>
              <a:t>Large Language Models</a:t>
            </a:r>
          </a:p>
          <a:p>
            <a:endParaRPr lang="en-US" sz="2400" b="0" i="0" dirty="0">
              <a:effectLst/>
              <a:latin typeface="Ubuntu" panose="020B0504030602030204" pitchFamily="34" charset="0"/>
            </a:endParaRPr>
          </a:p>
          <a:p>
            <a:pPr marL="342900" indent="-342900">
              <a:buFont typeface="Arial" panose="020B0604020202020204" pitchFamily="34" charset="0"/>
              <a:buChar char="•"/>
            </a:pPr>
            <a:r>
              <a:rPr lang="en-US" sz="2400" b="0" i="1" dirty="0">
                <a:solidFill>
                  <a:srgbClr val="C00000"/>
                </a:solidFill>
                <a:effectLst/>
                <a:latin typeface="Ubuntu" panose="020B0504030602030204" pitchFamily="34" charset="0"/>
              </a:rPr>
              <a:t>The limits</a:t>
            </a:r>
          </a:p>
          <a:p>
            <a:pPr marL="800100" lvl="1" indent="-342900">
              <a:buFont typeface="Arial" panose="020B0604020202020204" pitchFamily="34" charset="0"/>
              <a:buChar char="•"/>
            </a:pPr>
            <a:r>
              <a:rPr lang="en-US" sz="2400" dirty="0">
                <a:latin typeface="Ubuntu" panose="020B0504030602030204" pitchFamily="34" charset="0"/>
              </a:rPr>
              <a:t>Interpretability and transparency of the models</a:t>
            </a:r>
          </a:p>
          <a:p>
            <a:pPr marL="800100" lvl="1" indent="-342900">
              <a:buFont typeface="Arial" panose="020B0604020202020204" pitchFamily="34" charset="0"/>
              <a:buChar char="•"/>
            </a:pPr>
            <a:r>
              <a:rPr lang="en-US" sz="2400" dirty="0">
                <a:latin typeface="Ubuntu" panose="020B0504030602030204" pitchFamily="34" charset="0"/>
              </a:rPr>
              <a:t>Bias in data and algorithms</a:t>
            </a:r>
          </a:p>
          <a:p>
            <a:pPr marL="800100" lvl="1" indent="-342900">
              <a:buFont typeface="Arial" panose="020B0604020202020204" pitchFamily="34" charset="0"/>
              <a:buChar char="•"/>
            </a:pPr>
            <a:r>
              <a:rPr lang="en-US" sz="2400" b="0" i="0" dirty="0">
                <a:effectLst/>
                <a:latin typeface="Ubuntu" panose="020B0504030602030204" pitchFamily="34" charset="0"/>
              </a:rPr>
              <a:t>Hallucination</a:t>
            </a:r>
          </a:p>
          <a:p>
            <a:endParaRPr lang="en-US" sz="2400" b="0" i="0" dirty="0">
              <a:effectLst/>
              <a:latin typeface="Ubuntu" panose="020B0504030602030204" pitchFamily="34" charset="0"/>
            </a:endParaRPr>
          </a:p>
        </p:txBody>
      </p:sp>
      <p:pic>
        <p:nvPicPr>
          <p:cNvPr id="4" name="Picture 2" descr="Image result for interpretable machine learning caruana">
            <a:extLst>
              <a:ext uri="{FF2B5EF4-FFF2-40B4-BE49-F238E27FC236}">
                <a16:creationId xmlns:a16="http://schemas.microsoft.com/office/drawing/2014/main" id="{FC539312-6E67-DA87-095A-034FAA8B3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795" y="-11231"/>
            <a:ext cx="5822205" cy="2743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682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510E72-4ECF-44F3-A4C8-2AC4A551A1C2}"/>
              </a:ext>
            </a:extLst>
          </p:cNvPr>
          <p:cNvSpPr>
            <a:spLocks noGrp="1"/>
          </p:cNvSpPr>
          <p:nvPr>
            <p:ph type="title"/>
          </p:nvPr>
        </p:nvSpPr>
        <p:spPr/>
        <p:txBody>
          <a:bodyPr>
            <a:normAutofit fontScale="90000"/>
          </a:bodyPr>
          <a:lstStyle/>
          <a:p>
            <a:r>
              <a:rPr lang="en-US" sz="5333" dirty="0"/>
              <a:t>Interpretability in machine learning</a:t>
            </a:r>
            <a:endParaRPr lang="it-IT" sz="5333" dirty="0"/>
          </a:p>
        </p:txBody>
      </p:sp>
      <p:sp>
        <p:nvSpPr>
          <p:cNvPr id="3" name="Segnaposto contenuto 2">
            <a:extLst>
              <a:ext uri="{FF2B5EF4-FFF2-40B4-BE49-F238E27FC236}">
                <a16:creationId xmlns:a16="http://schemas.microsoft.com/office/drawing/2014/main" id="{F8FA555B-8C0C-4F1D-8211-05D43611F91E}"/>
              </a:ext>
            </a:extLst>
          </p:cNvPr>
          <p:cNvSpPr>
            <a:spLocks noGrp="1"/>
          </p:cNvSpPr>
          <p:nvPr>
            <p:ph idx="1"/>
          </p:nvPr>
        </p:nvSpPr>
        <p:spPr>
          <a:xfrm>
            <a:off x="752052" y="5441817"/>
            <a:ext cx="10921141" cy="1314856"/>
          </a:xfrm>
        </p:spPr>
        <p:txBody>
          <a:bodyPr>
            <a:noAutofit/>
          </a:bodyPr>
          <a:lstStyle/>
          <a:p>
            <a:pPr lvl="1"/>
            <a:r>
              <a:rPr lang="en-US" sz="2600" dirty="0">
                <a:solidFill>
                  <a:srgbClr val="0070C0"/>
                </a:solidFill>
              </a:rPr>
              <a:t>Model explanation:</a:t>
            </a:r>
            <a:r>
              <a:rPr lang="en-US" sz="2600" dirty="0">
                <a:solidFill>
                  <a:prstClr val="black"/>
                </a:solidFill>
              </a:rPr>
              <a:t> global understanding of how a model works</a:t>
            </a:r>
          </a:p>
          <a:p>
            <a:pPr lvl="1"/>
            <a:r>
              <a:rPr lang="en-US" sz="2600" dirty="0">
                <a:solidFill>
                  <a:srgbClr val="0070C0"/>
                </a:solidFill>
              </a:rPr>
              <a:t>Prediction explanation:</a:t>
            </a:r>
            <a:r>
              <a:rPr lang="en-US" sz="2600" dirty="0">
                <a:solidFill>
                  <a:prstClr val="black"/>
                </a:solidFill>
              </a:rPr>
              <a:t> local understanding of why a prediction is made</a:t>
            </a:r>
          </a:p>
        </p:txBody>
      </p:sp>
      <p:sp>
        <p:nvSpPr>
          <p:cNvPr id="7" name="Rettangolo 6">
            <a:extLst>
              <a:ext uri="{FF2B5EF4-FFF2-40B4-BE49-F238E27FC236}">
                <a16:creationId xmlns:a16="http://schemas.microsoft.com/office/drawing/2014/main" id="{66215B71-70FD-4D08-BBF9-0169FD49E2B4}"/>
              </a:ext>
            </a:extLst>
          </p:cNvPr>
          <p:cNvSpPr/>
          <p:nvPr/>
        </p:nvSpPr>
        <p:spPr>
          <a:xfrm>
            <a:off x="192125" y="1517662"/>
            <a:ext cx="6096000" cy="1643335"/>
          </a:xfrm>
          <a:prstGeom prst="rect">
            <a:avLst/>
          </a:prstGeom>
        </p:spPr>
        <p:txBody>
          <a:bodyPr>
            <a:spAutoFit/>
          </a:bodyPr>
          <a:lstStyle/>
          <a:p>
            <a:pPr algn="ctr">
              <a:lnSpc>
                <a:spcPct val="90000"/>
              </a:lnSpc>
              <a:spcBef>
                <a:spcPts val="1333"/>
              </a:spcBef>
            </a:pPr>
            <a:r>
              <a:rPr lang="en-US" sz="3600" i="1" dirty="0">
                <a:solidFill>
                  <a:prstClr val="black"/>
                </a:solidFill>
              </a:rPr>
              <a:t>“The ability to explain or to present in understandable terms to a human”</a:t>
            </a:r>
          </a:p>
        </p:txBody>
      </p:sp>
      <p:grpSp>
        <p:nvGrpSpPr>
          <p:cNvPr id="4" name="Gruppo 3"/>
          <p:cNvGrpSpPr/>
          <p:nvPr/>
        </p:nvGrpSpPr>
        <p:grpSpPr>
          <a:xfrm>
            <a:off x="7037442" y="1931119"/>
            <a:ext cx="4480009" cy="1371163"/>
            <a:chOff x="7742240" y="1514335"/>
            <a:chExt cx="4480009" cy="1371162"/>
          </a:xfrm>
        </p:grpSpPr>
        <p:sp>
          <p:nvSpPr>
            <p:cNvPr id="5" name="Rettangolo 4">
              <a:extLst>
                <a:ext uri="{FF2B5EF4-FFF2-40B4-BE49-F238E27FC236}">
                  <a16:creationId xmlns:a16="http://schemas.microsoft.com/office/drawing/2014/main" id="{1CE8A19A-3883-43D3-9F85-17B4D0663542}"/>
                </a:ext>
              </a:extLst>
            </p:cNvPr>
            <p:cNvSpPr/>
            <p:nvPr/>
          </p:nvSpPr>
          <p:spPr>
            <a:xfrm>
              <a:off x="7742240" y="2460765"/>
              <a:ext cx="4480009" cy="424732"/>
            </a:xfrm>
            <a:prstGeom prst="rect">
              <a:avLst/>
            </a:prstGeom>
          </p:spPr>
          <p:txBody>
            <a:bodyPr wrap="none">
              <a:spAutoFit/>
            </a:bodyPr>
            <a:lstStyle/>
            <a:p>
              <a:pPr>
                <a:lnSpc>
                  <a:spcPct val="90000"/>
                </a:lnSpc>
                <a:spcBef>
                  <a:spcPts val="1333"/>
                </a:spcBef>
              </a:pPr>
              <a:r>
                <a:rPr lang="en-US" sz="2400" dirty="0">
                  <a:solidFill>
                    <a:prstClr val="black"/>
                  </a:solidFill>
                </a:rPr>
                <a:t>Trade-off Accuracy-Interpretability</a:t>
              </a:r>
            </a:p>
          </p:txBody>
        </p:sp>
        <p:pic>
          <p:nvPicPr>
            <p:cNvPr id="16" name="Immagine 15">
              <a:extLst>
                <a:ext uri="{FF2B5EF4-FFF2-40B4-BE49-F238E27FC236}">
                  <a16:creationId xmlns:a16="http://schemas.microsoft.com/office/drawing/2014/main" id="{CEA0B21A-4421-40B4-B7A1-32B7C2FE4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4346" y="1514335"/>
              <a:ext cx="970437" cy="838105"/>
            </a:xfrm>
            <a:prstGeom prst="rect">
              <a:avLst/>
            </a:prstGeom>
          </p:spPr>
        </p:pic>
      </p:grpSp>
      <p:pic>
        <p:nvPicPr>
          <p:cNvPr id="8" name="Immagine 7">
            <a:extLst>
              <a:ext uri="{FF2B5EF4-FFF2-40B4-BE49-F238E27FC236}">
                <a16:creationId xmlns:a16="http://schemas.microsoft.com/office/drawing/2014/main" id="{0DEBCF3E-6B12-4969-9BEB-7628D69DB7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887" b="84021" l="24324" r="73745">
                        <a14:foregroundMark x1="28958" y1="26804" x2="25483" y2="54124"/>
                        <a14:foregroundMark x1="25483" y1="54124" x2="26641" y2="61856"/>
                        <a14:foregroundMark x1="27413" y1="23711" x2="28185" y2="56701"/>
                        <a14:foregroundMark x1="28571" y1="22680" x2="52896" y2="15464"/>
                        <a14:foregroundMark x1="51351" y1="17010" x2="70270" y2="31443"/>
                        <a14:foregroundMark x1="70270" y1="31443" x2="55598" y2="12887"/>
                        <a14:foregroundMark x1="55598" y1="12887" x2="62548" y2="21649"/>
                        <a14:foregroundMark x1="72587" y1="32474" x2="69884" y2="69588"/>
                        <a14:foregroundMark x1="72973" y1="34536" x2="72587" y2="72165"/>
                        <a14:foregroundMark x1="73745" y1="35567" x2="74903" y2="62887"/>
                        <a14:foregroundMark x1="74903" y1="62887" x2="74131" y2="62887"/>
                        <a14:foregroundMark x1="72973" y1="71134" x2="71815" y2="74742"/>
                        <a14:foregroundMark x1="67568" y1="75258" x2="43243" y2="82474"/>
                        <a14:foregroundMark x1="43243" y1="84021" x2="28185" y2="66495"/>
                        <a14:foregroundMark x1="28185" y1="66495" x2="28571" y2="65979"/>
                        <a14:foregroundMark x1="27027" y1="67526" x2="24324" y2="59794"/>
                        <a14:foregroundMark x1="27413" y1="27320" x2="24324" y2="60825"/>
                        <a14:foregroundMark x1="27413" y1="23196" x2="24324" y2="49485"/>
                        <a14:foregroundMark x1="24324" y1="49485" x2="25097" y2="51546"/>
                      </a14:backgroundRemoval>
                    </a14:imgEffect>
                  </a14:imgLayer>
                </a14:imgProps>
              </a:ext>
              <a:ext uri="{28A0092B-C50C-407E-A947-70E740481C1C}">
                <a14:useLocalDpi xmlns:a14="http://schemas.microsoft.com/office/drawing/2010/main" val="0"/>
              </a:ext>
            </a:extLst>
          </a:blip>
          <a:srcRect l="26062" t="15653" r="26297" b="16305"/>
          <a:stretch/>
        </p:blipFill>
        <p:spPr>
          <a:xfrm>
            <a:off x="4219355" y="3548841"/>
            <a:ext cx="1071796" cy="1146587"/>
          </a:xfrm>
          <a:prstGeom prst="rect">
            <a:avLst/>
          </a:prstGeom>
        </p:spPr>
      </p:pic>
      <p:sp>
        <p:nvSpPr>
          <p:cNvPr id="14" name="CasellaDiTesto 13">
            <a:extLst>
              <a:ext uri="{FF2B5EF4-FFF2-40B4-BE49-F238E27FC236}">
                <a16:creationId xmlns:a16="http://schemas.microsoft.com/office/drawing/2014/main" id="{FC10B09D-3279-470F-83C9-8788F5A43BFB}"/>
              </a:ext>
            </a:extLst>
          </p:cNvPr>
          <p:cNvSpPr txBox="1"/>
          <p:nvPr/>
        </p:nvSpPr>
        <p:spPr>
          <a:xfrm>
            <a:off x="4780746" y="4785837"/>
            <a:ext cx="2591159" cy="461665"/>
          </a:xfrm>
          <a:prstGeom prst="rect">
            <a:avLst/>
          </a:prstGeom>
          <a:noFill/>
        </p:spPr>
        <p:txBody>
          <a:bodyPr wrap="none" rtlCol="0">
            <a:spAutoFit/>
          </a:bodyPr>
          <a:lstStyle/>
          <a:p>
            <a:r>
              <a:rPr lang="en-US" sz="2400" dirty="0"/>
              <a:t>Open the black box</a:t>
            </a:r>
            <a:endParaRPr lang="it-IT" sz="2400" dirty="0"/>
          </a:p>
        </p:txBody>
      </p:sp>
      <p:cxnSp>
        <p:nvCxnSpPr>
          <p:cNvPr id="6" name="Connettore 2 5">
            <a:extLst>
              <a:ext uri="{FF2B5EF4-FFF2-40B4-BE49-F238E27FC236}">
                <a16:creationId xmlns:a16="http://schemas.microsoft.com/office/drawing/2014/main" id="{123AF74E-3E8A-4706-A9A6-C32F2370ABDB}"/>
              </a:ext>
            </a:extLst>
          </p:cNvPr>
          <p:cNvCxnSpPr/>
          <p:nvPr/>
        </p:nvCxnSpPr>
        <p:spPr>
          <a:xfrm>
            <a:off x="5645364" y="4194836"/>
            <a:ext cx="326347" cy="0"/>
          </a:xfrm>
          <a:prstGeom prst="straightConnector1">
            <a:avLst/>
          </a:prstGeom>
          <a:ln w="38100">
            <a:solidFill>
              <a:srgbClr val="86A9DE"/>
            </a:solidFill>
            <a:tailEnd type="triangle"/>
          </a:ln>
        </p:spPr>
        <p:style>
          <a:lnRef idx="1">
            <a:schemeClr val="accent1"/>
          </a:lnRef>
          <a:fillRef idx="0">
            <a:schemeClr val="accent1"/>
          </a:fillRef>
          <a:effectRef idx="0">
            <a:schemeClr val="accent1"/>
          </a:effectRef>
          <a:fontRef idx="minor">
            <a:schemeClr val="tx1"/>
          </a:fontRef>
        </p:style>
      </p:cxnSp>
      <p:pic>
        <p:nvPicPr>
          <p:cNvPr id="18" name="Immagine 17">
            <a:extLst>
              <a:ext uri="{FF2B5EF4-FFF2-40B4-BE49-F238E27FC236}">
                <a16:creationId xmlns:a16="http://schemas.microsoft.com/office/drawing/2014/main" id="{62964EDE-8D60-4C48-BFD1-6B3CD40E25E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78" b="82667" l="4889" r="95556">
                        <a14:foregroundMark x1="13778" y1="32889" x2="20444" y2="37333"/>
                        <a14:foregroundMark x1="15556" y1="32444" x2="27111" y2="12444"/>
                        <a14:foregroundMark x1="27111" y1="12444" x2="28889" y2="10667"/>
                        <a14:foregroundMark x1="14667" y1="19556" x2="4889" y2="23111"/>
                        <a14:foregroundMark x1="5333" y1="25333" x2="7556" y2="26667"/>
                        <a14:foregroundMark x1="8889" y1="28000" x2="12444" y2="31111"/>
                        <a14:foregroundMark x1="8000" y1="27556" x2="7111" y2="27111"/>
                        <a14:foregroundMark x1="22667" y1="75111" x2="44889" y2="81333"/>
                        <a14:foregroundMark x1="44889" y1="81333" x2="67556" y2="76000"/>
                        <a14:foregroundMark x1="67556" y1="76000" x2="60444" y2="82667"/>
                        <a14:foregroundMark x1="76444" y1="44889" x2="77333" y2="64444"/>
                        <a14:foregroundMark x1="77333" y1="65333" x2="65778" y2="76889"/>
                        <a14:foregroundMark x1="78667" y1="43556" x2="95556" y2="27111"/>
                        <a14:foregroundMark x1="95556" y1="27111" x2="77333" y2="30667"/>
                        <a14:foregroundMark x1="44000" y1="21778" x2="77333" y2="28889"/>
                        <a14:foregroundMark x1="81778" y1="28889" x2="78667" y2="30222"/>
                        <a14:foregroundMark x1="28444" y1="11111" x2="35111" y2="15556"/>
                        <a14:foregroundMark x1="27556" y1="9778" x2="8889" y2="19556"/>
                      </a14:backgroundRemoval>
                    </a14:imgEffect>
                  </a14:imgLayer>
                </a14:imgProps>
              </a:ext>
              <a:ext uri="{28A0092B-C50C-407E-A947-70E740481C1C}">
                <a14:useLocalDpi xmlns:a14="http://schemas.microsoft.com/office/drawing/2010/main" val="0"/>
              </a:ext>
            </a:extLst>
          </a:blip>
          <a:srcRect l="4318" t="9196" r="3137" b="12806"/>
          <a:stretch/>
        </p:blipFill>
        <p:spPr>
          <a:xfrm>
            <a:off x="5990315" y="3484967"/>
            <a:ext cx="1560104" cy="1314855"/>
          </a:xfrm>
          <a:prstGeom prst="rect">
            <a:avLst/>
          </a:prstGeom>
        </p:spPr>
      </p:pic>
      <p:grpSp>
        <p:nvGrpSpPr>
          <p:cNvPr id="9" name="Shape 591">
            <a:extLst>
              <a:ext uri="{FF2B5EF4-FFF2-40B4-BE49-F238E27FC236}">
                <a16:creationId xmlns:a16="http://schemas.microsoft.com/office/drawing/2014/main" id="{69B26FA4-9095-4E0E-85A5-80A69BA1A642}"/>
              </a:ext>
            </a:extLst>
          </p:cNvPr>
          <p:cNvGrpSpPr/>
          <p:nvPr/>
        </p:nvGrpSpPr>
        <p:grpSpPr>
          <a:xfrm>
            <a:off x="5059915" y="4025203"/>
            <a:ext cx="555179" cy="566815"/>
            <a:chOff x="3951850" y="2985350"/>
            <a:chExt cx="407950" cy="416500"/>
          </a:xfrm>
        </p:grpSpPr>
        <p:sp>
          <p:nvSpPr>
            <p:cNvPr id="10" name="Shape 592">
              <a:extLst>
                <a:ext uri="{FF2B5EF4-FFF2-40B4-BE49-F238E27FC236}">
                  <a16:creationId xmlns:a16="http://schemas.microsoft.com/office/drawing/2014/main" id="{78858455-6211-4C32-B0E4-6A2C7089BFF3}"/>
                </a:ext>
              </a:extLst>
            </p:cNvPr>
            <p:cNvSpPr/>
            <p:nvPr/>
          </p:nvSpPr>
          <p:spPr>
            <a:xfrm>
              <a:off x="3951850" y="2985350"/>
              <a:ext cx="314800" cy="314825"/>
            </a:xfrm>
            <a:custGeom>
              <a:avLst/>
              <a:gdLst/>
              <a:ahLst/>
              <a:cxnLst/>
              <a:rect l="0" t="0" r="0" b="0"/>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22225" cap="rnd" cmpd="sng">
              <a:solidFill>
                <a:srgbClr val="4E75A3"/>
              </a:solidFill>
              <a:prstDash val="solid"/>
              <a:round/>
              <a:headEnd type="none" w="med" len="med"/>
              <a:tailEnd type="none" w="med" len="med"/>
            </a:ln>
          </p:spPr>
          <p:txBody>
            <a:bodyPr wrap="square" lIns="121900" tIns="121900" rIns="121900" bIns="121900" anchor="ctr" anchorCtr="0">
              <a:noAutofit/>
            </a:bodyPr>
            <a:lstStyle/>
            <a:p>
              <a:endParaRPr sz="2400" dirty="0"/>
            </a:p>
          </p:txBody>
        </p:sp>
        <p:sp>
          <p:nvSpPr>
            <p:cNvPr id="12" name="Shape 594">
              <a:extLst>
                <a:ext uri="{FF2B5EF4-FFF2-40B4-BE49-F238E27FC236}">
                  <a16:creationId xmlns:a16="http://schemas.microsoft.com/office/drawing/2014/main" id="{4ED7BD45-60E9-42DE-9D3A-EC08EF2EAE43}"/>
                </a:ext>
              </a:extLst>
            </p:cNvPr>
            <p:cNvSpPr/>
            <p:nvPr/>
          </p:nvSpPr>
          <p:spPr>
            <a:xfrm>
              <a:off x="4024300" y="3058425"/>
              <a:ext cx="84650" cy="84650"/>
            </a:xfrm>
            <a:custGeom>
              <a:avLst/>
              <a:gdLst/>
              <a:ahLst/>
              <a:cxnLst/>
              <a:rect l="0" t="0" r="0" b="0"/>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22225" cap="rnd" cmpd="sng">
              <a:solidFill>
                <a:srgbClr val="4E75A3"/>
              </a:solidFill>
              <a:prstDash val="solid"/>
              <a:round/>
              <a:headEnd type="none" w="med" len="med"/>
              <a:tailEnd type="none" w="med" len="med"/>
            </a:ln>
          </p:spPr>
          <p:txBody>
            <a:bodyPr wrap="square" lIns="121900" tIns="121900" rIns="121900" bIns="121900" anchor="ctr" anchorCtr="0">
              <a:noAutofit/>
            </a:bodyPr>
            <a:lstStyle/>
            <a:p>
              <a:endParaRPr sz="2400" dirty="0"/>
            </a:p>
          </p:txBody>
        </p:sp>
        <p:sp>
          <p:nvSpPr>
            <p:cNvPr id="13" name="Shape 595">
              <a:extLst>
                <a:ext uri="{FF2B5EF4-FFF2-40B4-BE49-F238E27FC236}">
                  <a16:creationId xmlns:a16="http://schemas.microsoft.com/office/drawing/2014/main" id="{652A55AB-C497-47B4-B236-AAEB468C7FA9}"/>
                </a:ext>
              </a:extLst>
            </p:cNvPr>
            <p:cNvSpPr/>
            <p:nvPr/>
          </p:nvSpPr>
          <p:spPr>
            <a:xfrm>
              <a:off x="4205750" y="3248375"/>
              <a:ext cx="154050" cy="153475"/>
            </a:xfrm>
            <a:custGeom>
              <a:avLst/>
              <a:gdLst/>
              <a:ahLst/>
              <a:cxnLst/>
              <a:rect l="0" t="0" r="0" b="0"/>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22225" cap="rnd" cmpd="sng">
              <a:solidFill>
                <a:srgbClr val="4E75A3"/>
              </a:solidFill>
              <a:prstDash val="solid"/>
              <a:round/>
              <a:headEnd type="none" w="med" len="med"/>
              <a:tailEnd type="none" w="med" len="med"/>
            </a:ln>
          </p:spPr>
          <p:txBody>
            <a:bodyPr wrap="square" lIns="121900" tIns="121900" rIns="121900" bIns="121900" anchor="ctr" anchorCtr="0">
              <a:noAutofit/>
            </a:bodyPr>
            <a:lstStyle/>
            <a:p>
              <a:endParaRPr sz="2400" dirty="0"/>
            </a:p>
          </p:txBody>
        </p:sp>
        <p:sp>
          <p:nvSpPr>
            <p:cNvPr id="11" name="Shape 593">
              <a:extLst>
                <a:ext uri="{FF2B5EF4-FFF2-40B4-BE49-F238E27FC236}">
                  <a16:creationId xmlns:a16="http://schemas.microsoft.com/office/drawing/2014/main" id="{0DCADDA8-1EC7-49B9-A252-053A6CE1F0D8}"/>
                </a:ext>
              </a:extLst>
            </p:cNvPr>
            <p:cNvSpPr/>
            <p:nvPr/>
          </p:nvSpPr>
          <p:spPr>
            <a:xfrm>
              <a:off x="3988375" y="3021875"/>
              <a:ext cx="241750" cy="241750"/>
            </a:xfrm>
            <a:custGeom>
              <a:avLst/>
              <a:gdLst/>
              <a:ahLst/>
              <a:cxnLst/>
              <a:rect l="0" t="0" r="0" b="0"/>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solidFill>
              <a:schemeClr val="accent1"/>
            </a:solidFill>
            <a:ln w="22225" cap="rnd" cmpd="sng">
              <a:solidFill>
                <a:srgbClr val="4E75A3"/>
              </a:solidFill>
              <a:prstDash val="solid"/>
              <a:round/>
              <a:headEnd type="none" w="med" len="med"/>
              <a:tailEnd type="none" w="med" len="med"/>
            </a:ln>
          </p:spPr>
          <p:txBody>
            <a:bodyPr wrap="square" lIns="121900" tIns="121900" rIns="121900" bIns="121900" anchor="ctr" anchorCtr="0">
              <a:noAutofit/>
            </a:bodyPr>
            <a:lstStyle/>
            <a:p>
              <a:endParaRPr sz="2400" dirty="0"/>
            </a:p>
          </p:txBody>
        </p:sp>
      </p:grpSp>
      <p:grpSp>
        <p:nvGrpSpPr>
          <p:cNvPr id="15" name="Gruppo 14">
            <a:extLst>
              <a:ext uri="{FF2B5EF4-FFF2-40B4-BE49-F238E27FC236}">
                <a16:creationId xmlns:a16="http://schemas.microsoft.com/office/drawing/2014/main" id="{EE7D32D1-78E9-8E41-4E69-9C99609CE3EE}"/>
              </a:ext>
            </a:extLst>
          </p:cNvPr>
          <p:cNvGrpSpPr/>
          <p:nvPr/>
        </p:nvGrpSpPr>
        <p:grpSpPr>
          <a:xfrm>
            <a:off x="-2686" y="6217852"/>
            <a:ext cx="1455344" cy="648233"/>
            <a:chOff x="-2686" y="6217852"/>
            <a:chExt cx="1455344" cy="648233"/>
          </a:xfrm>
        </p:grpSpPr>
        <p:pic>
          <p:nvPicPr>
            <p:cNvPr id="17" name="Google Shape;89;p13">
              <a:extLst>
                <a:ext uri="{FF2B5EF4-FFF2-40B4-BE49-F238E27FC236}">
                  <a16:creationId xmlns:a16="http://schemas.microsoft.com/office/drawing/2014/main" id="{8E6F252B-D3C9-E151-965F-325D4E3139A7}"/>
                </a:ext>
              </a:extLst>
            </p:cNvPr>
            <p:cNvPicPr preferRelativeResize="0"/>
            <p:nvPr userDrawn="1"/>
          </p:nvPicPr>
          <p:blipFill>
            <a:blip r:embed="rId8">
              <a:alphaModFix/>
            </a:blip>
            <a:stretch>
              <a:fillRect/>
            </a:stretch>
          </p:blipFill>
          <p:spPr>
            <a:xfrm>
              <a:off x="725558" y="6217853"/>
              <a:ext cx="727100" cy="640148"/>
            </a:xfrm>
            <a:prstGeom prst="rect">
              <a:avLst/>
            </a:prstGeom>
            <a:noFill/>
            <a:ln>
              <a:noFill/>
            </a:ln>
          </p:spPr>
        </p:pic>
        <p:pic>
          <p:nvPicPr>
            <p:cNvPr id="19" name="Google Shape;88;p13">
              <a:extLst>
                <a:ext uri="{FF2B5EF4-FFF2-40B4-BE49-F238E27FC236}">
                  <a16:creationId xmlns:a16="http://schemas.microsoft.com/office/drawing/2014/main" id="{2667A9EC-FC54-7B62-95BD-12FAEDA4AA86}"/>
                </a:ext>
              </a:extLst>
            </p:cNvPr>
            <p:cNvPicPr preferRelativeResize="0"/>
            <p:nvPr userDrawn="1"/>
          </p:nvPicPr>
          <p:blipFill>
            <a:blip r:embed="rId9">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209931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500"/>
                                        <p:tgtEl>
                                          <p:spTgt spid="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fade">
                                      <p:cBhvr>
                                        <p:cTn id="4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F7319582-BB2F-BFEC-678C-5224FB2E5E72}"/>
              </a:ext>
            </a:extLst>
          </p:cNvPr>
          <p:cNvGrpSpPr/>
          <p:nvPr/>
        </p:nvGrpSpPr>
        <p:grpSpPr>
          <a:xfrm>
            <a:off x="-2686" y="6217852"/>
            <a:ext cx="1455344" cy="648233"/>
            <a:chOff x="-2686" y="6217852"/>
            <a:chExt cx="1455344" cy="648233"/>
          </a:xfrm>
        </p:grpSpPr>
        <p:pic>
          <p:nvPicPr>
            <p:cNvPr id="6" name="Google Shape;89;p13">
              <a:extLst>
                <a:ext uri="{FF2B5EF4-FFF2-40B4-BE49-F238E27FC236}">
                  <a16:creationId xmlns:a16="http://schemas.microsoft.com/office/drawing/2014/main" id="{9CD1B12D-217D-935D-4775-2876A1B72270}"/>
                </a:ext>
              </a:extLst>
            </p:cNvPr>
            <p:cNvPicPr preferRelativeResize="0"/>
            <p:nvPr userDrawn="1"/>
          </p:nvPicPr>
          <p:blipFill>
            <a:blip r:embed="rId2">
              <a:alphaModFix/>
            </a:blip>
            <a:stretch>
              <a:fillRect/>
            </a:stretch>
          </p:blipFill>
          <p:spPr>
            <a:xfrm>
              <a:off x="725558" y="6217853"/>
              <a:ext cx="727100" cy="640148"/>
            </a:xfrm>
            <a:prstGeom prst="rect">
              <a:avLst/>
            </a:prstGeom>
            <a:noFill/>
            <a:ln>
              <a:noFill/>
            </a:ln>
          </p:spPr>
        </p:pic>
        <p:pic>
          <p:nvPicPr>
            <p:cNvPr id="7" name="Google Shape;88;p13">
              <a:extLst>
                <a:ext uri="{FF2B5EF4-FFF2-40B4-BE49-F238E27FC236}">
                  <a16:creationId xmlns:a16="http://schemas.microsoft.com/office/drawing/2014/main" id="{EBD36B71-A2E4-53C9-2BD5-A0E88B8B20A8}"/>
                </a:ext>
              </a:extLst>
            </p:cNvPr>
            <p:cNvPicPr preferRelativeResize="0"/>
            <p:nvPr userDrawn="1"/>
          </p:nvPicPr>
          <p:blipFill>
            <a:blip r:embed="rId3">
              <a:alphaModFix/>
            </a:blip>
            <a:stretch>
              <a:fillRect/>
            </a:stretch>
          </p:blipFill>
          <p:spPr>
            <a:xfrm>
              <a:off x="-2686" y="6217852"/>
              <a:ext cx="727100" cy="648233"/>
            </a:xfrm>
            <a:prstGeom prst="rect">
              <a:avLst/>
            </a:prstGeom>
            <a:solidFill>
              <a:schemeClr val="bg1"/>
            </a:solidFill>
            <a:ln>
              <a:noFill/>
            </a:ln>
          </p:spPr>
        </p:pic>
      </p:grpSp>
      <p:sp>
        <p:nvSpPr>
          <p:cNvPr id="2" name="Titolo 1"/>
          <p:cNvSpPr>
            <a:spLocks noGrp="1"/>
          </p:cNvSpPr>
          <p:nvPr>
            <p:ph type="title"/>
          </p:nvPr>
        </p:nvSpPr>
        <p:spPr/>
        <p:txBody>
          <a:bodyPr>
            <a:normAutofit/>
          </a:bodyPr>
          <a:lstStyle/>
          <a:p>
            <a:r>
              <a:rPr lang="it-IT" sz="5333" dirty="0" err="1"/>
              <a:t>Interpretability</a:t>
            </a:r>
            <a:endParaRPr lang="it-IT" sz="5333" dirty="0"/>
          </a:p>
        </p:txBody>
      </p:sp>
      <p:sp>
        <p:nvSpPr>
          <p:cNvPr id="3" name="Segnaposto contenuto 2"/>
          <p:cNvSpPr>
            <a:spLocks noGrp="1"/>
          </p:cNvSpPr>
          <p:nvPr>
            <p:ph idx="1"/>
          </p:nvPr>
        </p:nvSpPr>
        <p:spPr>
          <a:xfrm>
            <a:off x="956479" y="1384993"/>
            <a:ext cx="10804262" cy="5230476"/>
          </a:xfrm>
        </p:spPr>
        <p:txBody>
          <a:bodyPr>
            <a:normAutofit fontScale="92500" lnSpcReduction="10000"/>
          </a:bodyPr>
          <a:lstStyle/>
          <a:p>
            <a:r>
              <a:rPr lang="en-US" dirty="0"/>
              <a:t>Learned decision rule in pneumonia patients dataset from USA hospital</a:t>
            </a:r>
          </a:p>
          <a:p>
            <a:pPr marL="0" indent="0" algn="ctr">
              <a:buNone/>
            </a:pPr>
            <a:r>
              <a:rPr lang="en-US" i="1" dirty="0">
                <a:solidFill>
                  <a:srgbClr val="FF0000"/>
                </a:solidFill>
              </a:rPr>
              <a:t>history of asthma → lower chance of dying from pneumonia</a:t>
            </a:r>
          </a:p>
          <a:p>
            <a:r>
              <a:rPr lang="en-US" dirty="0"/>
              <a:t>MD consider asthma as a serious risk factor for people who get pneumonia</a:t>
            </a:r>
          </a:p>
          <a:p>
            <a:r>
              <a:rPr lang="en-US" dirty="0"/>
              <a:t>Analysis</a:t>
            </a:r>
          </a:p>
          <a:p>
            <a:pPr lvl="1"/>
            <a:r>
              <a:rPr lang="en-US" dirty="0"/>
              <a:t>asthmatics probably notice earlier the symptoms of pneumonia</a:t>
            </a:r>
          </a:p>
          <a:p>
            <a:pPr lvl="1"/>
            <a:r>
              <a:rPr lang="en-US" dirty="0"/>
              <a:t>a healthcare professional is going to provide earlier pneumonia diagnosis</a:t>
            </a:r>
          </a:p>
          <a:p>
            <a:pPr lvl="1"/>
            <a:r>
              <a:rPr lang="en-US" dirty="0"/>
              <a:t>as high-risk patients, they’re going to get high-quality treatment sooner than other people</a:t>
            </a:r>
          </a:p>
          <a:p>
            <a:pPr marL="0" indent="0">
              <a:buNone/>
            </a:pPr>
            <a:r>
              <a:rPr lang="en-US" dirty="0"/>
              <a:t>	</a:t>
            </a:r>
            <a:r>
              <a:rPr lang="en-US" sz="2600" dirty="0"/>
              <a:t>asthmatics actually have almost half the chance of dying of non-	asthmatics</a:t>
            </a:r>
          </a:p>
          <a:p>
            <a:r>
              <a:rPr lang="en-US" dirty="0"/>
              <a:t>Using a black box model, this issue would </a:t>
            </a:r>
            <a:r>
              <a:rPr lang="en-US" i="1" dirty="0">
                <a:solidFill>
                  <a:srgbClr val="C00000"/>
                </a:solidFill>
              </a:rPr>
              <a:t>never</a:t>
            </a:r>
            <a:r>
              <a:rPr lang="en-US" dirty="0"/>
              <a:t> have been uncovered</a:t>
            </a:r>
          </a:p>
        </p:txBody>
      </p:sp>
      <p:sp>
        <p:nvSpPr>
          <p:cNvPr id="4" name="Freccia a destra 3"/>
          <p:cNvSpPr/>
          <p:nvPr/>
        </p:nvSpPr>
        <p:spPr>
          <a:xfrm>
            <a:off x="1517262" y="5114161"/>
            <a:ext cx="352371" cy="269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spTree>
    <p:extLst>
      <p:ext uri="{BB962C8B-B14F-4D97-AF65-F5344CB8AC3E}">
        <p14:creationId xmlns:p14="http://schemas.microsoft.com/office/powerpoint/2010/main" val="264679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97280" y="86575"/>
            <a:ext cx="10058400" cy="1450757"/>
          </a:xfrm>
        </p:spPr>
        <p:txBody>
          <a:bodyPr>
            <a:normAutofit/>
          </a:bodyPr>
          <a:lstStyle/>
          <a:p>
            <a:r>
              <a:rPr lang="it-IT" sz="5333" dirty="0" err="1"/>
              <a:t>Algorithmic</a:t>
            </a:r>
            <a:r>
              <a:rPr lang="it-IT" sz="5333" dirty="0"/>
              <a:t> and data </a:t>
            </a:r>
            <a:r>
              <a:rPr lang="it-IT" sz="5333" dirty="0" err="1"/>
              <a:t>bias</a:t>
            </a:r>
            <a:r>
              <a:rPr lang="it-IT" sz="5333" dirty="0"/>
              <a:t> </a:t>
            </a:r>
          </a:p>
        </p:txBody>
      </p:sp>
      <p:sp>
        <p:nvSpPr>
          <p:cNvPr id="3" name="Segnaposto contenuto 2"/>
          <p:cNvSpPr>
            <a:spLocks noGrp="1"/>
          </p:cNvSpPr>
          <p:nvPr>
            <p:ph idx="1"/>
          </p:nvPr>
        </p:nvSpPr>
        <p:spPr>
          <a:xfrm>
            <a:off x="944877" y="2996119"/>
            <a:ext cx="10058401" cy="2981399"/>
          </a:xfrm>
        </p:spPr>
        <p:txBody>
          <a:bodyPr>
            <a:normAutofit/>
          </a:bodyPr>
          <a:lstStyle/>
          <a:p>
            <a:r>
              <a:rPr lang="en-US" sz="2400" dirty="0"/>
              <a:t>Scores computed from</a:t>
            </a:r>
          </a:p>
          <a:p>
            <a:pPr lvl="1"/>
            <a:r>
              <a:rPr lang="en-US" sz="2000" dirty="0"/>
              <a:t>Questions answered by the defendants</a:t>
            </a:r>
          </a:p>
          <a:p>
            <a:pPr lvl="1"/>
            <a:r>
              <a:rPr lang="en-US" sz="2000" dirty="0"/>
              <a:t>Information pulled by criminal records</a:t>
            </a:r>
          </a:p>
          <a:p>
            <a:r>
              <a:rPr lang="en-US" sz="2400" dirty="0"/>
              <a:t>Race was not among the questions</a:t>
            </a:r>
          </a:p>
          <a:p>
            <a:pPr marL="457200" lvl="1" indent="0">
              <a:buNone/>
            </a:pPr>
            <a:r>
              <a:rPr lang="en-US" sz="2000" dirty="0"/>
              <a:t>… however other items may be correlated (e.g., poverty, joblessness)</a:t>
            </a:r>
          </a:p>
          <a:p>
            <a:r>
              <a:rPr lang="en-US" sz="2400" dirty="0"/>
              <a:t>Software product flagged black defendants as future criminals more frequently than white defendants</a:t>
            </a:r>
          </a:p>
          <a:p>
            <a:endParaRPr lang="en-US" sz="2400" dirty="0"/>
          </a:p>
          <a:p>
            <a:pPr lvl="1"/>
            <a:endParaRPr lang="en-US" dirty="0"/>
          </a:p>
        </p:txBody>
      </p:sp>
      <p:sp>
        <p:nvSpPr>
          <p:cNvPr id="4" name="Freccia a destra 3"/>
          <p:cNvSpPr/>
          <p:nvPr/>
        </p:nvSpPr>
        <p:spPr>
          <a:xfrm>
            <a:off x="1908981" y="5821383"/>
            <a:ext cx="264279" cy="269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2297849" y="5705342"/>
            <a:ext cx="8114081" cy="461665"/>
          </a:xfrm>
          <a:prstGeom prst="rect">
            <a:avLst/>
          </a:prstGeom>
          <a:noFill/>
        </p:spPr>
        <p:txBody>
          <a:bodyPr wrap="none" rtlCol="0">
            <a:spAutoFit/>
          </a:bodyPr>
          <a:lstStyle/>
          <a:p>
            <a:r>
              <a:rPr lang="it-IT" sz="2400" dirty="0"/>
              <a:t>Training data </a:t>
            </a:r>
            <a:r>
              <a:rPr lang="it-IT" sz="2400" dirty="0" err="1"/>
              <a:t>was</a:t>
            </a:r>
            <a:r>
              <a:rPr lang="it-IT" sz="2400" dirty="0"/>
              <a:t> </a:t>
            </a:r>
            <a:r>
              <a:rPr lang="it-IT" sz="2400" dirty="0" err="1"/>
              <a:t>biased</a:t>
            </a:r>
            <a:r>
              <a:rPr lang="it-IT" sz="2400" dirty="0"/>
              <a:t> by a </a:t>
            </a:r>
            <a:r>
              <a:rPr lang="it-IT" sz="2400" dirty="0" err="1"/>
              <a:t>larger</a:t>
            </a:r>
            <a:r>
              <a:rPr lang="it-IT" sz="2400" dirty="0"/>
              <a:t> </a:t>
            </a:r>
            <a:r>
              <a:rPr lang="it-IT" sz="2400" dirty="0" err="1"/>
              <a:t>black</a:t>
            </a:r>
            <a:r>
              <a:rPr lang="it-IT" sz="2400" dirty="0"/>
              <a:t> </a:t>
            </a:r>
            <a:r>
              <a:rPr lang="it-IT" sz="2400" dirty="0" err="1"/>
              <a:t>defendant</a:t>
            </a:r>
            <a:r>
              <a:rPr lang="it-IT" sz="2400" dirty="0"/>
              <a:t> </a:t>
            </a:r>
            <a:r>
              <a:rPr lang="it-IT" sz="2400" dirty="0" err="1"/>
              <a:t>population</a:t>
            </a:r>
            <a:endParaRPr lang="it-IT" sz="2400" dirty="0"/>
          </a:p>
        </p:txBody>
      </p:sp>
      <p:grpSp>
        <p:nvGrpSpPr>
          <p:cNvPr id="6" name="Gruppo 5">
            <a:extLst>
              <a:ext uri="{FF2B5EF4-FFF2-40B4-BE49-F238E27FC236}">
                <a16:creationId xmlns:a16="http://schemas.microsoft.com/office/drawing/2014/main" id="{5F887B25-7142-9408-C169-152409DC9E8F}"/>
              </a:ext>
            </a:extLst>
          </p:cNvPr>
          <p:cNvGrpSpPr/>
          <p:nvPr/>
        </p:nvGrpSpPr>
        <p:grpSpPr>
          <a:xfrm>
            <a:off x="-2686" y="6217852"/>
            <a:ext cx="1455344" cy="648233"/>
            <a:chOff x="-2686" y="6217852"/>
            <a:chExt cx="1455344" cy="648233"/>
          </a:xfrm>
        </p:grpSpPr>
        <p:pic>
          <p:nvPicPr>
            <p:cNvPr id="7" name="Google Shape;89;p13">
              <a:extLst>
                <a:ext uri="{FF2B5EF4-FFF2-40B4-BE49-F238E27FC236}">
                  <a16:creationId xmlns:a16="http://schemas.microsoft.com/office/drawing/2014/main" id="{C602CC67-C662-76F7-4329-969D2CF0D0F2}"/>
                </a:ext>
              </a:extLst>
            </p:cNvPr>
            <p:cNvPicPr preferRelativeResize="0"/>
            <p:nvPr userDrawn="1"/>
          </p:nvPicPr>
          <p:blipFill>
            <a:blip r:embed="rId2">
              <a:alphaModFix/>
            </a:blip>
            <a:stretch>
              <a:fillRect/>
            </a:stretch>
          </p:blipFill>
          <p:spPr>
            <a:xfrm>
              <a:off x="725558" y="6217853"/>
              <a:ext cx="727100" cy="640148"/>
            </a:xfrm>
            <a:prstGeom prst="rect">
              <a:avLst/>
            </a:prstGeom>
            <a:noFill/>
            <a:ln>
              <a:noFill/>
            </a:ln>
          </p:spPr>
        </p:pic>
        <p:pic>
          <p:nvPicPr>
            <p:cNvPr id="8" name="Google Shape;88;p13">
              <a:extLst>
                <a:ext uri="{FF2B5EF4-FFF2-40B4-BE49-F238E27FC236}">
                  <a16:creationId xmlns:a16="http://schemas.microsoft.com/office/drawing/2014/main" id="{9E25BF08-4B6D-45F9-ABB7-660E37C4E4E8}"/>
                </a:ext>
              </a:extLst>
            </p:cNvPr>
            <p:cNvPicPr preferRelativeResize="0"/>
            <p:nvPr userDrawn="1"/>
          </p:nvPicPr>
          <p:blipFill>
            <a:blip r:embed="rId3">
              <a:alphaModFix/>
            </a:blip>
            <a:stretch>
              <a:fillRect/>
            </a:stretch>
          </p:blipFill>
          <p:spPr>
            <a:xfrm>
              <a:off x="-2686" y="6217852"/>
              <a:ext cx="727100" cy="648233"/>
            </a:xfrm>
            <a:prstGeom prst="rect">
              <a:avLst/>
            </a:prstGeom>
            <a:solidFill>
              <a:schemeClr val="bg1"/>
            </a:solidFill>
            <a:ln>
              <a:noFill/>
            </a:ln>
          </p:spPr>
        </p:pic>
      </p:grpSp>
      <p:pic>
        <p:nvPicPr>
          <p:cNvPr id="10" name="Immagine 9" descr="Immagine che contiene testo, Viso umano, schermata, Fronte&#10;&#10;Descrizione generata automaticamente">
            <a:extLst>
              <a:ext uri="{FF2B5EF4-FFF2-40B4-BE49-F238E27FC236}">
                <a16:creationId xmlns:a16="http://schemas.microsoft.com/office/drawing/2014/main" id="{814FBCCD-83E9-CE3E-F80E-877B67C7082F}"/>
              </a:ext>
            </a:extLst>
          </p:cNvPr>
          <p:cNvPicPr>
            <a:picLocks noChangeAspect="1"/>
          </p:cNvPicPr>
          <p:nvPr/>
        </p:nvPicPr>
        <p:blipFill>
          <a:blip r:embed="rId4"/>
          <a:stretch>
            <a:fillRect/>
          </a:stretch>
        </p:blipFill>
        <p:spPr>
          <a:xfrm>
            <a:off x="9022642" y="1301905"/>
            <a:ext cx="3066667" cy="3142857"/>
          </a:xfrm>
          <a:prstGeom prst="rect">
            <a:avLst/>
          </a:prstGeom>
        </p:spPr>
      </p:pic>
      <p:sp>
        <p:nvSpPr>
          <p:cNvPr id="11" name="Segnaposto contenuto 2">
            <a:extLst>
              <a:ext uri="{FF2B5EF4-FFF2-40B4-BE49-F238E27FC236}">
                <a16:creationId xmlns:a16="http://schemas.microsoft.com/office/drawing/2014/main" id="{06499BFF-9016-F4B2-45AC-44EF7172AAE5}"/>
              </a:ext>
            </a:extLst>
          </p:cNvPr>
          <p:cNvSpPr txBox="1">
            <a:spLocks/>
          </p:cNvSpPr>
          <p:nvPr/>
        </p:nvSpPr>
        <p:spPr>
          <a:xfrm>
            <a:off x="944878" y="1830492"/>
            <a:ext cx="7819744" cy="11948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Task: predict likelihood of an individual committing a future crime</a:t>
            </a:r>
          </a:p>
          <a:p>
            <a:pPr lvl="1"/>
            <a:r>
              <a:rPr lang="en-US" sz="2000" dirty="0"/>
              <a:t>Risk scores used by US criminal justice system</a:t>
            </a:r>
          </a:p>
        </p:txBody>
      </p:sp>
    </p:spTree>
    <p:extLst>
      <p:ext uri="{BB962C8B-B14F-4D97-AF65-F5344CB8AC3E}">
        <p14:creationId xmlns:p14="http://schemas.microsoft.com/office/powerpoint/2010/main" val="74922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arn(inVertic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00"/>
                                        <p:tgtEl>
                                          <p:spTgt spid="4"/>
                                        </p:tgtEl>
                                      </p:cBhvr>
                                    </p:animEffect>
                                  </p:childTnLst>
                                </p:cTn>
                              </p:par>
                              <p:par>
                                <p:cTn id="44" presetID="22" presetClass="entr" presetSubtype="4" fill="hold" nodeType="withEffect">
                                  <p:stCondLst>
                                    <p:cond delay="0"/>
                                  </p:stCondLst>
                                  <p:childTnLst>
                                    <p:set>
                                      <p:cBhvr>
                                        <p:cTn id="45" dur="1" fill="hold">
                                          <p:stCondLst>
                                            <p:cond delay="0"/>
                                          </p:stCondLst>
                                        </p:cTn>
                                        <p:tgtEl>
                                          <p:spTgt spid="5">
                                            <p:txEl>
                                              <p:pRg st="0" end="0"/>
                                            </p:txEl>
                                          </p:spTgt>
                                        </p:tgtEl>
                                        <p:attrNameLst>
                                          <p:attrName>style.visibility</p:attrName>
                                        </p:attrNameLst>
                                      </p:cBhvr>
                                      <p:to>
                                        <p:strVal val="visible"/>
                                      </p:to>
                                    </p:set>
                                    <p:animEffect transition="in" filter="wipe(down)">
                                      <p:cBhvr>
                                        <p:cTn id="4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3D9D70-5535-8133-3AE2-3E2AF7CE869D}"/>
              </a:ext>
            </a:extLst>
          </p:cNvPr>
          <p:cNvSpPr>
            <a:spLocks noGrp="1"/>
          </p:cNvSpPr>
          <p:nvPr>
            <p:ph type="title"/>
          </p:nvPr>
        </p:nvSpPr>
        <p:spPr/>
        <p:txBody>
          <a:bodyPr/>
          <a:lstStyle/>
          <a:p>
            <a:r>
              <a:rPr lang="it-IT" dirty="0" err="1"/>
              <a:t>Hallucination</a:t>
            </a:r>
            <a:endParaRPr lang="it-IT" dirty="0"/>
          </a:p>
        </p:txBody>
      </p:sp>
      <p:sp>
        <p:nvSpPr>
          <p:cNvPr id="3" name="Segnaposto contenuto 2">
            <a:extLst>
              <a:ext uri="{FF2B5EF4-FFF2-40B4-BE49-F238E27FC236}">
                <a16:creationId xmlns:a16="http://schemas.microsoft.com/office/drawing/2014/main" id="{67B6CBF4-3CC5-9C15-61AB-AE30D5880A72}"/>
              </a:ext>
            </a:extLst>
          </p:cNvPr>
          <p:cNvSpPr>
            <a:spLocks noGrp="1"/>
          </p:cNvSpPr>
          <p:nvPr>
            <p:ph idx="1"/>
          </p:nvPr>
        </p:nvSpPr>
        <p:spPr>
          <a:xfrm>
            <a:off x="838200" y="1604840"/>
            <a:ext cx="10515600" cy="4977599"/>
          </a:xfrm>
        </p:spPr>
        <p:txBody>
          <a:bodyPr>
            <a:normAutofit fontScale="25000" lnSpcReduction="20000"/>
          </a:bodyPr>
          <a:lstStyle/>
          <a:p>
            <a:pPr marL="0" indent="0">
              <a:lnSpc>
                <a:spcPct val="120000"/>
              </a:lnSpc>
              <a:spcBef>
                <a:spcPts val="600"/>
              </a:spcBef>
              <a:buNone/>
            </a:pPr>
            <a:r>
              <a:rPr lang="en-US" sz="9600" dirty="0"/>
              <a:t>Generation of text not grounded in factual data, or not supported by the input prompt</a:t>
            </a:r>
          </a:p>
          <a:p>
            <a:pPr marL="457200" lvl="1" indent="0">
              <a:lnSpc>
                <a:spcPct val="120000"/>
              </a:lnSpc>
              <a:spcBef>
                <a:spcPts val="600"/>
              </a:spcBef>
              <a:buNone/>
            </a:pPr>
            <a:r>
              <a:rPr lang="en-US" sz="9200" dirty="0"/>
              <a:t>The generated content is fictional, inaccurate, or unrelated to the provided context</a:t>
            </a:r>
          </a:p>
          <a:p>
            <a:pPr>
              <a:lnSpc>
                <a:spcPct val="120000"/>
              </a:lnSpc>
            </a:pPr>
            <a:r>
              <a:rPr lang="en-US" sz="9600" dirty="0"/>
              <a:t>Causes</a:t>
            </a:r>
          </a:p>
          <a:p>
            <a:pPr lvl="1">
              <a:lnSpc>
                <a:spcPct val="120000"/>
              </a:lnSpc>
            </a:pPr>
            <a:r>
              <a:rPr lang="en-US" sz="9200" dirty="0"/>
              <a:t>Data quality</a:t>
            </a:r>
          </a:p>
          <a:p>
            <a:pPr lvl="1">
              <a:lnSpc>
                <a:spcPct val="120000"/>
              </a:lnSpc>
            </a:pPr>
            <a:r>
              <a:rPr lang="en-US" sz="9200" dirty="0"/>
              <a:t>Incomplete or ambiguous prompts</a:t>
            </a:r>
          </a:p>
          <a:p>
            <a:pPr lvl="1">
              <a:lnSpc>
                <a:spcPct val="120000"/>
              </a:lnSpc>
            </a:pPr>
            <a:r>
              <a:rPr lang="en-US" sz="9200" dirty="0"/>
              <a:t>Overfitting to (irrelevant) training data</a:t>
            </a:r>
          </a:p>
          <a:p>
            <a:pPr lvl="1">
              <a:lnSpc>
                <a:spcPct val="120000"/>
              </a:lnSpc>
            </a:pPr>
            <a:r>
              <a:rPr lang="en-US" sz="9200" dirty="0"/>
              <a:t>Missing fact checking in the loop</a:t>
            </a:r>
          </a:p>
          <a:p>
            <a:pPr marL="0" indent="0">
              <a:lnSpc>
                <a:spcPct val="120000"/>
              </a:lnSpc>
              <a:buNone/>
            </a:pPr>
            <a:r>
              <a:rPr lang="en-US" sz="9600" dirty="0"/>
              <a:t>Hallucination can erode trust in LLMs as reliable sources of information or tools for natural language understanding and generation</a:t>
            </a:r>
          </a:p>
          <a:p>
            <a:pPr marL="0" indent="0">
              <a:lnSpc>
                <a:spcPct val="120000"/>
              </a:lnSpc>
              <a:buNone/>
            </a:pPr>
            <a:endParaRPr lang="it-IT" dirty="0"/>
          </a:p>
        </p:txBody>
      </p:sp>
      <p:sp>
        <p:nvSpPr>
          <p:cNvPr id="8" name="Freccia a destra 7">
            <a:extLst>
              <a:ext uri="{FF2B5EF4-FFF2-40B4-BE49-F238E27FC236}">
                <a16:creationId xmlns:a16="http://schemas.microsoft.com/office/drawing/2014/main" id="{C5E36B19-8532-5903-7608-C218793038EB}"/>
              </a:ext>
            </a:extLst>
          </p:cNvPr>
          <p:cNvSpPr/>
          <p:nvPr/>
        </p:nvSpPr>
        <p:spPr>
          <a:xfrm>
            <a:off x="1023764" y="2494520"/>
            <a:ext cx="264279" cy="269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uppo 3">
            <a:extLst>
              <a:ext uri="{FF2B5EF4-FFF2-40B4-BE49-F238E27FC236}">
                <a16:creationId xmlns:a16="http://schemas.microsoft.com/office/drawing/2014/main" id="{C44D4C4D-FD8D-8BD6-09D8-013B67EF926B}"/>
              </a:ext>
            </a:extLst>
          </p:cNvPr>
          <p:cNvGrpSpPr/>
          <p:nvPr/>
        </p:nvGrpSpPr>
        <p:grpSpPr>
          <a:xfrm>
            <a:off x="-2686" y="6217852"/>
            <a:ext cx="1455344" cy="648233"/>
            <a:chOff x="-2686" y="6217852"/>
            <a:chExt cx="1455344" cy="648233"/>
          </a:xfrm>
        </p:grpSpPr>
        <p:pic>
          <p:nvPicPr>
            <p:cNvPr id="5" name="Google Shape;89;p13">
              <a:extLst>
                <a:ext uri="{FF2B5EF4-FFF2-40B4-BE49-F238E27FC236}">
                  <a16:creationId xmlns:a16="http://schemas.microsoft.com/office/drawing/2014/main" id="{BF679A57-756F-8580-A4F4-911181C252B6}"/>
                </a:ext>
              </a:extLst>
            </p:cNvPr>
            <p:cNvPicPr preferRelativeResize="0"/>
            <p:nvPr userDrawn="1"/>
          </p:nvPicPr>
          <p:blipFill>
            <a:blip r:embed="rId2">
              <a:alphaModFix/>
            </a:blip>
            <a:stretch>
              <a:fillRect/>
            </a:stretch>
          </p:blipFill>
          <p:spPr>
            <a:xfrm>
              <a:off x="725558" y="6217853"/>
              <a:ext cx="727100" cy="640148"/>
            </a:xfrm>
            <a:prstGeom prst="rect">
              <a:avLst/>
            </a:prstGeom>
            <a:noFill/>
            <a:ln>
              <a:noFill/>
            </a:ln>
          </p:spPr>
        </p:pic>
        <p:pic>
          <p:nvPicPr>
            <p:cNvPr id="6" name="Google Shape;88;p13">
              <a:extLst>
                <a:ext uri="{FF2B5EF4-FFF2-40B4-BE49-F238E27FC236}">
                  <a16:creationId xmlns:a16="http://schemas.microsoft.com/office/drawing/2014/main" id="{3572D4CC-F1CA-7097-91B6-0C9B684CC58A}"/>
                </a:ext>
              </a:extLst>
            </p:cNvPr>
            <p:cNvPicPr preferRelativeResize="0"/>
            <p:nvPr userDrawn="1"/>
          </p:nvPicPr>
          <p:blipFill>
            <a:blip r:embed="rId3">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408567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F6A0B8A-3C58-8678-AF54-99BA44848A5C}"/>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378410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DFB12BE-5E24-8DA0-9646-0DFD7F389E6E}"/>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911080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AA03AA3A-EA83-68DE-6436-D552FF871D29}"/>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052571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1DE061-BCB9-ECD1-6DE8-B593E54E3201}"/>
              </a:ext>
            </a:extLst>
          </p:cNvPr>
          <p:cNvSpPr>
            <a:spLocks noGrp="1"/>
          </p:cNvSpPr>
          <p:nvPr>
            <p:ph type="title"/>
          </p:nvPr>
        </p:nvSpPr>
        <p:spPr>
          <a:xfrm>
            <a:off x="838200" y="10036"/>
            <a:ext cx="10515600" cy="1325563"/>
          </a:xfrm>
        </p:spPr>
        <p:txBody>
          <a:bodyPr/>
          <a:lstStyle/>
          <a:p>
            <a:r>
              <a:rPr lang="en-US" dirty="0">
                <a:latin typeface="Ubuntu" panose="020B0504030602030204" pitchFamily="34" charset="0"/>
                <a:ea typeface="Open Sans"/>
                <a:cs typeface="Open Sans"/>
              </a:rPr>
              <a:t>Our journey</a:t>
            </a:r>
            <a:endParaRPr lang="en-US" dirty="0">
              <a:latin typeface="Ubuntu" panose="020B0504030602030204" pitchFamily="34" charset="0"/>
            </a:endParaRPr>
          </a:p>
        </p:txBody>
      </p:sp>
      <p:grpSp>
        <p:nvGrpSpPr>
          <p:cNvPr id="8" name="Gruppo 7">
            <a:extLst>
              <a:ext uri="{FF2B5EF4-FFF2-40B4-BE49-F238E27FC236}">
                <a16:creationId xmlns:a16="http://schemas.microsoft.com/office/drawing/2014/main" id="{B1D89E38-9FE2-DA66-079E-DC52A656D771}"/>
              </a:ext>
            </a:extLst>
          </p:cNvPr>
          <p:cNvGrpSpPr/>
          <p:nvPr/>
        </p:nvGrpSpPr>
        <p:grpSpPr>
          <a:xfrm>
            <a:off x="-2686" y="6217852"/>
            <a:ext cx="1455344" cy="648233"/>
            <a:chOff x="-2686" y="6217852"/>
            <a:chExt cx="1455344" cy="648233"/>
          </a:xfrm>
        </p:grpSpPr>
        <p:pic>
          <p:nvPicPr>
            <p:cNvPr id="9" name="Google Shape;89;p13">
              <a:extLst>
                <a:ext uri="{FF2B5EF4-FFF2-40B4-BE49-F238E27FC236}">
                  <a16:creationId xmlns:a16="http://schemas.microsoft.com/office/drawing/2014/main" id="{73A5B7D1-4B37-7BF9-A023-04042D46AC9A}"/>
                </a:ext>
              </a:extLst>
            </p:cNvPr>
            <p:cNvPicPr preferRelativeResize="0"/>
            <p:nvPr userDrawn="1"/>
          </p:nvPicPr>
          <p:blipFill>
            <a:blip r:embed="rId3">
              <a:alphaModFix/>
            </a:blip>
            <a:stretch>
              <a:fillRect/>
            </a:stretch>
          </p:blipFill>
          <p:spPr>
            <a:xfrm>
              <a:off x="725558" y="6217853"/>
              <a:ext cx="727100" cy="640148"/>
            </a:xfrm>
            <a:prstGeom prst="rect">
              <a:avLst/>
            </a:prstGeom>
            <a:noFill/>
            <a:ln>
              <a:noFill/>
            </a:ln>
          </p:spPr>
        </p:pic>
        <p:pic>
          <p:nvPicPr>
            <p:cNvPr id="10" name="Google Shape;88;p13">
              <a:extLst>
                <a:ext uri="{FF2B5EF4-FFF2-40B4-BE49-F238E27FC236}">
                  <a16:creationId xmlns:a16="http://schemas.microsoft.com/office/drawing/2014/main" id="{7F3C8E93-33C2-018E-1D73-EB48CD742AE9}"/>
                </a:ext>
              </a:extLst>
            </p:cNvPr>
            <p:cNvPicPr preferRelativeResize="0"/>
            <p:nvPr userDrawn="1"/>
          </p:nvPicPr>
          <p:blipFill>
            <a:blip r:embed="rId4">
              <a:alphaModFix/>
            </a:blip>
            <a:stretch>
              <a:fillRect/>
            </a:stretch>
          </p:blipFill>
          <p:spPr>
            <a:xfrm>
              <a:off x="-2686" y="6217852"/>
              <a:ext cx="727100" cy="648233"/>
            </a:xfrm>
            <a:prstGeom prst="rect">
              <a:avLst/>
            </a:prstGeom>
            <a:solidFill>
              <a:schemeClr val="bg1"/>
            </a:solidFill>
            <a:ln>
              <a:noFill/>
            </a:ln>
          </p:spPr>
        </p:pic>
      </p:grpSp>
      <p:sp>
        <p:nvSpPr>
          <p:cNvPr id="3" name="TextBox 2">
            <a:extLst>
              <a:ext uri="{FF2B5EF4-FFF2-40B4-BE49-F238E27FC236}">
                <a16:creationId xmlns:a16="http://schemas.microsoft.com/office/drawing/2014/main" id="{9E4AB1D4-5DAD-0CCB-8775-01818BD59043}"/>
              </a:ext>
            </a:extLst>
          </p:cNvPr>
          <p:cNvSpPr txBox="1"/>
          <p:nvPr/>
        </p:nvSpPr>
        <p:spPr>
          <a:xfrm>
            <a:off x="529851" y="1767288"/>
            <a:ext cx="10515600" cy="4524315"/>
          </a:xfrm>
          <a:prstGeom prst="rect">
            <a:avLst/>
          </a:prstGeom>
          <a:noFill/>
        </p:spPr>
        <p:txBody>
          <a:bodyPr wrap="square" rtlCol="0">
            <a:spAutoFit/>
          </a:bodyPr>
          <a:lstStyle/>
          <a:p>
            <a:pPr marL="342900" indent="-342900">
              <a:buFont typeface="Arial" panose="020B0604020202020204" pitchFamily="34" charset="0"/>
              <a:buChar char="•"/>
            </a:pPr>
            <a:r>
              <a:rPr lang="en-US" sz="2400" b="0" i="1" dirty="0">
                <a:solidFill>
                  <a:srgbClr val="C00000"/>
                </a:solidFill>
                <a:effectLst/>
                <a:latin typeface="Ubuntu" panose="020B0504030602030204" pitchFamily="34" charset="0"/>
              </a:rPr>
              <a:t>The methods</a:t>
            </a:r>
          </a:p>
          <a:p>
            <a:pPr marL="800100" lvl="1" indent="-342900">
              <a:buFont typeface="Arial" panose="020B0604020202020204" pitchFamily="34" charset="0"/>
              <a:buChar char="•"/>
            </a:pPr>
            <a:r>
              <a:rPr lang="en-US" sz="2400" b="0" i="0" dirty="0">
                <a:effectLst/>
                <a:latin typeface="Ubuntu" panose="020B0504030602030204" pitchFamily="34" charset="0"/>
              </a:rPr>
              <a:t>Machine learning vs generative AI</a:t>
            </a:r>
          </a:p>
          <a:p>
            <a:pPr marL="800100" lvl="1" indent="-342900">
              <a:buFont typeface="Arial" panose="020B0604020202020204" pitchFamily="34" charset="0"/>
              <a:buChar char="•"/>
            </a:pPr>
            <a:r>
              <a:rPr lang="en-US" sz="2400" b="0" i="0" dirty="0">
                <a:effectLst/>
                <a:latin typeface="Ubuntu" panose="020B0504030602030204" pitchFamily="34" charset="0"/>
              </a:rPr>
              <a:t>Supervised learning methods</a:t>
            </a:r>
          </a:p>
          <a:p>
            <a:pPr marL="800100" lvl="1" indent="-342900">
              <a:buFont typeface="Arial" panose="020B0604020202020204" pitchFamily="34" charset="0"/>
              <a:buChar char="•"/>
            </a:pPr>
            <a:r>
              <a:rPr lang="en-US" sz="2400" b="0" i="0" dirty="0">
                <a:effectLst/>
                <a:latin typeface="Ubuntu" panose="020B0504030602030204" pitchFamily="34" charset="0"/>
              </a:rPr>
              <a:t>Unsupervised learning methods</a:t>
            </a:r>
          </a:p>
          <a:p>
            <a:pPr marL="800100" lvl="1" indent="-342900">
              <a:buFont typeface="Arial" panose="020B0604020202020204" pitchFamily="34" charset="0"/>
              <a:buChar char="•"/>
            </a:pPr>
            <a:r>
              <a:rPr lang="en-US" sz="2400" dirty="0">
                <a:latin typeface="Ubuntu" panose="020B0504030602030204" pitchFamily="34" charset="0"/>
              </a:rPr>
              <a:t>Generative methods</a:t>
            </a:r>
          </a:p>
          <a:p>
            <a:pPr marL="1257300" lvl="2" indent="-342900">
              <a:buFont typeface="Arial" panose="020B0604020202020204" pitchFamily="34" charset="0"/>
              <a:buChar char="•"/>
            </a:pPr>
            <a:r>
              <a:rPr lang="en-US" sz="2400" dirty="0">
                <a:latin typeface="Ubuntu" panose="020B0504030602030204" pitchFamily="34" charset="0"/>
              </a:rPr>
              <a:t>Large Language Models</a:t>
            </a:r>
          </a:p>
          <a:p>
            <a:endParaRPr lang="en-US" sz="2400" b="0" i="0" dirty="0">
              <a:effectLst/>
              <a:latin typeface="Ubuntu" panose="020B0504030602030204" pitchFamily="34" charset="0"/>
            </a:endParaRPr>
          </a:p>
          <a:p>
            <a:pPr marL="342900" indent="-342900">
              <a:buFont typeface="Arial" panose="020B0604020202020204" pitchFamily="34" charset="0"/>
              <a:buChar char="•"/>
            </a:pPr>
            <a:r>
              <a:rPr lang="en-US" sz="2400" b="0" i="0" dirty="0">
                <a:effectLst/>
                <a:latin typeface="Ubuntu" panose="020B0504030602030204" pitchFamily="34" charset="0"/>
              </a:rPr>
              <a:t>The limits</a:t>
            </a:r>
          </a:p>
          <a:p>
            <a:pPr marL="800100" lvl="1" indent="-342900">
              <a:buFont typeface="Arial" panose="020B0604020202020204" pitchFamily="34" charset="0"/>
              <a:buChar char="•"/>
            </a:pPr>
            <a:r>
              <a:rPr lang="en-US" sz="2400" dirty="0">
                <a:latin typeface="Ubuntu" panose="020B0504030602030204" pitchFamily="34" charset="0"/>
              </a:rPr>
              <a:t>Interpretability and transparency of the models</a:t>
            </a:r>
          </a:p>
          <a:p>
            <a:pPr marL="800100" lvl="1" indent="-342900">
              <a:buFont typeface="Arial" panose="020B0604020202020204" pitchFamily="34" charset="0"/>
              <a:buChar char="•"/>
            </a:pPr>
            <a:r>
              <a:rPr lang="en-US" sz="2400" dirty="0">
                <a:latin typeface="Ubuntu" panose="020B0504030602030204" pitchFamily="34" charset="0"/>
              </a:rPr>
              <a:t>Bias in data and algorithms</a:t>
            </a:r>
          </a:p>
          <a:p>
            <a:pPr marL="800100" lvl="1" indent="-342900">
              <a:buFont typeface="Arial" panose="020B0604020202020204" pitchFamily="34" charset="0"/>
              <a:buChar char="•"/>
            </a:pPr>
            <a:r>
              <a:rPr lang="en-US" sz="2400" b="0" i="0" dirty="0">
                <a:effectLst/>
                <a:latin typeface="Ubuntu" panose="020B0504030602030204" pitchFamily="34" charset="0"/>
              </a:rPr>
              <a:t>Hallucination</a:t>
            </a:r>
          </a:p>
          <a:p>
            <a:endParaRPr lang="en-US" sz="2400" b="0" i="0" dirty="0">
              <a:effectLst/>
              <a:latin typeface="Ubuntu" panose="020B0504030602030204" pitchFamily="34" charset="0"/>
            </a:endParaRPr>
          </a:p>
        </p:txBody>
      </p:sp>
      <p:pic>
        <p:nvPicPr>
          <p:cNvPr id="4" name="Picture 2" descr="Image result for interpretable machine learning caruana">
            <a:extLst>
              <a:ext uri="{FF2B5EF4-FFF2-40B4-BE49-F238E27FC236}">
                <a16:creationId xmlns:a16="http://schemas.microsoft.com/office/drawing/2014/main" id="{FC539312-6E67-DA87-095A-034FAA8B3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795" y="-11231"/>
            <a:ext cx="5822205" cy="2743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529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DC208B81-B4EA-261A-8D68-F0479C0B4788}"/>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565674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35D541E0-34E5-0634-61C7-10197A8237A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4136243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C2268CCA-AF4E-574C-C4BB-B7B8BC0117BD}"/>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136924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3D1DB2EF-D0BE-C137-B564-E454639F2758}"/>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921276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014C8F5B-C1F3-FD88-A246-BD9F645A9AC7}"/>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80770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F0070F7E-193B-9ABF-8620-4C29DFF04F6F}"/>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289926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3422FB1E-BF6B-D9E8-8F7D-AFC26DF0F64D}"/>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474701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2314CDAC-FCC8-90C0-ACED-4ECFB20FEE83}"/>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796019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0B98B9C6-8E0B-5A37-858D-473BE5B83DF8}"/>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982225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A80BD392-BF7B-F5C5-7937-8E1D62C7B79A}"/>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020511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A176AB-26FC-C1AE-DA29-100D00F7676C}"/>
              </a:ext>
            </a:extLst>
          </p:cNvPr>
          <p:cNvSpPr>
            <a:spLocks noGrp="1"/>
          </p:cNvSpPr>
          <p:nvPr>
            <p:ph type="title"/>
          </p:nvPr>
        </p:nvSpPr>
        <p:spPr/>
        <p:txBody>
          <a:bodyPr/>
          <a:lstStyle/>
          <a:p>
            <a:r>
              <a:rPr lang="it-IT" dirty="0"/>
              <a:t>Machine Learning</a:t>
            </a:r>
          </a:p>
        </p:txBody>
      </p:sp>
      <p:sp>
        <p:nvSpPr>
          <p:cNvPr id="3" name="Segnaposto contenuto 2">
            <a:extLst>
              <a:ext uri="{FF2B5EF4-FFF2-40B4-BE49-F238E27FC236}">
                <a16:creationId xmlns:a16="http://schemas.microsoft.com/office/drawing/2014/main" id="{8123F5F4-FDAC-6D2D-7A1F-9D4B39855020}"/>
              </a:ext>
            </a:extLst>
          </p:cNvPr>
          <p:cNvSpPr>
            <a:spLocks noGrp="1"/>
          </p:cNvSpPr>
          <p:nvPr>
            <p:ph idx="1"/>
          </p:nvPr>
        </p:nvSpPr>
        <p:spPr>
          <a:xfrm>
            <a:off x="838200" y="1496011"/>
            <a:ext cx="10515600" cy="4522012"/>
          </a:xfrm>
        </p:spPr>
        <p:txBody>
          <a:bodyPr>
            <a:normAutofit/>
          </a:bodyPr>
          <a:lstStyle/>
          <a:p>
            <a:pPr marL="0" indent="0">
              <a:lnSpc>
                <a:spcPct val="110000"/>
              </a:lnSpc>
              <a:buNone/>
            </a:pPr>
            <a:r>
              <a:rPr lang="en-US" sz="2400" b="1" dirty="0">
                <a:solidFill>
                  <a:srgbClr val="0070C0"/>
                </a:solidFill>
              </a:rPr>
              <a:t>Learning from data</a:t>
            </a:r>
          </a:p>
          <a:p>
            <a:pPr marL="0" indent="0">
              <a:lnSpc>
                <a:spcPct val="110000"/>
              </a:lnSpc>
              <a:buNone/>
            </a:pPr>
            <a:r>
              <a:rPr lang="en-US" sz="2400" dirty="0"/>
              <a:t>ML focuses on developing algorithms that can learn from data and make predictions or decisions without being explicitly programmed</a:t>
            </a:r>
          </a:p>
          <a:p>
            <a:pPr marL="0" indent="0">
              <a:lnSpc>
                <a:spcPct val="110000"/>
              </a:lnSpc>
              <a:buNone/>
            </a:pPr>
            <a:r>
              <a:rPr lang="en-US" sz="2400" b="1" dirty="0">
                <a:solidFill>
                  <a:srgbClr val="0070C0"/>
                </a:solidFill>
              </a:rPr>
              <a:t>Learning Approach</a:t>
            </a:r>
          </a:p>
          <a:p>
            <a:pPr marL="0" indent="0">
              <a:lnSpc>
                <a:spcPct val="110000"/>
              </a:lnSpc>
              <a:buNone/>
            </a:pPr>
            <a:r>
              <a:rPr lang="en-US" sz="2400" dirty="0"/>
              <a:t>ML relies on training models with labeled data (</a:t>
            </a:r>
            <a:r>
              <a:rPr lang="en-US" sz="2400" i="1" dirty="0">
                <a:solidFill>
                  <a:srgbClr val="C00000"/>
                </a:solidFill>
              </a:rPr>
              <a:t>supervised learning</a:t>
            </a:r>
            <a:r>
              <a:rPr lang="en-US" sz="2400" dirty="0"/>
              <a:t>) or finding patterns in unlabeled data (</a:t>
            </a:r>
            <a:r>
              <a:rPr lang="en-US" sz="2400" i="1" dirty="0">
                <a:solidFill>
                  <a:srgbClr val="C00000"/>
                </a:solidFill>
              </a:rPr>
              <a:t>unsupervised learning</a:t>
            </a:r>
            <a:r>
              <a:rPr lang="en-US" sz="2400" dirty="0"/>
              <a:t>) to perform specific tasks</a:t>
            </a:r>
          </a:p>
          <a:p>
            <a:pPr marL="0" indent="0">
              <a:lnSpc>
                <a:spcPct val="110000"/>
              </a:lnSpc>
              <a:buNone/>
            </a:pPr>
            <a:r>
              <a:rPr lang="en-US" sz="2400" b="1" dirty="0">
                <a:solidFill>
                  <a:srgbClr val="0070C0"/>
                </a:solidFill>
              </a:rPr>
              <a:t>Examples</a:t>
            </a:r>
          </a:p>
          <a:p>
            <a:pPr marL="0" indent="0">
              <a:lnSpc>
                <a:spcPct val="110000"/>
              </a:lnSpc>
              <a:buNone/>
            </a:pPr>
            <a:r>
              <a:rPr lang="en-US" sz="2400" dirty="0"/>
              <a:t>Classification, regression, clustering, and reinforcement learning</a:t>
            </a:r>
          </a:p>
        </p:txBody>
      </p:sp>
      <p:grpSp>
        <p:nvGrpSpPr>
          <p:cNvPr id="4" name="Gruppo 3">
            <a:extLst>
              <a:ext uri="{FF2B5EF4-FFF2-40B4-BE49-F238E27FC236}">
                <a16:creationId xmlns:a16="http://schemas.microsoft.com/office/drawing/2014/main" id="{12037B49-17DA-10A3-2C45-0AAE3DE46D62}"/>
              </a:ext>
            </a:extLst>
          </p:cNvPr>
          <p:cNvGrpSpPr/>
          <p:nvPr/>
        </p:nvGrpSpPr>
        <p:grpSpPr>
          <a:xfrm>
            <a:off x="-2686" y="6217852"/>
            <a:ext cx="1455344" cy="648233"/>
            <a:chOff x="-2686" y="6217852"/>
            <a:chExt cx="1455344" cy="648233"/>
          </a:xfrm>
        </p:grpSpPr>
        <p:pic>
          <p:nvPicPr>
            <p:cNvPr id="5" name="Google Shape;89;p13">
              <a:extLst>
                <a:ext uri="{FF2B5EF4-FFF2-40B4-BE49-F238E27FC236}">
                  <a16:creationId xmlns:a16="http://schemas.microsoft.com/office/drawing/2014/main" id="{4F3222C2-6AA8-E738-70E3-474ACB88B10A}"/>
                </a:ext>
              </a:extLst>
            </p:cNvPr>
            <p:cNvPicPr preferRelativeResize="0"/>
            <p:nvPr userDrawn="1"/>
          </p:nvPicPr>
          <p:blipFill>
            <a:blip r:embed="rId2">
              <a:alphaModFix/>
            </a:blip>
            <a:stretch>
              <a:fillRect/>
            </a:stretch>
          </p:blipFill>
          <p:spPr>
            <a:xfrm>
              <a:off x="725558" y="6217853"/>
              <a:ext cx="727100" cy="640148"/>
            </a:xfrm>
            <a:prstGeom prst="rect">
              <a:avLst/>
            </a:prstGeom>
            <a:noFill/>
            <a:ln>
              <a:noFill/>
            </a:ln>
          </p:spPr>
        </p:pic>
        <p:pic>
          <p:nvPicPr>
            <p:cNvPr id="6" name="Google Shape;88;p13">
              <a:extLst>
                <a:ext uri="{FF2B5EF4-FFF2-40B4-BE49-F238E27FC236}">
                  <a16:creationId xmlns:a16="http://schemas.microsoft.com/office/drawing/2014/main" id="{109E96DB-6898-52D8-8EA0-438D3523B7D7}"/>
                </a:ext>
              </a:extLst>
            </p:cNvPr>
            <p:cNvPicPr preferRelativeResize="0"/>
            <p:nvPr userDrawn="1"/>
          </p:nvPicPr>
          <p:blipFill>
            <a:blip r:embed="rId3">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3282640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38CED381-9CFD-1C44-013B-446DD305629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006257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C0B3DD53-A57A-BF89-BD61-5AAC3632BCCD}"/>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047972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967A498E-4F98-7D2F-369B-424A16F3ECD4}"/>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431683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C9AC206C-AFB9-8813-F995-95F1E4A70DB9}"/>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928175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73362703-D7CE-1314-EA59-47855C7428AE}"/>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487692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0A7AF08E-BCBC-13A9-A781-47DE328BBE96}"/>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12414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8CF82D02-3F7D-E23F-8460-4D531B1512AD}"/>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147434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C202566B-31B1-A465-78AE-AA6FFA304BDB}"/>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531680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E18B36FB-A778-81D6-92F0-EAF8DFEC54E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386787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44C5DB1-8283-2840-94A2-68FB65F07028}"/>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734854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EB19B9-6D3F-4AD3-AF8E-C4D231EEB476}"/>
              </a:ext>
            </a:extLst>
          </p:cNvPr>
          <p:cNvSpPr>
            <a:spLocks noGrp="1"/>
          </p:cNvSpPr>
          <p:nvPr>
            <p:ph type="title"/>
          </p:nvPr>
        </p:nvSpPr>
        <p:spPr/>
        <p:txBody>
          <a:bodyPr/>
          <a:lstStyle/>
          <a:p>
            <a:r>
              <a:rPr lang="it-IT" dirty="0"/>
              <a:t>Generative AI</a:t>
            </a:r>
            <a:endParaRPr lang="en-IT" dirty="0"/>
          </a:p>
        </p:txBody>
      </p:sp>
      <p:sp>
        <p:nvSpPr>
          <p:cNvPr id="5" name="Content Placeholder 4">
            <a:extLst>
              <a:ext uri="{FF2B5EF4-FFF2-40B4-BE49-F238E27FC236}">
                <a16:creationId xmlns:a16="http://schemas.microsoft.com/office/drawing/2014/main" id="{0C43D66F-8263-D38C-BA81-D3F0F5720FE5}"/>
              </a:ext>
            </a:extLst>
          </p:cNvPr>
          <p:cNvSpPr>
            <a:spLocks noGrp="1"/>
          </p:cNvSpPr>
          <p:nvPr>
            <p:ph idx="1"/>
          </p:nvPr>
        </p:nvSpPr>
        <p:spPr/>
        <p:txBody>
          <a:bodyPr vert="horz" lIns="91440" tIns="45720" rIns="91440" bIns="45720" rtlCol="0" anchor="t">
            <a:normAutofit/>
          </a:bodyPr>
          <a:lstStyle/>
          <a:p>
            <a:pPr marL="0" indent="0">
              <a:buNone/>
            </a:pPr>
            <a:r>
              <a:rPr lang="en-US" sz="2400" b="1" dirty="0">
                <a:solidFill>
                  <a:srgbClr val="0070C0"/>
                </a:solidFill>
              </a:rPr>
              <a:t>Creating New Content</a:t>
            </a:r>
          </a:p>
          <a:p>
            <a:pPr marL="0" indent="0">
              <a:buNone/>
            </a:pPr>
            <a:r>
              <a:rPr lang="en-US" sz="2400" dirty="0" err="1"/>
              <a:t>GenAI</a:t>
            </a:r>
            <a:r>
              <a:rPr lang="en-US" sz="2400" dirty="0"/>
              <a:t> generates new data that resembles the input data distribution, often through the generation of novel content or creative outputs</a:t>
            </a:r>
          </a:p>
          <a:p>
            <a:pPr marL="0" indent="0">
              <a:buNone/>
            </a:pPr>
            <a:r>
              <a:rPr lang="en-US" sz="2400" b="1" dirty="0">
                <a:solidFill>
                  <a:srgbClr val="0070C0"/>
                </a:solidFill>
              </a:rPr>
              <a:t>Learning Approach</a:t>
            </a:r>
          </a:p>
          <a:p>
            <a:pPr marL="0" indent="0">
              <a:buNone/>
            </a:pPr>
            <a:r>
              <a:rPr lang="en-US" sz="2400" dirty="0" err="1"/>
              <a:t>GenAI</a:t>
            </a:r>
            <a:r>
              <a:rPr lang="en-US" sz="2400" dirty="0"/>
              <a:t> uses unsupervised learning techniques to understand and mimic the underlying patterns in data, allowing them to generate new instances similar to the original</a:t>
            </a:r>
          </a:p>
          <a:p>
            <a:pPr marL="0" indent="0">
              <a:buNone/>
            </a:pPr>
            <a:r>
              <a:rPr lang="en-US" sz="2400" b="1" dirty="0">
                <a:solidFill>
                  <a:srgbClr val="0070C0"/>
                </a:solidFill>
              </a:rPr>
              <a:t>Examples</a:t>
            </a:r>
          </a:p>
          <a:p>
            <a:pPr marL="0" indent="0">
              <a:buNone/>
            </a:pPr>
            <a:r>
              <a:rPr lang="en-US" sz="2400" dirty="0"/>
              <a:t>Image generation, text generation, music composition</a:t>
            </a:r>
          </a:p>
        </p:txBody>
      </p:sp>
      <p:grpSp>
        <p:nvGrpSpPr>
          <p:cNvPr id="110" name="Gruppo 109">
            <a:extLst>
              <a:ext uri="{FF2B5EF4-FFF2-40B4-BE49-F238E27FC236}">
                <a16:creationId xmlns:a16="http://schemas.microsoft.com/office/drawing/2014/main" id="{DB6070FC-C41C-DE36-A40E-69CCE5A8FDE0}"/>
              </a:ext>
            </a:extLst>
          </p:cNvPr>
          <p:cNvGrpSpPr/>
          <p:nvPr/>
        </p:nvGrpSpPr>
        <p:grpSpPr>
          <a:xfrm>
            <a:off x="-2686" y="6217852"/>
            <a:ext cx="1455344" cy="648233"/>
            <a:chOff x="-2686" y="6217852"/>
            <a:chExt cx="1455344" cy="648233"/>
          </a:xfrm>
        </p:grpSpPr>
        <p:pic>
          <p:nvPicPr>
            <p:cNvPr id="111" name="Google Shape;89;p13">
              <a:extLst>
                <a:ext uri="{FF2B5EF4-FFF2-40B4-BE49-F238E27FC236}">
                  <a16:creationId xmlns:a16="http://schemas.microsoft.com/office/drawing/2014/main" id="{02C3EEC4-6354-284A-F338-B7995110714A}"/>
                </a:ext>
              </a:extLst>
            </p:cNvPr>
            <p:cNvPicPr preferRelativeResize="0"/>
            <p:nvPr userDrawn="1"/>
          </p:nvPicPr>
          <p:blipFill>
            <a:blip r:embed="rId3">
              <a:alphaModFix/>
            </a:blip>
            <a:stretch>
              <a:fillRect/>
            </a:stretch>
          </p:blipFill>
          <p:spPr>
            <a:xfrm>
              <a:off x="725558" y="6217853"/>
              <a:ext cx="727100" cy="640148"/>
            </a:xfrm>
            <a:prstGeom prst="rect">
              <a:avLst/>
            </a:prstGeom>
            <a:noFill/>
            <a:ln>
              <a:noFill/>
            </a:ln>
          </p:spPr>
        </p:pic>
        <p:pic>
          <p:nvPicPr>
            <p:cNvPr id="112" name="Google Shape;88;p13">
              <a:extLst>
                <a:ext uri="{FF2B5EF4-FFF2-40B4-BE49-F238E27FC236}">
                  <a16:creationId xmlns:a16="http://schemas.microsoft.com/office/drawing/2014/main" id="{BCD74CA9-BCBE-AE08-486A-FE0268911CB1}"/>
                </a:ext>
              </a:extLst>
            </p:cNvPr>
            <p:cNvPicPr preferRelativeResize="0"/>
            <p:nvPr userDrawn="1"/>
          </p:nvPicPr>
          <p:blipFill>
            <a:blip r:embed="rId4">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2962735260"/>
      </p:ext>
    </p:extLst>
  </p:cSld>
  <p:clrMapOvr>
    <a:masterClrMapping/>
  </p:clrMapOvr>
  <mc:AlternateContent xmlns:mc="http://schemas.openxmlformats.org/markup-compatibility/2006" xmlns:p14="http://schemas.microsoft.com/office/powerpoint/2010/main">
    <mc:Choice Requires="p14">
      <p:transition spd="slow" p14:dur="2000" advTm="17045"/>
    </mc:Choice>
    <mc:Fallback xmlns="">
      <p:transition spd="slow" advTm="17045"/>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6A1C9266-1F7E-353E-447D-43AFD8DDDFA5}"/>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576616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989612B-42A9-8349-4FE3-B52F4059B77B}"/>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856908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rofessional_Mode_16x9_a_colorful_parrot_is_flying_in_t.mp4">
            <a:hlinkClick r:id="" action="ppaction://media"/>
            <a:extLst>
              <a:ext uri="{FF2B5EF4-FFF2-40B4-BE49-F238E27FC236}">
                <a16:creationId xmlns:a16="http://schemas.microsoft.com/office/drawing/2014/main" id="{213151B4-6AC4-55A2-092F-40023969200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51" y="915"/>
            <a:ext cx="12190649" cy="6857085"/>
          </a:xfrm>
        </p:spPr>
      </p:pic>
    </p:spTree>
    <p:extLst>
      <p:ext uri="{BB962C8B-B14F-4D97-AF65-F5344CB8AC3E}">
        <p14:creationId xmlns:p14="http://schemas.microsoft.com/office/powerpoint/2010/main" val="113786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31F7FD6A-293C-5476-7160-6C759CCA4203}"/>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854996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A9C4AD1-C6C3-272D-0CEA-67AAC8506622}"/>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184279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a:extLst>
              <a:ext uri="{FF2B5EF4-FFF2-40B4-BE49-F238E27FC236}">
                <a16:creationId xmlns:a16="http://schemas.microsoft.com/office/drawing/2014/main" id="{D5AD3A33-B0BE-0E24-743C-B4125E71108E}"/>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4216602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6DF916E8-0830-20FA-2FD8-C22C73CCBC3D}"/>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896659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29D0E311-4292-2FBB-12EA-72FE4C0C0B14}"/>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8326381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8B6044A1-1C81-6EDF-F46B-8D1A60B5040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94728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7462E916-B772-10AA-5A65-221408F66CC3}"/>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768446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EB19B9-6D3F-4AD3-AF8E-C4D231EEB476}"/>
              </a:ext>
            </a:extLst>
          </p:cNvPr>
          <p:cNvSpPr>
            <a:spLocks noGrp="1"/>
          </p:cNvSpPr>
          <p:nvPr>
            <p:ph type="title"/>
          </p:nvPr>
        </p:nvSpPr>
        <p:spPr/>
        <p:txBody>
          <a:bodyPr/>
          <a:lstStyle/>
          <a:p>
            <a:r>
              <a:rPr lang="it-IT" dirty="0" err="1"/>
              <a:t>Supervised</a:t>
            </a:r>
            <a:r>
              <a:rPr lang="it-IT" dirty="0"/>
              <a:t> Learning</a:t>
            </a:r>
            <a:endParaRPr lang="en-IT" dirty="0"/>
          </a:p>
        </p:txBody>
      </p:sp>
      <p:sp>
        <p:nvSpPr>
          <p:cNvPr id="5" name="Content Placeholder 4">
            <a:extLst>
              <a:ext uri="{FF2B5EF4-FFF2-40B4-BE49-F238E27FC236}">
                <a16:creationId xmlns:a16="http://schemas.microsoft.com/office/drawing/2014/main" id="{0C43D66F-8263-D38C-BA81-D3F0F5720FE5}"/>
              </a:ext>
            </a:extLst>
          </p:cNvPr>
          <p:cNvSpPr>
            <a:spLocks noGrp="1"/>
          </p:cNvSpPr>
          <p:nvPr>
            <p:ph idx="1"/>
          </p:nvPr>
        </p:nvSpPr>
        <p:spPr/>
        <p:txBody>
          <a:bodyPr vert="horz" lIns="91440" tIns="45720" rIns="91440" bIns="45720" rtlCol="0" anchor="t">
            <a:normAutofit/>
          </a:bodyPr>
          <a:lstStyle/>
          <a:p>
            <a:pPr marL="0" indent="0">
              <a:buNone/>
            </a:pPr>
            <a:r>
              <a:rPr lang="en-US" sz="2600" b="1" dirty="0">
                <a:solidFill>
                  <a:srgbClr val="0070C0"/>
                </a:solidFill>
              </a:rPr>
              <a:t>Forecasts Outcomes</a:t>
            </a:r>
          </a:p>
          <a:p>
            <a:pPr marL="0" indent="0">
              <a:buNone/>
            </a:pPr>
            <a:r>
              <a:rPr lang="en-US" sz="2600" dirty="0"/>
              <a:t>Predicts future events or values based on historical data and patterns</a:t>
            </a:r>
          </a:p>
          <a:p>
            <a:pPr marL="0" indent="0">
              <a:buNone/>
            </a:pPr>
            <a:r>
              <a:rPr lang="en-US" sz="2600" b="1" dirty="0">
                <a:solidFill>
                  <a:srgbClr val="0070C0"/>
                </a:solidFill>
              </a:rPr>
              <a:t>Learning Approach</a:t>
            </a:r>
            <a:r>
              <a:rPr lang="en-US" sz="2600" dirty="0"/>
              <a:t> </a:t>
            </a:r>
          </a:p>
          <a:p>
            <a:pPr marL="0" indent="0">
              <a:buNone/>
            </a:pPr>
            <a:r>
              <a:rPr lang="en-US" sz="2600" dirty="0"/>
              <a:t>Relies on supervised learning techniques to </a:t>
            </a:r>
            <a:r>
              <a:rPr lang="en-US" sz="2600" i="1" dirty="0"/>
              <a:t>learn from labeled datasets</a:t>
            </a:r>
            <a:r>
              <a:rPr lang="en-US" sz="2600" dirty="0"/>
              <a:t> and make predictions</a:t>
            </a:r>
          </a:p>
          <a:p>
            <a:pPr marL="0" indent="0">
              <a:buNone/>
            </a:pPr>
            <a:r>
              <a:rPr lang="en-US" sz="2600" b="1" dirty="0">
                <a:solidFill>
                  <a:srgbClr val="0070C0"/>
                </a:solidFill>
              </a:rPr>
              <a:t>Examples</a:t>
            </a:r>
          </a:p>
          <a:p>
            <a:pPr marL="0" indent="0">
              <a:buNone/>
            </a:pPr>
            <a:r>
              <a:rPr lang="en-US" sz="2600" dirty="0"/>
              <a:t>Stock price prediction, weather forecasting, customer churn prediction</a:t>
            </a:r>
          </a:p>
        </p:txBody>
      </p:sp>
      <p:grpSp>
        <p:nvGrpSpPr>
          <p:cNvPr id="110" name="Gruppo 109">
            <a:extLst>
              <a:ext uri="{FF2B5EF4-FFF2-40B4-BE49-F238E27FC236}">
                <a16:creationId xmlns:a16="http://schemas.microsoft.com/office/drawing/2014/main" id="{DB6070FC-C41C-DE36-A40E-69CCE5A8FDE0}"/>
              </a:ext>
            </a:extLst>
          </p:cNvPr>
          <p:cNvGrpSpPr/>
          <p:nvPr/>
        </p:nvGrpSpPr>
        <p:grpSpPr>
          <a:xfrm>
            <a:off x="-2686" y="6217852"/>
            <a:ext cx="1455344" cy="648233"/>
            <a:chOff x="-2686" y="6217852"/>
            <a:chExt cx="1455344" cy="648233"/>
          </a:xfrm>
        </p:grpSpPr>
        <p:pic>
          <p:nvPicPr>
            <p:cNvPr id="111" name="Google Shape;89;p13">
              <a:extLst>
                <a:ext uri="{FF2B5EF4-FFF2-40B4-BE49-F238E27FC236}">
                  <a16:creationId xmlns:a16="http://schemas.microsoft.com/office/drawing/2014/main" id="{02C3EEC4-6354-284A-F338-B7995110714A}"/>
                </a:ext>
              </a:extLst>
            </p:cNvPr>
            <p:cNvPicPr preferRelativeResize="0"/>
            <p:nvPr userDrawn="1"/>
          </p:nvPicPr>
          <p:blipFill>
            <a:blip r:embed="rId3">
              <a:alphaModFix/>
            </a:blip>
            <a:stretch>
              <a:fillRect/>
            </a:stretch>
          </p:blipFill>
          <p:spPr>
            <a:xfrm>
              <a:off x="725558" y="6217853"/>
              <a:ext cx="727100" cy="640148"/>
            </a:xfrm>
            <a:prstGeom prst="rect">
              <a:avLst/>
            </a:prstGeom>
            <a:noFill/>
            <a:ln>
              <a:noFill/>
            </a:ln>
          </p:spPr>
        </p:pic>
        <p:pic>
          <p:nvPicPr>
            <p:cNvPr id="112" name="Google Shape;88;p13">
              <a:extLst>
                <a:ext uri="{FF2B5EF4-FFF2-40B4-BE49-F238E27FC236}">
                  <a16:creationId xmlns:a16="http://schemas.microsoft.com/office/drawing/2014/main" id="{BCD74CA9-BCBE-AE08-486A-FE0268911CB1}"/>
                </a:ext>
              </a:extLst>
            </p:cNvPr>
            <p:cNvPicPr preferRelativeResize="0"/>
            <p:nvPr userDrawn="1"/>
          </p:nvPicPr>
          <p:blipFill>
            <a:blip r:embed="rId4">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677138455"/>
      </p:ext>
    </p:extLst>
  </p:cSld>
  <p:clrMapOvr>
    <a:masterClrMapping/>
  </p:clrMapOvr>
  <mc:AlternateContent xmlns:mc="http://schemas.openxmlformats.org/markup-compatibility/2006" xmlns:p14="http://schemas.microsoft.com/office/powerpoint/2010/main">
    <mc:Choice Requires="p14">
      <p:transition spd="slow" p14:dur="2000" advTm="17045"/>
    </mc:Choice>
    <mc:Fallback xmlns="">
      <p:transition spd="slow" advTm="17045"/>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3299E01-3784-A577-E944-9806064D510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649855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64E7CB73-E40C-22AA-76C4-ADE0FCD56D78}"/>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640430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72321707-0FAE-4BE1-B57F-D64243DA638D}"/>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861579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CE12C858-6AAE-5FC6-1A58-A82CEFB49DE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375989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C28ADD2B-1A75-4CAC-8741-967A20E3AEEC}"/>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5259948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70E04668-7FDB-F49A-52A8-C63A8E62B620}"/>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800350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45A6F0D4-DF5E-47F5-5208-4AC526D0E6ED}"/>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1456746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49889DB2-FBD0-2DD9-679E-1F833E12DCD9}"/>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5290985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FB4CCD2-A25C-5A22-7DAE-F82607559F76}"/>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7449819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BD56B45B-402C-C744-0805-AA8FAB252273}"/>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090684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Spam or </a:t>
            </a:r>
            <a:r>
              <a:rPr lang="it-IT" dirty="0" err="1"/>
              <a:t>Ham</a:t>
            </a:r>
            <a:r>
              <a:rPr lang="it-IT" dirty="0"/>
              <a:t>?</a:t>
            </a:r>
          </a:p>
        </p:txBody>
      </p:sp>
      <p:pic>
        <p:nvPicPr>
          <p:cNvPr id="4" name="Picture 2" descr="C:\Users\Elena\Documents\Elena\zz-da-trasferire-1\presentazioni\ImmaginiUtili\emailspamfil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489" y="1998265"/>
            <a:ext cx="7633649" cy="222648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a:spLocks noGrp="1" noChangeArrowheads="1"/>
          </p:cNvSpPr>
          <p:nvPr>
            <p:ph idx="1"/>
          </p:nvPr>
        </p:nvSpPr>
        <p:spPr>
          <a:xfrm>
            <a:off x="637118" y="4403161"/>
            <a:ext cx="7605735" cy="1724687"/>
          </a:xfrm>
        </p:spPr>
        <p:txBody>
          <a:bodyPr>
            <a:normAutofit fontScale="85000" lnSpcReduction="20000"/>
          </a:bodyPr>
          <a:lstStyle/>
          <a:p>
            <a:r>
              <a:rPr lang="it-IT" sz="3733" dirty="0" err="1"/>
              <a:t>What</a:t>
            </a:r>
            <a:r>
              <a:rPr lang="it-IT" sz="3733" dirty="0"/>
              <a:t> </a:t>
            </a:r>
            <a:r>
              <a:rPr lang="it-IT" sz="3733" dirty="0" err="1"/>
              <a:t>is</a:t>
            </a:r>
            <a:r>
              <a:rPr lang="it-IT" sz="3733" dirty="0"/>
              <a:t> the </a:t>
            </a:r>
            <a:r>
              <a:rPr lang="it-IT" sz="3733" dirty="0" err="1"/>
              <a:t>difference</a:t>
            </a:r>
            <a:r>
              <a:rPr lang="it-IT" sz="3733" dirty="0"/>
              <a:t> </a:t>
            </a:r>
            <a:r>
              <a:rPr lang="it-IT" sz="3733" dirty="0" err="1"/>
              <a:t>between</a:t>
            </a:r>
            <a:r>
              <a:rPr lang="it-IT" sz="3733" dirty="0"/>
              <a:t> </a:t>
            </a:r>
            <a:r>
              <a:rPr lang="it-IT" sz="3733" i="1" dirty="0" err="1">
                <a:solidFill>
                  <a:srgbClr val="FF0000"/>
                </a:solidFill>
              </a:rPr>
              <a:t>ham</a:t>
            </a:r>
            <a:r>
              <a:rPr lang="it-IT" sz="3733" dirty="0"/>
              <a:t> and </a:t>
            </a:r>
            <a:r>
              <a:rPr lang="it-IT" sz="3733" i="1" dirty="0">
                <a:solidFill>
                  <a:srgbClr val="FF0000"/>
                </a:solidFill>
              </a:rPr>
              <a:t>spam</a:t>
            </a:r>
            <a:r>
              <a:rPr lang="it-IT" sz="3733" dirty="0"/>
              <a:t>?</a:t>
            </a:r>
          </a:p>
          <a:p>
            <a:r>
              <a:rPr lang="it-IT" sz="3733" dirty="0"/>
              <a:t>How to </a:t>
            </a:r>
            <a:r>
              <a:rPr lang="it-IT" sz="3733" i="1" dirty="0" err="1">
                <a:solidFill>
                  <a:srgbClr val="FF0000"/>
                </a:solidFill>
              </a:rPr>
              <a:t>classify</a:t>
            </a:r>
            <a:r>
              <a:rPr lang="it-IT" sz="3733" dirty="0"/>
              <a:t> </a:t>
            </a:r>
            <a:r>
              <a:rPr lang="it-IT" sz="3733" dirty="0" err="1"/>
              <a:t>incoming</a:t>
            </a:r>
            <a:r>
              <a:rPr lang="it-IT" sz="3733" dirty="0"/>
              <a:t> </a:t>
            </a:r>
            <a:r>
              <a:rPr lang="it-IT" sz="3733" dirty="0" err="1"/>
              <a:t>messages</a:t>
            </a:r>
            <a:r>
              <a:rPr lang="it-IT" sz="3733" dirty="0"/>
              <a:t> </a:t>
            </a:r>
            <a:r>
              <a:rPr lang="it-IT" sz="3733" dirty="0" err="1"/>
              <a:t>into</a:t>
            </a:r>
            <a:r>
              <a:rPr lang="it-IT" sz="3733" dirty="0"/>
              <a:t> </a:t>
            </a:r>
            <a:r>
              <a:rPr lang="it-IT" sz="3733" dirty="0" err="1"/>
              <a:t>ham</a:t>
            </a:r>
            <a:r>
              <a:rPr lang="it-IT" sz="3733" dirty="0"/>
              <a:t> and spam?</a:t>
            </a:r>
          </a:p>
          <a:p>
            <a:pPr>
              <a:buFont typeface="Wingdings" pitchFamily="2" charset="2"/>
              <a:buNone/>
            </a:pPr>
            <a:endParaRPr lang="it-IT" dirty="0"/>
          </a:p>
        </p:txBody>
      </p:sp>
      <p:grpSp>
        <p:nvGrpSpPr>
          <p:cNvPr id="8" name="Gruppo 7"/>
          <p:cNvGrpSpPr/>
          <p:nvPr/>
        </p:nvGrpSpPr>
        <p:grpSpPr>
          <a:xfrm>
            <a:off x="8344053" y="4218680"/>
            <a:ext cx="3730388" cy="2065088"/>
            <a:chOff x="6230204" y="4225504"/>
            <a:chExt cx="2797791" cy="2065088"/>
          </a:xfrm>
        </p:grpSpPr>
        <p:pic>
          <p:nvPicPr>
            <p:cNvPr id="2051" name="Picture 3" descr="C:\Users\Elena\Desktop\nospam.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126" y="4225504"/>
              <a:ext cx="2092869" cy="2065088"/>
            </a:xfrm>
            <a:prstGeom prst="rect">
              <a:avLst/>
            </a:prstGeom>
            <a:noFill/>
            <a:extLst>
              <a:ext uri="{909E8E84-426E-40DD-AFC4-6F175D3DCCD1}">
                <a14:hiddenFill xmlns:a14="http://schemas.microsoft.com/office/drawing/2010/main">
                  <a:solidFill>
                    <a:srgbClr val="FFFFFF"/>
                  </a:solidFill>
                </a14:hiddenFill>
              </a:ext>
            </a:extLst>
          </p:spPr>
        </p:pic>
        <p:sp>
          <p:nvSpPr>
            <p:cNvPr id="5" name="Freccia a destra 4"/>
            <p:cNvSpPr/>
            <p:nvPr/>
          </p:nvSpPr>
          <p:spPr>
            <a:xfrm>
              <a:off x="6230204" y="4899542"/>
              <a:ext cx="580030" cy="62097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grpSp>
      <p:grpSp>
        <p:nvGrpSpPr>
          <p:cNvPr id="3" name="Gruppo 2">
            <a:extLst>
              <a:ext uri="{FF2B5EF4-FFF2-40B4-BE49-F238E27FC236}">
                <a16:creationId xmlns:a16="http://schemas.microsoft.com/office/drawing/2014/main" id="{E684EBED-AC4D-8A68-B943-CBBDE5B52870}"/>
              </a:ext>
            </a:extLst>
          </p:cNvPr>
          <p:cNvGrpSpPr/>
          <p:nvPr/>
        </p:nvGrpSpPr>
        <p:grpSpPr>
          <a:xfrm>
            <a:off x="-2686" y="6228485"/>
            <a:ext cx="1455344" cy="648233"/>
            <a:chOff x="-2686" y="6217852"/>
            <a:chExt cx="1455344" cy="648233"/>
          </a:xfrm>
        </p:grpSpPr>
        <p:pic>
          <p:nvPicPr>
            <p:cNvPr id="6" name="Google Shape;89;p13">
              <a:extLst>
                <a:ext uri="{FF2B5EF4-FFF2-40B4-BE49-F238E27FC236}">
                  <a16:creationId xmlns:a16="http://schemas.microsoft.com/office/drawing/2014/main" id="{077FE3B6-4E75-11E5-C315-AE49D49D62E6}"/>
                </a:ext>
              </a:extLst>
            </p:cNvPr>
            <p:cNvPicPr preferRelativeResize="0"/>
            <p:nvPr userDrawn="1"/>
          </p:nvPicPr>
          <p:blipFill>
            <a:blip r:embed="rId4">
              <a:alphaModFix/>
            </a:blip>
            <a:stretch>
              <a:fillRect/>
            </a:stretch>
          </p:blipFill>
          <p:spPr>
            <a:xfrm>
              <a:off x="725558" y="6217853"/>
              <a:ext cx="727100" cy="640148"/>
            </a:xfrm>
            <a:prstGeom prst="rect">
              <a:avLst/>
            </a:prstGeom>
            <a:noFill/>
            <a:ln>
              <a:noFill/>
            </a:ln>
          </p:spPr>
        </p:pic>
        <p:pic>
          <p:nvPicPr>
            <p:cNvPr id="7" name="Google Shape;88;p13">
              <a:extLst>
                <a:ext uri="{FF2B5EF4-FFF2-40B4-BE49-F238E27FC236}">
                  <a16:creationId xmlns:a16="http://schemas.microsoft.com/office/drawing/2014/main" id="{D61C7395-45C6-F96B-33C6-0AC76CCF167F}"/>
                </a:ext>
              </a:extLst>
            </p:cNvPr>
            <p:cNvPicPr preferRelativeResize="0"/>
            <p:nvPr userDrawn="1"/>
          </p:nvPicPr>
          <p:blipFill>
            <a:blip r:embed="rId5">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162687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par>
                          <p:cTn id="16" fill="hold">
                            <p:stCondLst>
                              <p:cond delay="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2E00E143-C261-60C3-2DE0-76571F14ED76}"/>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2224207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EA6DA9FE-2309-D037-15CB-A133BC2D1B64}"/>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255101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type="body" sz="half" idx="1"/>
          </p:nvPr>
        </p:nvSpPr>
        <p:spPr>
          <a:xfrm>
            <a:off x="1007533" y="1845415"/>
            <a:ext cx="10272184" cy="1679627"/>
          </a:xfrm>
        </p:spPr>
        <p:txBody>
          <a:bodyPr vert="horz" lIns="0" tIns="0" rIns="0" bIns="0" rtlCol="0">
            <a:spAutoFit/>
          </a:bodyPr>
          <a:lstStyle/>
          <a:p>
            <a:pPr marL="571486" indent="-431789" defTabSz="599002">
              <a:tabLst>
                <a:tab pos="1331351" algn="l"/>
                <a:tab pos="2550520" algn="l"/>
                <a:tab pos="3769690" algn="l"/>
                <a:tab pos="4988859" algn="l"/>
                <a:tab pos="6208029" algn="l"/>
                <a:tab pos="7427198" algn="l"/>
                <a:tab pos="8646368" algn="l"/>
                <a:tab pos="9865537" algn="l"/>
                <a:tab pos="11084707" algn="l"/>
                <a:tab pos="12303876" algn="l"/>
                <a:tab pos="13523046" algn="l"/>
              </a:tabLst>
            </a:pPr>
            <a:r>
              <a:rPr lang="en-GB" altLang="it-IT" sz="3200" dirty="0"/>
              <a:t>Objectives</a:t>
            </a:r>
          </a:p>
          <a:p>
            <a:pPr marL="1147205" lvl="1" defTabSz="599002">
              <a:tabLst>
                <a:tab pos="1331351" algn="l"/>
                <a:tab pos="2550520" algn="l"/>
                <a:tab pos="3769690" algn="l"/>
                <a:tab pos="4988859" algn="l"/>
                <a:tab pos="6208029" algn="l"/>
                <a:tab pos="7427198" algn="l"/>
                <a:tab pos="8646368" algn="l"/>
                <a:tab pos="9865537" algn="l"/>
                <a:tab pos="11084707" algn="l"/>
                <a:tab pos="12303876" algn="l"/>
                <a:tab pos="13523046" algn="l"/>
              </a:tabLst>
            </a:pPr>
            <a:r>
              <a:rPr lang="en-GB" altLang="it-IT" sz="2667" dirty="0"/>
              <a:t>prediction of a class label</a:t>
            </a:r>
          </a:p>
          <a:p>
            <a:pPr marL="1147205" lvl="1" defTabSz="599002">
              <a:tabLst>
                <a:tab pos="1331351" algn="l"/>
                <a:tab pos="2550520" algn="l"/>
                <a:tab pos="3769690" algn="l"/>
                <a:tab pos="4988859" algn="l"/>
                <a:tab pos="6208029" algn="l"/>
                <a:tab pos="7427198" algn="l"/>
                <a:tab pos="8646368" algn="l"/>
                <a:tab pos="9865537" algn="l"/>
                <a:tab pos="11084707" algn="l"/>
                <a:tab pos="12303876" algn="l"/>
                <a:tab pos="13523046" algn="l"/>
              </a:tabLst>
            </a:pPr>
            <a:r>
              <a:rPr lang="en-GB" altLang="it-IT" sz="2667" dirty="0"/>
              <a:t>definition of an interpretable model of a given phenomenon</a:t>
            </a:r>
          </a:p>
        </p:txBody>
      </p:sp>
      <p:grpSp>
        <p:nvGrpSpPr>
          <p:cNvPr id="2" name="Group 8"/>
          <p:cNvGrpSpPr>
            <a:grpSpLocks/>
          </p:cNvGrpSpPr>
          <p:nvPr/>
        </p:nvGrpSpPr>
        <p:grpSpPr bwMode="auto">
          <a:xfrm>
            <a:off x="3795025" y="4911525"/>
            <a:ext cx="4224867" cy="1625600"/>
            <a:chOff x="1837" y="1161"/>
            <a:chExt cx="1996" cy="1024"/>
          </a:xfrm>
        </p:grpSpPr>
        <p:sp>
          <p:nvSpPr>
            <p:cNvPr id="17497" name="Line 9"/>
            <p:cNvSpPr>
              <a:spLocks noChangeShapeType="1"/>
            </p:cNvSpPr>
            <p:nvPr/>
          </p:nvSpPr>
          <p:spPr bwMode="auto">
            <a:xfrm>
              <a:off x="1837" y="1661"/>
              <a:ext cx="409" cy="63"/>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98" name="Line 10"/>
            <p:cNvSpPr>
              <a:spLocks noChangeShapeType="1"/>
            </p:cNvSpPr>
            <p:nvPr/>
          </p:nvSpPr>
          <p:spPr bwMode="auto">
            <a:xfrm>
              <a:off x="1837" y="1842"/>
              <a:ext cx="953" cy="5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99" name="Line 11"/>
            <p:cNvSpPr>
              <a:spLocks noChangeShapeType="1"/>
            </p:cNvSpPr>
            <p:nvPr/>
          </p:nvSpPr>
          <p:spPr bwMode="auto">
            <a:xfrm>
              <a:off x="1837" y="2024"/>
              <a:ext cx="545" cy="5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grpSp>
          <p:nvGrpSpPr>
            <p:cNvPr id="17500" name="Group 12"/>
            <p:cNvGrpSpPr>
              <a:grpSpLocks/>
            </p:cNvGrpSpPr>
            <p:nvPr/>
          </p:nvGrpSpPr>
          <p:grpSpPr bwMode="auto">
            <a:xfrm>
              <a:off x="1930" y="1161"/>
              <a:ext cx="1903" cy="1024"/>
              <a:chOff x="1930" y="1161"/>
              <a:chExt cx="1903" cy="1024"/>
            </a:xfrm>
          </p:grpSpPr>
          <p:sp>
            <p:nvSpPr>
              <p:cNvPr id="17501" name="Rectangle 13"/>
              <p:cNvSpPr>
                <a:spLocks noChangeArrowheads="1"/>
              </p:cNvSpPr>
              <p:nvPr/>
            </p:nvSpPr>
            <p:spPr bwMode="auto">
              <a:xfrm>
                <a:off x="2019" y="1578"/>
                <a:ext cx="1224" cy="87"/>
              </a:xfrm>
              <a:prstGeom prst="rect">
                <a:avLst/>
              </a:prstGeom>
              <a:solidFill>
                <a:srgbClr val="66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02" name="Line 14"/>
              <p:cNvSpPr>
                <a:spLocks noChangeShapeType="1"/>
              </p:cNvSpPr>
              <p:nvPr/>
            </p:nvSpPr>
            <p:spPr bwMode="auto">
              <a:xfrm>
                <a:off x="2155" y="157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03" name="Line 15"/>
              <p:cNvSpPr>
                <a:spLocks noChangeShapeType="1"/>
              </p:cNvSpPr>
              <p:nvPr/>
            </p:nvSpPr>
            <p:spPr bwMode="auto">
              <a:xfrm>
                <a:off x="2291" y="157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04" name="Line 16"/>
              <p:cNvSpPr>
                <a:spLocks noChangeShapeType="1"/>
              </p:cNvSpPr>
              <p:nvPr/>
            </p:nvSpPr>
            <p:spPr bwMode="auto">
              <a:xfrm>
                <a:off x="2427" y="157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05" name="Line 17"/>
              <p:cNvSpPr>
                <a:spLocks noChangeShapeType="1"/>
              </p:cNvSpPr>
              <p:nvPr/>
            </p:nvSpPr>
            <p:spPr bwMode="auto">
              <a:xfrm>
                <a:off x="2563" y="157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06" name="Line 18"/>
              <p:cNvSpPr>
                <a:spLocks noChangeShapeType="1"/>
              </p:cNvSpPr>
              <p:nvPr/>
            </p:nvSpPr>
            <p:spPr bwMode="auto">
              <a:xfrm>
                <a:off x="2699" y="157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07" name="Line 19"/>
              <p:cNvSpPr>
                <a:spLocks noChangeShapeType="1"/>
              </p:cNvSpPr>
              <p:nvPr/>
            </p:nvSpPr>
            <p:spPr bwMode="auto">
              <a:xfrm>
                <a:off x="2835" y="157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08" name="Line 20"/>
              <p:cNvSpPr>
                <a:spLocks noChangeShapeType="1"/>
              </p:cNvSpPr>
              <p:nvPr/>
            </p:nvSpPr>
            <p:spPr bwMode="auto">
              <a:xfrm>
                <a:off x="2971" y="157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09" name="Line 21"/>
              <p:cNvSpPr>
                <a:spLocks noChangeShapeType="1"/>
              </p:cNvSpPr>
              <p:nvPr/>
            </p:nvSpPr>
            <p:spPr bwMode="auto">
              <a:xfrm>
                <a:off x="3107" y="157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10" name="Rectangle 22"/>
              <p:cNvSpPr>
                <a:spLocks noChangeArrowheads="1"/>
              </p:cNvSpPr>
              <p:nvPr/>
            </p:nvSpPr>
            <p:spPr bwMode="auto">
              <a:xfrm>
                <a:off x="2155" y="1578"/>
                <a:ext cx="136" cy="87"/>
              </a:xfrm>
              <a:prstGeom prst="rect">
                <a:avLst/>
              </a:prstGeom>
              <a:solidFill>
                <a:srgbClr val="CCFF33"/>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11" name="Rectangle 23"/>
              <p:cNvSpPr>
                <a:spLocks noChangeArrowheads="1"/>
              </p:cNvSpPr>
              <p:nvPr/>
            </p:nvSpPr>
            <p:spPr bwMode="auto">
              <a:xfrm>
                <a:off x="2291" y="1578"/>
                <a:ext cx="136" cy="87"/>
              </a:xfrm>
              <a:prstGeom prst="rect">
                <a:avLst/>
              </a:prstGeom>
              <a:solidFill>
                <a:srgbClr val="FF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12" name="Rectangle 24"/>
              <p:cNvSpPr>
                <a:spLocks noChangeArrowheads="1"/>
              </p:cNvSpPr>
              <p:nvPr/>
            </p:nvSpPr>
            <p:spPr bwMode="auto">
              <a:xfrm>
                <a:off x="2427" y="1578"/>
                <a:ext cx="136" cy="87"/>
              </a:xfrm>
              <a:prstGeom prst="rect">
                <a:avLst/>
              </a:prstGeom>
              <a:solidFill>
                <a:srgbClr val="FFCC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13" name="Rectangle 25"/>
              <p:cNvSpPr>
                <a:spLocks noChangeArrowheads="1"/>
              </p:cNvSpPr>
              <p:nvPr/>
            </p:nvSpPr>
            <p:spPr bwMode="auto">
              <a:xfrm>
                <a:off x="2563" y="1578"/>
                <a:ext cx="136" cy="87"/>
              </a:xfrm>
              <a:prstGeom prst="rect">
                <a:avLst/>
              </a:prstGeom>
              <a:solidFill>
                <a:srgbClr val="FF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14" name="Rectangle 26"/>
              <p:cNvSpPr>
                <a:spLocks noChangeArrowheads="1"/>
              </p:cNvSpPr>
              <p:nvPr/>
            </p:nvSpPr>
            <p:spPr bwMode="auto">
              <a:xfrm>
                <a:off x="2699" y="1578"/>
                <a:ext cx="136" cy="87"/>
              </a:xfrm>
              <a:prstGeom prst="rect">
                <a:avLst/>
              </a:prstGeom>
              <a:solidFill>
                <a:srgbClr val="FF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15" name="Rectangle 27"/>
              <p:cNvSpPr>
                <a:spLocks noChangeArrowheads="1"/>
              </p:cNvSpPr>
              <p:nvPr/>
            </p:nvSpPr>
            <p:spPr bwMode="auto">
              <a:xfrm>
                <a:off x="2835" y="1578"/>
                <a:ext cx="136" cy="87"/>
              </a:xfrm>
              <a:prstGeom prst="rect">
                <a:avLst/>
              </a:prstGeom>
              <a:solidFill>
                <a:srgbClr val="CC66FF"/>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16" name="Rectangle 28"/>
              <p:cNvSpPr>
                <a:spLocks noChangeArrowheads="1"/>
              </p:cNvSpPr>
              <p:nvPr/>
            </p:nvSpPr>
            <p:spPr bwMode="auto">
              <a:xfrm>
                <a:off x="2971" y="1578"/>
                <a:ext cx="136" cy="87"/>
              </a:xfrm>
              <a:prstGeom prst="rect">
                <a:avLst/>
              </a:prstGeom>
              <a:solidFill>
                <a:srgbClr val="9900CC"/>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17" name="Rectangle 29"/>
              <p:cNvSpPr>
                <a:spLocks noChangeArrowheads="1"/>
              </p:cNvSpPr>
              <p:nvPr/>
            </p:nvSpPr>
            <p:spPr bwMode="auto">
              <a:xfrm>
                <a:off x="3107" y="1578"/>
                <a:ext cx="136" cy="87"/>
              </a:xfrm>
              <a:prstGeom prst="rect">
                <a:avLst/>
              </a:prstGeom>
              <a:solidFill>
                <a:srgbClr val="33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18" name="Rectangle 30"/>
              <p:cNvSpPr>
                <a:spLocks noChangeArrowheads="1"/>
              </p:cNvSpPr>
              <p:nvPr/>
            </p:nvSpPr>
            <p:spPr bwMode="auto">
              <a:xfrm>
                <a:off x="2019" y="1752"/>
                <a:ext cx="1224" cy="88"/>
              </a:xfrm>
              <a:prstGeom prst="rect">
                <a:avLst/>
              </a:prstGeom>
              <a:solidFill>
                <a:srgbClr val="66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19" name="Line 31"/>
              <p:cNvSpPr>
                <a:spLocks noChangeShapeType="1"/>
              </p:cNvSpPr>
              <p:nvPr/>
            </p:nvSpPr>
            <p:spPr bwMode="auto">
              <a:xfrm>
                <a:off x="2155" y="1752"/>
                <a:ext cx="1" cy="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20" name="Line 32"/>
              <p:cNvSpPr>
                <a:spLocks noChangeShapeType="1"/>
              </p:cNvSpPr>
              <p:nvPr/>
            </p:nvSpPr>
            <p:spPr bwMode="auto">
              <a:xfrm>
                <a:off x="2291" y="1752"/>
                <a:ext cx="1" cy="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21" name="Line 33"/>
              <p:cNvSpPr>
                <a:spLocks noChangeShapeType="1"/>
              </p:cNvSpPr>
              <p:nvPr/>
            </p:nvSpPr>
            <p:spPr bwMode="auto">
              <a:xfrm>
                <a:off x="2427" y="1752"/>
                <a:ext cx="1" cy="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22" name="Line 34"/>
              <p:cNvSpPr>
                <a:spLocks noChangeShapeType="1"/>
              </p:cNvSpPr>
              <p:nvPr/>
            </p:nvSpPr>
            <p:spPr bwMode="auto">
              <a:xfrm>
                <a:off x="2563" y="1752"/>
                <a:ext cx="1" cy="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23" name="Line 35"/>
              <p:cNvSpPr>
                <a:spLocks noChangeShapeType="1"/>
              </p:cNvSpPr>
              <p:nvPr/>
            </p:nvSpPr>
            <p:spPr bwMode="auto">
              <a:xfrm>
                <a:off x="2699" y="1752"/>
                <a:ext cx="1" cy="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24" name="Line 36"/>
              <p:cNvSpPr>
                <a:spLocks noChangeShapeType="1"/>
              </p:cNvSpPr>
              <p:nvPr/>
            </p:nvSpPr>
            <p:spPr bwMode="auto">
              <a:xfrm>
                <a:off x="2835" y="1752"/>
                <a:ext cx="1" cy="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25" name="Line 37"/>
              <p:cNvSpPr>
                <a:spLocks noChangeShapeType="1"/>
              </p:cNvSpPr>
              <p:nvPr/>
            </p:nvSpPr>
            <p:spPr bwMode="auto">
              <a:xfrm>
                <a:off x="2971" y="1752"/>
                <a:ext cx="1" cy="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26" name="Line 38"/>
              <p:cNvSpPr>
                <a:spLocks noChangeShapeType="1"/>
              </p:cNvSpPr>
              <p:nvPr/>
            </p:nvSpPr>
            <p:spPr bwMode="auto">
              <a:xfrm>
                <a:off x="3107" y="1752"/>
                <a:ext cx="1" cy="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27" name="Rectangle 39"/>
              <p:cNvSpPr>
                <a:spLocks noChangeArrowheads="1"/>
              </p:cNvSpPr>
              <p:nvPr/>
            </p:nvSpPr>
            <p:spPr bwMode="auto">
              <a:xfrm>
                <a:off x="2155" y="1752"/>
                <a:ext cx="136" cy="88"/>
              </a:xfrm>
              <a:prstGeom prst="rect">
                <a:avLst/>
              </a:prstGeom>
              <a:solidFill>
                <a:srgbClr val="CCFF33"/>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28" name="Rectangle 40"/>
              <p:cNvSpPr>
                <a:spLocks noChangeArrowheads="1"/>
              </p:cNvSpPr>
              <p:nvPr/>
            </p:nvSpPr>
            <p:spPr bwMode="auto">
              <a:xfrm>
                <a:off x="2291" y="1752"/>
                <a:ext cx="136" cy="88"/>
              </a:xfrm>
              <a:prstGeom prst="rect">
                <a:avLst/>
              </a:prstGeom>
              <a:solidFill>
                <a:srgbClr val="FF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29" name="Rectangle 41"/>
              <p:cNvSpPr>
                <a:spLocks noChangeArrowheads="1"/>
              </p:cNvSpPr>
              <p:nvPr/>
            </p:nvSpPr>
            <p:spPr bwMode="auto">
              <a:xfrm>
                <a:off x="2427" y="1752"/>
                <a:ext cx="136" cy="88"/>
              </a:xfrm>
              <a:prstGeom prst="rect">
                <a:avLst/>
              </a:prstGeom>
              <a:solidFill>
                <a:srgbClr val="FFCC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30" name="Rectangle 42"/>
              <p:cNvSpPr>
                <a:spLocks noChangeArrowheads="1"/>
              </p:cNvSpPr>
              <p:nvPr/>
            </p:nvSpPr>
            <p:spPr bwMode="auto">
              <a:xfrm>
                <a:off x="2563" y="1752"/>
                <a:ext cx="136" cy="88"/>
              </a:xfrm>
              <a:prstGeom prst="rect">
                <a:avLst/>
              </a:prstGeom>
              <a:solidFill>
                <a:srgbClr val="FF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31" name="Rectangle 43"/>
              <p:cNvSpPr>
                <a:spLocks noChangeArrowheads="1"/>
              </p:cNvSpPr>
              <p:nvPr/>
            </p:nvSpPr>
            <p:spPr bwMode="auto">
              <a:xfrm>
                <a:off x="2699" y="1752"/>
                <a:ext cx="136" cy="88"/>
              </a:xfrm>
              <a:prstGeom prst="rect">
                <a:avLst/>
              </a:prstGeom>
              <a:solidFill>
                <a:srgbClr val="FF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32" name="Rectangle 44"/>
              <p:cNvSpPr>
                <a:spLocks noChangeArrowheads="1"/>
              </p:cNvSpPr>
              <p:nvPr/>
            </p:nvSpPr>
            <p:spPr bwMode="auto">
              <a:xfrm>
                <a:off x="2835" y="1752"/>
                <a:ext cx="136" cy="88"/>
              </a:xfrm>
              <a:prstGeom prst="rect">
                <a:avLst/>
              </a:prstGeom>
              <a:solidFill>
                <a:srgbClr val="CC66FF"/>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33" name="Rectangle 45"/>
              <p:cNvSpPr>
                <a:spLocks noChangeArrowheads="1"/>
              </p:cNvSpPr>
              <p:nvPr/>
            </p:nvSpPr>
            <p:spPr bwMode="auto">
              <a:xfrm>
                <a:off x="2971" y="1752"/>
                <a:ext cx="136" cy="88"/>
              </a:xfrm>
              <a:prstGeom prst="rect">
                <a:avLst/>
              </a:prstGeom>
              <a:solidFill>
                <a:srgbClr val="9900CC"/>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34" name="Rectangle 46"/>
              <p:cNvSpPr>
                <a:spLocks noChangeArrowheads="1"/>
              </p:cNvSpPr>
              <p:nvPr/>
            </p:nvSpPr>
            <p:spPr bwMode="auto">
              <a:xfrm>
                <a:off x="3107" y="1752"/>
                <a:ext cx="136" cy="88"/>
              </a:xfrm>
              <a:prstGeom prst="rect">
                <a:avLst/>
              </a:prstGeom>
              <a:solidFill>
                <a:srgbClr val="33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35" name="Rectangle 47"/>
              <p:cNvSpPr>
                <a:spLocks noChangeArrowheads="1"/>
              </p:cNvSpPr>
              <p:nvPr/>
            </p:nvSpPr>
            <p:spPr bwMode="auto">
              <a:xfrm>
                <a:off x="3697" y="1578"/>
                <a:ext cx="136" cy="87"/>
              </a:xfrm>
              <a:prstGeom prst="rect">
                <a:avLst/>
              </a:prstGeom>
              <a:solidFill>
                <a:srgbClr val="CCFF33"/>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36" name="Line 48"/>
              <p:cNvSpPr>
                <a:spLocks noChangeShapeType="1"/>
              </p:cNvSpPr>
              <p:nvPr/>
            </p:nvSpPr>
            <p:spPr bwMode="auto">
              <a:xfrm flipV="1">
                <a:off x="2790" y="1838"/>
                <a:ext cx="1" cy="6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37" name="Rectangle 49"/>
              <p:cNvSpPr>
                <a:spLocks noChangeArrowheads="1"/>
              </p:cNvSpPr>
              <p:nvPr/>
            </p:nvSpPr>
            <p:spPr bwMode="auto">
              <a:xfrm>
                <a:off x="3697" y="1752"/>
                <a:ext cx="136" cy="88"/>
              </a:xfrm>
              <a:prstGeom prst="rect">
                <a:avLst/>
              </a:prstGeom>
              <a:solidFill>
                <a:srgbClr val="FF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38" name="Rectangle 50"/>
              <p:cNvSpPr>
                <a:spLocks noChangeArrowheads="1"/>
              </p:cNvSpPr>
              <p:nvPr/>
            </p:nvSpPr>
            <p:spPr bwMode="auto">
              <a:xfrm>
                <a:off x="2019" y="1928"/>
                <a:ext cx="1224" cy="87"/>
              </a:xfrm>
              <a:prstGeom prst="rect">
                <a:avLst/>
              </a:prstGeom>
              <a:solidFill>
                <a:srgbClr val="66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39" name="Line 51"/>
              <p:cNvSpPr>
                <a:spLocks noChangeShapeType="1"/>
              </p:cNvSpPr>
              <p:nvPr/>
            </p:nvSpPr>
            <p:spPr bwMode="auto">
              <a:xfrm>
                <a:off x="2155" y="192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40" name="Line 52"/>
              <p:cNvSpPr>
                <a:spLocks noChangeShapeType="1"/>
              </p:cNvSpPr>
              <p:nvPr/>
            </p:nvSpPr>
            <p:spPr bwMode="auto">
              <a:xfrm>
                <a:off x="2291" y="192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41" name="Line 53"/>
              <p:cNvSpPr>
                <a:spLocks noChangeShapeType="1"/>
              </p:cNvSpPr>
              <p:nvPr/>
            </p:nvSpPr>
            <p:spPr bwMode="auto">
              <a:xfrm>
                <a:off x="2427" y="192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42" name="Line 54"/>
              <p:cNvSpPr>
                <a:spLocks noChangeShapeType="1"/>
              </p:cNvSpPr>
              <p:nvPr/>
            </p:nvSpPr>
            <p:spPr bwMode="auto">
              <a:xfrm>
                <a:off x="2563" y="192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43" name="Line 55"/>
              <p:cNvSpPr>
                <a:spLocks noChangeShapeType="1"/>
              </p:cNvSpPr>
              <p:nvPr/>
            </p:nvSpPr>
            <p:spPr bwMode="auto">
              <a:xfrm>
                <a:off x="2699" y="192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44" name="Line 56"/>
              <p:cNvSpPr>
                <a:spLocks noChangeShapeType="1"/>
              </p:cNvSpPr>
              <p:nvPr/>
            </p:nvSpPr>
            <p:spPr bwMode="auto">
              <a:xfrm>
                <a:off x="2835" y="192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45" name="Line 57"/>
              <p:cNvSpPr>
                <a:spLocks noChangeShapeType="1"/>
              </p:cNvSpPr>
              <p:nvPr/>
            </p:nvSpPr>
            <p:spPr bwMode="auto">
              <a:xfrm>
                <a:off x="2971" y="192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46" name="Line 58"/>
              <p:cNvSpPr>
                <a:spLocks noChangeShapeType="1"/>
              </p:cNvSpPr>
              <p:nvPr/>
            </p:nvSpPr>
            <p:spPr bwMode="auto">
              <a:xfrm>
                <a:off x="3107" y="1928"/>
                <a:ext cx="1" cy="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47" name="Rectangle 59"/>
              <p:cNvSpPr>
                <a:spLocks noChangeArrowheads="1"/>
              </p:cNvSpPr>
              <p:nvPr/>
            </p:nvSpPr>
            <p:spPr bwMode="auto">
              <a:xfrm>
                <a:off x="2155" y="1928"/>
                <a:ext cx="136" cy="87"/>
              </a:xfrm>
              <a:prstGeom prst="rect">
                <a:avLst/>
              </a:prstGeom>
              <a:solidFill>
                <a:srgbClr val="CCFF33"/>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48" name="Rectangle 60"/>
              <p:cNvSpPr>
                <a:spLocks noChangeArrowheads="1"/>
              </p:cNvSpPr>
              <p:nvPr/>
            </p:nvSpPr>
            <p:spPr bwMode="auto">
              <a:xfrm>
                <a:off x="2291" y="1928"/>
                <a:ext cx="136" cy="87"/>
              </a:xfrm>
              <a:prstGeom prst="rect">
                <a:avLst/>
              </a:prstGeom>
              <a:solidFill>
                <a:srgbClr val="FF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49" name="Rectangle 61"/>
              <p:cNvSpPr>
                <a:spLocks noChangeArrowheads="1"/>
              </p:cNvSpPr>
              <p:nvPr/>
            </p:nvSpPr>
            <p:spPr bwMode="auto">
              <a:xfrm>
                <a:off x="2427" y="1928"/>
                <a:ext cx="136" cy="87"/>
              </a:xfrm>
              <a:prstGeom prst="rect">
                <a:avLst/>
              </a:prstGeom>
              <a:solidFill>
                <a:srgbClr val="FFCC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50" name="Rectangle 62"/>
              <p:cNvSpPr>
                <a:spLocks noChangeArrowheads="1"/>
              </p:cNvSpPr>
              <p:nvPr/>
            </p:nvSpPr>
            <p:spPr bwMode="auto">
              <a:xfrm>
                <a:off x="2563" y="1928"/>
                <a:ext cx="136" cy="87"/>
              </a:xfrm>
              <a:prstGeom prst="rect">
                <a:avLst/>
              </a:prstGeom>
              <a:solidFill>
                <a:srgbClr val="FF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51" name="Rectangle 63"/>
              <p:cNvSpPr>
                <a:spLocks noChangeArrowheads="1"/>
              </p:cNvSpPr>
              <p:nvPr/>
            </p:nvSpPr>
            <p:spPr bwMode="auto">
              <a:xfrm>
                <a:off x="2699" y="1928"/>
                <a:ext cx="136" cy="87"/>
              </a:xfrm>
              <a:prstGeom prst="rect">
                <a:avLst/>
              </a:prstGeom>
              <a:solidFill>
                <a:srgbClr val="FF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52" name="Rectangle 64"/>
              <p:cNvSpPr>
                <a:spLocks noChangeArrowheads="1"/>
              </p:cNvSpPr>
              <p:nvPr/>
            </p:nvSpPr>
            <p:spPr bwMode="auto">
              <a:xfrm>
                <a:off x="2835" y="1928"/>
                <a:ext cx="136" cy="87"/>
              </a:xfrm>
              <a:prstGeom prst="rect">
                <a:avLst/>
              </a:prstGeom>
              <a:solidFill>
                <a:srgbClr val="CC66FF"/>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53" name="Rectangle 65"/>
              <p:cNvSpPr>
                <a:spLocks noChangeArrowheads="1"/>
              </p:cNvSpPr>
              <p:nvPr/>
            </p:nvSpPr>
            <p:spPr bwMode="auto">
              <a:xfrm>
                <a:off x="2971" y="1928"/>
                <a:ext cx="136" cy="87"/>
              </a:xfrm>
              <a:prstGeom prst="rect">
                <a:avLst/>
              </a:prstGeom>
              <a:solidFill>
                <a:srgbClr val="9900CC"/>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54" name="Rectangle 66"/>
              <p:cNvSpPr>
                <a:spLocks noChangeArrowheads="1"/>
              </p:cNvSpPr>
              <p:nvPr/>
            </p:nvSpPr>
            <p:spPr bwMode="auto">
              <a:xfrm>
                <a:off x="3107" y="1928"/>
                <a:ext cx="136" cy="87"/>
              </a:xfrm>
              <a:prstGeom prst="rect">
                <a:avLst/>
              </a:prstGeom>
              <a:solidFill>
                <a:srgbClr val="33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55" name="Line 67"/>
              <p:cNvSpPr>
                <a:spLocks noChangeShapeType="1"/>
              </p:cNvSpPr>
              <p:nvPr/>
            </p:nvSpPr>
            <p:spPr bwMode="auto">
              <a:xfrm flipV="1">
                <a:off x="2382" y="2013"/>
                <a:ext cx="1" cy="6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56" name="Rectangle 68"/>
              <p:cNvSpPr>
                <a:spLocks noChangeArrowheads="1"/>
              </p:cNvSpPr>
              <p:nvPr/>
            </p:nvSpPr>
            <p:spPr bwMode="auto">
              <a:xfrm>
                <a:off x="3697" y="1928"/>
                <a:ext cx="136" cy="87"/>
              </a:xfrm>
              <a:prstGeom prst="rect">
                <a:avLst/>
              </a:prstGeom>
              <a:solidFill>
                <a:srgbClr val="FF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57" name="Line 69"/>
              <p:cNvSpPr>
                <a:spLocks noChangeShapeType="1"/>
              </p:cNvSpPr>
              <p:nvPr/>
            </p:nvSpPr>
            <p:spPr bwMode="auto">
              <a:xfrm>
                <a:off x="3334" y="1607"/>
                <a:ext cx="272" cy="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2400"/>
              </a:p>
            </p:txBody>
          </p:sp>
          <p:sp>
            <p:nvSpPr>
              <p:cNvPr id="17558" name="Line 70"/>
              <p:cNvSpPr>
                <a:spLocks noChangeShapeType="1"/>
              </p:cNvSpPr>
              <p:nvPr/>
            </p:nvSpPr>
            <p:spPr bwMode="auto">
              <a:xfrm>
                <a:off x="3334" y="1782"/>
                <a:ext cx="272" cy="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2400"/>
              </a:p>
            </p:txBody>
          </p:sp>
          <p:sp>
            <p:nvSpPr>
              <p:cNvPr id="17559" name="Line 71"/>
              <p:cNvSpPr>
                <a:spLocks noChangeShapeType="1"/>
              </p:cNvSpPr>
              <p:nvPr/>
            </p:nvSpPr>
            <p:spPr bwMode="auto">
              <a:xfrm>
                <a:off x="3334" y="1957"/>
                <a:ext cx="272" cy="1"/>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it-IT" sz="2400"/>
              </a:p>
            </p:txBody>
          </p:sp>
          <p:sp>
            <p:nvSpPr>
              <p:cNvPr id="17560" name="Line 72"/>
              <p:cNvSpPr>
                <a:spLocks noChangeShapeType="1"/>
              </p:cNvSpPr>
              <p:nvPr/>
            </p:nvSpPr>
            <p:spPr bwMode="auto">
              <a:xfrm flipV="1">
                <a:off x="2246" y="1663"/>
                <a:ext cx="1" cy="6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561" name="Rectangle 73"/>
              <p:cNvSpPr>
                <a:spLocks noChangeArrowheads="1"/>
              </p:cNvSpPr>
              <p:nvPr/>
            </p:nvSpPr>
            <p:spPr bwMode="auto">
              <a:xfrm>
                <a:off x="1930" y="1504"/>
                <a:ext cx="1361" cy="681"/>
              </a:xfrm>
              <a:prstGeom prst="rect">
                <a:avLst/>
              </a:prstGeom>
              <a:noFill/>
              <a:ln w="19080">
                <a:solidFill>
                  <a:srgbClr val="99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562" name="AutoShape 74"/>
              <p:cNvSpPr>
                <a:spLocks noChangeArrowheads="1"/>
              </p:cNvSpPr>
              <p:nvPr/>
            </p:nvSpPr>
            <p:spPr bwMode="auto">
              <a:xfrm>
                <a:off x="2477" y="1161"/>
                <a:ext cx="181" cy="272"/>
              </a:xfrm>
              <a:prstGeom prst="downArrow">
                <a:avLst>
                  <a:gd name="adj1" fmla="val 50000"/>
                  <a:gd name="adj2" fmla="val 37569"/>
                </a:avLst>
              </a:prstGeom>
              <a:solidFill>
                <a:srgbClr val="990099"/>
              </a:solidFill>
              <a:ln w="9360">
                <a:solidFill>
                  <a:srgbClr val="000000"/>
                </a:solidFill>
                <a:miter lim="800000"/>
                <a:headEnd/>
                <a:tailEnd/>
              </a:ln>
              <a:effectLst>
                <a:outerShdw dist="107933" dir="2700000" algn="ctr" rotWithShape="0">
                  <a:srgbClr val="1C1C1C">
                    <a:alpha val="50026"/>
                  </a:srgbClr>
                </a:outerShdw>
              </a:effectLst>
            </p:spPr>
            <p:txBody>
              <a:bodyPr wrap="none" anchor="ctr"/>
              <a:lstStyle>
                <a:lvl1pPr eaLnBrk="0" hangingPunct="0">
                  <a:defRPr sz="1400">
                    <a:solidFill>
                      <a:schemeClr val="tx1"/>
                    </a:solidFill>
                    <a:latin typeface="Tahoma" pitchFamily="34" charset="0"/>
                  </a:defRPr>
                </a:lvl1pPr>
                <a:lvl2pPr marL="742950" indent="-285750" eaLnBrk="0" hangingPunct="0">
                  <a:defRPr sz="1400">
                    <a:solidFill>
                      <a:schemeClr val="tx1"/>
                    </a:solidFill>
                    <a:latin typeface="Tahoma" pitchFamily="34" charset="0"/>
                  </a:defRPr>
                </a:lvl2pPr>
                <a:lvl3pPr marL="1143000" indent="-228600" eaLnBrk="0" hangingPunct="0">
                  <a:defRPr sz="1400">
                    <a:solidFill>
                      <a:schemeClr val="tx1"/>
                    </a:solidFill>
                    <a:latin typeface="Tahoma" pitchFamily="34" charset="0"/>
                  </a:defRPr>
                </a:lvl3pPr>
                <a:lvl4pPr marL="1600200" indent="-228600" eaLnBrk="0" hangingPunct="0">
                  <a:defRPr sz="1400">
                    <a:solidFill>
                      <a:schemeClr val="tx1"/>
                    </a:solidFill>
                    <a:latin typeface="Tahoma" pitchFamily="34" charset="0"/>
                  </a:defRPr>
                </a:lvl4pPr>
                <a:lvl5pPr marL="2057400" indent="-228600" eaLnBrk="0" hangingPunct="0">
                  <a:defRPr sz="1400">
                    <a:solidFill>
                      <a:schemeClr val="tx1"/>
                    </a:solidFill>
                    <a:latin typeface="Tahoma" pitchFamily="34" charset="0"/>
                  </a:defRPr>
                </a:lvl5pPr>
                <a:lvl6pPr marL="2514600" indent="-228600" eaLnBrk="0" fontAlgn="base" hangingPunct="0">
                  <a:spcBef>
                    <a:spcPct val="0"/>
                  </a:spcBef>
                  <a:spcAft>
                    <a:spcPct val="0"/>
                  </a:spcAft>
                  <a:defRPr sz="1400">
                    <a:solidFill>
                      <a:schemeClr val="tx1"/>
                    </a:solidFill>
                    <a:latin typeface="Tahoma" pitchFamily="34" charset="0"/>
                  </a:defRPr>
                </a:lvl6pPr>
                <a:lvl7pPr marL="2971800" indent="-228600" eaLnBrk="0" fontAlgn="base" hangingPunct="0">
                  <a:spcBef>
                    <a:spcPct val="0"/>
                  </a:spcBef>
                  <a:spcAft>
                    <a:spcPct val="0"/>
                  </a:spcAft>
                  <a:defRPr sz="1400">
                    <a:solidFill>
                      <a:schemeClr val="tx1"/>
                    </a:solidFill>
                    <a:latin typeface="Tahoma" pitchFamily="34" charset="0"/>
                  </a:defRPr>
                </a:lvl7pPr>
                <a:lvl8pPr marL="3429000" indent="-228600" eaLnBrk="0" fontAlgn="base" hangingPunct="0">
                  <a:spcBef>
                    <a:spcPct val="0"/>
                  </a:spcBef>
                  <a:spcAft>
                    <a:spcPct val="0"/>
                  </a:spcAft>
                  <a:defRPr sz="1400">
                    <a:solidFill>
                      <a:schemeClr val="tx1"/>
                    </a:solidFill>
                    <a:latin typeface="Tahoma" pitchFamily="34" charset="0"/>
                  </a:defRPr>
                </a:lvl8pPr>
                <a:lvl9pPr marL="3886200" indent="-228600" eaLnBrk="0" fontAlgn="base" hangingPunct="0">
                  <a:spcBef>
                    <a:spcPct val="0"/>
                  </a:spcBef>
                  <a:spcAft>
                    <a:spcPct val="0"/>
                  </a:spcAft>
                  <a:defRPr sz="1400">
                    <a:solidFill>
                      <a:schemeClr val="tx1"/>
                    </a:solidFill>
                    <a:latin typeface="Tahoma" pitchFamily="34" charset="0"/>
                  </a:defRPr>
                </a:lvl9pPr>
              </a:lstStyle>
              <a:p>
                <a:pPr eaLnBrk="1" hangingPunct="1"/>
                <a:endParaRPr lang="en-US" altLang="it-IT" sz="1867"/>
              </a:p>
            </p:txBody>
          </p:sp>
        </p:grpSp>
      </p:grpSp>
      <p:grpSp>
        <p:nvGrpSpPr>
          <p:cNvPr id="4" name="Group 75"/>
          <p:cNvGrpSpPr>
            <a:grpSpLocks/>
          </p:cNvGrpSpPr>
          <p:nvPr/>
        </p:nvGrpSpPr>
        <p:grpSpPr bwMode="auto">
          <a:xfrm>
            <a:off x="1972579" y="3800277"/>
            <a:ext cx="4442884" cy="1177925"/>
            <a:chOff x="976" y="461"/>
            <a:chExt cx="2099" cy="742"/>
          </a:xfrm>
        </p:grpSpPr>
        <p:grpSp>
          <p:nvGrpSpPr>
            <p:cNvPr id="17462" name="Group 76"/>
            <p:cNvGrpSpPr>
              <a:grpSpLocks/>
            </p:cNvGrpSpPr>
            <p:nvPr/>
          </p:nvGrpSpPr>
          <p:grpSpPr bwMode="auto">
            <a:xfrm>
              <a:off x="1111" y="1015"/>
              <a:ext cx="726" cy="91"/>
              <a:chOff x="3424" y="1842"/>
              <a:chExt cx="545" cy="88"/>
            </a:xfrm>
          </p:grpSpPr>
          <p:sp>
            <p:nvSpPr>
              <p:cNvPr id="17493" name="Rectangle 77"/>
              <p:cNvSpPr>
                <a:spLocks noChangeArrowheads="1"/>
              </p:cNvSpPr>
              <p:nvPr/>
            </p:nvSpPr>
            <p:spPr bwMode="auto">
              <a:xfrm>
                <a:off x="3424" y="1842"/>
                <a:ext cx="136" cy="88"/>
              </a:xfrm>
              <a:prstGeom prst="rect">
                <a:avLst/>
              </a:prstGeom>
              <a:solidFill>
                <a:srgbClr val="FF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94" name="Rectangle 78"/>
              <p:cNvSpPr>
                <a:spLocks noChangeArrowheads="1"/>
              </p:cNvSpPr>
              <p:nvPr/>
            </p:nvSpPr>
            <p:spPr bwMode="auto">
              <a:xfrm>
                <a:off x="3560" y="1842"/>
                <a:ext cx="136" cy="88"/>
              </a:xfrm>
              <a:prstGeom prst="rect">
                <a:avLst/>
              </a:prstGeom>
              <a:solidFill>
                <a:srgbClr val="FF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95" name="Rectangle 79"/>
              <p:cNvSpPr>
                <a:spLocks noChangeArrowheads="1"/>
              </p:cNvSpPr>
              <p:nvPr/>
            </p:nvSpPr>
            <p:spPr bwMode="auto">
              <a:xfrm>
                <a:off x="3696" y="1842"/>
                <a:ext cx="136" cy="88"/>
              </a:xfrm>
              <a:prstGeom prst="rect">
                <a:avLst/>
              </a:prstGeom>
              <a:solidFill>
                <a:srgbClr val="FF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96" name="Rectangle 80"/>
              <p:cNvSpPr>
                <a:spLocks noChangeArrowheads="1"/>
              </p:cNvSpPr>
              <p:nvPr/>
            </p:nvSpPr>
            <p:spPr bwMode="auto">
              <a:xfrm>
                <a:off x="3833" y="1842"/>
                <a:ext cx="136" cy="88"/>
              </a:xfrm>
              <a:prstGeom prst="rect">
                <a:avLst/>
              </a:prstGeom>
              <a:solidFill>
                <a:srgbClr val="FF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grpSp>
        <p:grpSp>
          <p:nvGrpSpPr>
            <p:cNvPr id="17463" name="Group 81"/>
            <p:cNvGrpSpPr>
              <a:grpSpLocks/>
            </p:cNvGrpSpPr>
            <p:nvPr/>
          </p:nvGrpSpPr>
          <p:grpSpPr bwMode="auto">
            <a:xfrm>
              <a:off x="1111" y="1108"/>
              <a:ext cx="725" cy="91"/>
              <a:chOff x="3470" y="1661"/>
              <a:chExt cx="544" cy="87"/>
            </a:xfrm>
          </p:grpSpPr>
          <p:sp>
            <p:nvSpPr>
              <p:cNvPr id="17489" name="Rectangle 82"/>
              <p:cNvSpPr>
                <a:spLocks noChangeArrowheads="1"/>
              </p:cNvSpPr>
              <p:nvPr/>
            </p:nvSpPr>
            <p:spPr bwMode="auto">
              <a:xfrm>
                <a:off x="3470" y="1661"/>
                <a:ext cx="136" cy="87"/>
              </a:xfrm>
              <a:prstGeom prst="rect">
                <a:avLst/>
              </a:prstGeom>
              <a:solidFill>
                <a:srgbClr val="33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90" name="Rectangle 83"/>
              <p:cNvSpPr>
                <a:spLocks noChangeArrowheads="1"/>
              </p:cNvSpPr>
              <p:nvPr/>
            </p:nvSpPr>
            <p:spPr bwMode="auto">
              <a:xfrm>
                <a:off x="3606" y="1661"/>
                <a:ext cx="136" cy="87"/>
              </a:xfrm>
              <a:prstGeom prst="rect">
                <a:avLst/>
              </a:prstGeom>
              <a:solidFill>
                <a:srgbClr val="33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91" name="Rectangle 84"/>
              <p:cNvSpPr>
                <a:spLocks noChangeArrowheads="1"/>
              </p:cNvSpPr>
              <p:nvPr/>
            </p:nvSpPr>
            <p:spPr bwMode="auto">
              <a:xfrm>
                <a:off x="3742" y="1661"/>
                <a:ext cx="136" cy="87"/>
              </a:xfrm>
              <a:prstGeom prst="rect">
                <a:avLst/>
              </a:prstGeom>
              <a:solidFill>
                <a:srgbClr val="33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92" name="Rectangle 85"/>
              <p:cNvSpPr>
                <a:spLocks noChangeArrowheads="1"/>
              </p:cNvSpPr>
              <p:nvPr/>
            </p:nvSpPr>
            <p:spPr bwMode="auto">
              <a:xfrm>
                <a:off x="3878" y="1661"/>
                <a:ext cx="136" cy="87"/>
              </a:xfrm>
              <a:prstGeom prst="rect">
                <a:avLst/>
              </a:prstGeom>
              <a:solidFill>
                <a:srgbClr val="33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grpSp>
        <p:grpSp>
          <p:nvGrpSpPr>
            <p:cNvPr id="17464" name="Group 86"/>
            <p:cNvGrpSpPr>
              <a:grpSpLocks/>
            </p:cNvGrpSpPr>
            <p:nvPr/>
          </p:nvGrpSpPr>
          <p:grpSpPr bwMode="auto">
            <a:xfrm>
              <a:off x="1111" y="921"/>
              <a:ext cx="726" cy="91"/>
              <a:chOff x="3470" y="1661"/>
              <a:chExt cx="544" cy="87"/>
            </a:xfrm>
          </p:grpSpPr>
          <p:sp>
            <p:nvSpPr>
              <p:cNvPr id="17485" name="Rectangle 87"/>
              <p:cNvSpPr>
                <a:spLocks noChangeArrowheads="1"/>
              </p:cNvSpPr>
              <p:nvPr/>
            </p:nvSpPr>
            <p:spPr bwMode="auto">
              <a:xfrm>
                <a:off x="3470" y="1661"/>
                <a:ext cx="136" cy="87"/>
              </a:xfrm>
              <a:prstGeom prst="rect">
                <a:avLst/>
              </a:prstGeom>
              <a:solidFill>
                <a:srgbClr val="FF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86" name="Rectangle 88"/>
              <p:cNvSpPr>
                <a:spLocks noChangeArrowheads="1"/>
              </p:cNvSpPr>
              <p:nvPr/>
            </p:nvSpPr>
            <p:spPr bwMode="auto">
              <a:xfrm>
                <a:off x="3606" y="1661"/>
                <a:ext cx="136" cy="87"/>
              </a:xfrm>
              <a:prstGeom prst="rect">
                <a:avLst/>
              </a:prstGeom>
              <a:solidFill>
                <a:srgbClr val="FF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87" name="Rectangle 89"/>
              <p:cNvSpPr>
                <a:spLocks noChangeArrowheads="1"/>
              </p:cNvSpPr>
              <p:nvPr/>
            </p:nvSpPr>
            <p:spPr bwMode="auto">
              <a:xfrm>
                <a:off x="3742" y="1661"/>
                <a:ext cx="136" cy="87"/>
              </a:xfrm>
              <a:prstGeom prst="rect">
                <a:avLst/>
              </a:prstGeom>
              <a:solidFill>
                <a:srgbClr val="FF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88" name="Rectangle 90"/>
              <p:cNvSpPr>
                <a:spLocks noChangeArrowheads="1"/>
              </p:cNvSpPr>
              <p:nvPr/>
            </p:nvSpPr>
            <p:spPr bwMode="auto">
              <a:xfrm>
                <a:off x="3878" y="1661"/>
                <a:ext cx="136" cy="87"/>
              </a:xfrm>
              <a:prstGeom prst="rect">
                <a:avLst/>
              </a:prstGeom>
              <a:solidFill>
                <a:srgbClr val="FF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grpSp>
        <p:grpSp>
          <p:nvGrpSpPr>
            <p:cNvPr id="17465" name="Group 91"/>
            <p:cNvGrpSpPr>
              <a:grpSpLocks/>
            </p:cNvGrpSpPr>
            <p:nvPr/>
          </p:nvGrpSpPr>
          <p:grpSpPr bwMode="auto">
            <a:xfrm>
              <a:off x="1111" y="827"/>
              <a:ext cx="726" cy="91"/>
              <a:chOff x="3424" y="2024"/>
              <a:chExt cx="545" cy="87"/>
            </a:xfrm>
          </p:grpSpPr>
          <p:sp>
            <p:nvSpPr>
              <p:cNvPr id="17481" name="Rectangle 92"/>
              <p:cNvSpPr>
                <a:spLocks noChangeArrowheads="1"/>
              </p:cNvSpPr>
              <p:nvPr/>
            </p:nvSpPr>
            <p:spPr bwMode="auto">
              <a:xfrm>
                <a:off x="3424" y="2024"/>
                <a:ext cx="136" cy="87"/>
              </a:xfrm>
              <a:prstGeom prst="rect">
                <a:avLst/>
              </a:prstGeom>
              <a:solidFill>
                <a:srgbClr val="FF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82" name="Rectangle 93"/>
              <p:cNvSpPr>
                <a:spLocks noChangeArrowheads="1"/>
              </p:cNvSpPr>
              <p:nvPr/>
            </p:nvSpPr>
            <p:spPr bwMode="auto">
              <a:xfrm>
                <a:off x="3560" y="2024"/>
                <a:ext cx="136" cy="87"/>
              </a:xfrm>
              <a:prstGeom prst="rect">
                <a:avLst/>
              </a:prstGeom>
              <a:solidFill>
                <a:srgbClr val="FF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83" name="Rectangle 94"/>
              <p:cNvSpPr>
                <a:spLocks noChangeArrowheads="1"/>
              </p:cNvSpPr>
              <p:nvPr/>
            </p:nvSpPr>
            <p:spPr bwMode="auto">
              <a:xfrm>
                <a:off x="3696" y="2024"/>
                <a:ext cx="136" cy="87"/>
              </a:xfrm>
              <a:prstGeom prst="rect">
                <a:avLst/>
              </a:prstGeom>
              <a:solidFill>
                <a:srgbClr val="FF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84" name="Rectangle 95"/>
              <p:cNvSpPr>
                <a:spLocks noChangeArrowheads="1"/>
              </p:cNvSpPr>
              <p:nvPr/>
            </p:nvSpPr>
            <p:spPr bwMode="auto">
              <a:xfrm>
                <a:off x="3833" y="2024"/>
                <a:ext cx="136" cy="87"/>
              </a:xfrm>
              <a:prstGeom prst="rect">
                <a:avLst/>
              </a:prstGeom>
              <a:solidFill>
                <a:srgbClr val="FF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grpSp>
        <p:grpSp>
          <p:nvGrpSpPr>
            <p:cNvPr id="17466" name="Group 96"/>
            <p:cNvGrpSpPr>
              <a:grpSpLocks/>
            </p:cNvGrpSpPr>
            <p:nvPr/>
          </p:nvGrpSpPr>
          <p:grpSpPr bwMode="auto">
            <a:xfrm>
              <a:off x="1112" y="734"/>
              <a:ext cx="725" cy="91"/>
              <a:chOff x="3470" y="1661"/>
              <a:chExt cx="544" cy="87"/>
            </a:xfrm>
          </p:grpSpPr>
          <p:sp>
            <p:nvSpPr>
              <p:cNvPr id="17477" name="Rectangle 97"/>
              <p:cNvSpPr>
                <a:spLocks noChangeArrowheads="1"/>
              </p:cNvSpPr>
              <p:nvPr/>
            </p:nvSpPr>
            <p:spPr bwMode="auto">
              <a:xfrm>
                <a:off x="3470" y="1661"/>
                <a:ext cx="136" cy="87"/>
              </a:xfrm>
              <a:prstGeom prst="rect">
                <a:avLst/>
              </a:prstGeom>
              <a:solidFill>
                <a:srgbClr val="CCFF33"/>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78" name="Rectangle 98"/>
              <p:cNvSpPr>
                <a:spLocks noChangeArrowheads="1"/>
              </p:cNvSpPr>
              <p:nvPr/>
            </p:nvSpPr>
            <p:spPr bwMode="auto">
              <a:xfrm>
                <a:off x="3606" y="1661"/>
                <a:ext cx="136" cy="87"/>
              </a:xfrm>
              <a:prstGeom prst="rect">
                <a:avLst/>
              </a:prstGeom>
              <a:solidFill>
                <a:srgbClr val="CCFF33"/>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79" name="Rectangle 99"/>
              <p:cNvSpPr>
                <a:spLocks noChangeArrowheads="1"/>
              </p:cNvSpPr>
              <p:nvPr/>
            </p:nvSpPr>
            <p:spPr bwMode="auto">
              <a:xfrm>
                <a:off x="3742" y="1661"/>
                <a:ext cx="136" cy="87"/>
              </a:xfrm>
              <a:prstGeom prst="rect">
                <a:avLst/>
              </a:prstGeom>
              <a:solidFill>
                <a:srgbClr val="CCFF33"/>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80" name="Rectangle 100"/>
              <p:cNvSpPr>
                <a:spLocks noChangeArrowheads="1"/>
              </p:cNvSpPr>
              <p:nvPr/>
            </p:nvSpPr>
            <p:spPr bwMode="auto">
              <a:xfrm>
                <a:off x="3878" y="1661"/>
                <a:ext cx="136" cy="87"/>
              </a:xfrm>
              <a:prstGeom prst="rect">
                <a:avLst/>
              </a:prstGeom>
              <a:solidFill>
                <a:srgbClr val="CCFF33"/>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grpSp>
        <p:sp>
          <p:nvSpPr>
            <p:cNvPr id="17467" name="Rectangle 101"/>
            <p:cNvSpPr>
              <a:spLocks noChangeArrowheads="1"/>
            </p:cNvSpPr>
            <p:nvPr/>
          </p:nvSpPr>
          <p:spPr bwMode="auto">
            <a:xfrm>
              <a:off x="2145" y="777"/>
              <a:ext cx="930" cy="302"/>
            </a:xfrm>
            <a:prstGeom prst="rect">
              <a:avLst/>
            </a:prstGeom>
            <a:solidFill>
              <a:srgbClr val="FFCCFF"/>
            </a:solidFill>
            <a:ln w="19080">
              <a:solidFill>
                <a:srgbClr val="9900CC"/>
              </a:solidFill>
              <a:miter lim="800000"/>
              <a:headEnd/>
              <a:tailEnd/>
            </a:ln>
            <a:effectLst>
              <a:outerShdw dist="107933" dir="2700000" algn="ctr" rotWithShape="0">
                <a:srgbClr val="1C1C1C">
                  <a:alpha val="50026"/>
                </a:srgbClr>
              </a:outerShdw>
            </a:effectLst>
          </p:spPr>
          <p:txBody>
            <a:bodyPr wrap="none" lIns="120000" tIns="62400" rIns="120000" bIns="62400" anchor="ct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Tahoma"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Tahoma"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Tahoma"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Tahoma"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Tahoma"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Tahoma"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Tahoma"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Tahoma"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tx1"/>
                  </a:solidFill>
                  <a:latin typeface="Tahoma" pitchFamily="34" charset="0"/>
                </a:defRPr>
              </a:lvl9pPr>
            </a:lstStyle>
            <a:p>
              <a:pPr algn="ctr" eaLnBrk="1" hangingPunct="1">
                <a:buClr>
                  <a:srgbClr val="000000"/>
                </a:buClr>
                <a:buSzPct val="100000"/>
                <a:buFont typeface="Tahoma" pitchFamily="34" charset="0"/>
                <a:buNone/>
              </a:pPr>
              <a:r>
                <a:rPr lang="en-GB" altLang="it-IT" sz="2667" b="1">
                  <a:solidFill>
                    <a:srgbClr val="000000"/>
                  </a:solidFill>
                  <a:ea typeface="Lucida Sans Unicode" pitchFamily="34" charset="0"/>
                  <a:cs typeface="Lucida Sans Unicode" pitchFamily="34" charset="0"/>
                </a:rPr>
                <a:t>model</a:t>
              </a:r>
            </a:p>
          </p:txBody>
        </p:sp>
        <p:sp>
          <p:nvSpPr>
            <p:cNvPr id="17468" name="AutoShape 102"/>
            <p:cNvSpPr>
              <a:spLocks noChangeArrowheads="1"/>
            </p:cNvSpPr>
            <p:nvPr/>
          </p:nvSpPr>
          <p:spPr bwMode="auto">
            <a:xfrm>
              <a:off x="1927" y="812"/>
              <a:ext cx="183" cy="187"/>
            </a:xfrm>
            <a:prstGeom prst="rightArrow">
              <a:avLst>
                <a:gd name="adj1" fmla="val 50000"/>
                <a:gd name="adj2" fmla="val 25000"/>
              </a:avLst>
            </a:prstGeom>
            <a:solidFill>
              <a:srgbClr val="9900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69" name="Rectangle 103"/>
            <p:cNvSpPr>
              <a:spLocks noChangeArrowheads="1"/>
            </p:cNvSpPr>
            <p:nvPr/>
          </p:nvSpPr>
          <p:spPr bwMode="auto">
            <a:xfrm>
              <a:off x="976" y="461"/>
              <a:ext cx="794" cy="227"/>
            </a:xfrm>
            <a:prstGeom prst="rect">
              <a:avLst/>
            </a:prstGeom>
            <a:solidFill>
              <a:srgbClr val="99CCFF"/>
            </a:solidFill>
            <a:ln w="9360">
              <a:solidFill>
                <a:srgbClr val="000000"/>
              </a:solidFill>
              <a:miter lim="800000"/>
              <a:headEnd/>
              <a:tailEnd/>
            </a:ln>
          </p:spPr>
          <p:txBody>
            <a:bodyPr wrap="none" lIns="120000" tIns="62400" rIns="120000" bIns="62400" anchor="ctr"/>
            <a:lstStyle>
              <a:lvl1pPr defTabSz="449263" eaLnBrk="0" hangingPunct="0">
                <a:spcBef>
                  <a:spcPct val="20000"/>
                </a:spcBef>
                <a:buClr>
                  <a:schemeClr val="folHlink"/>
                </a:buClr>
                <a:buSzPct val="6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itchFamily="34" charset="0"/>
                </a:defRPr>
              </a:lvl1pPr>
              <a:lvl2pPr marL="742950" indent="-285750" defTabSz="449263" eaLnBrk="0" hangingPunct="0">
                <a:spcBef>
                  <a:spcPct val="20000"/>
                </a:spcBef>
                <a:buClr>
                  <a:schemeClr val="hlink"/>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itchFamily="34" charset="0"/>
                </a:defRPr>
              </a:lvl2pPr>
              <a:lvl3pPr marL="1143000" indent="-228600" defTabSz="449263" eaLnBrk="0" hangingPunct="0">
                <a:spcBef>
                  <a:spcPct val="20000"/>
                </a:spcBef>
                <a:buClr>
                  <a:schemeClr val="folHlink"/>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itchFamily="34" charset="0"/>
                </a:defRPr>
              </a:lvl3pPr>
              <a:lvl4pPr marL="1600200" indent="-228600" defTabSz="449263" eaLnBrk="0" hangingPunct="0">
                <a:spcBef>
                  <a:spcPct val="20000"/>
                </a:spcBef>
                <a:buClr>
                  <a:schemeClr val="accent2"/>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4pPr>
              <a:lvl5pPr marL="2057400" indent="-228600" defTabSz="449263" eaLnBrk="0" hangingPunct="0">
                <a:spcBef>
                  <a:spcPct val="20000"/>
                </a:spcBef>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5pPr>
              <a:lvl6pPr marL="25146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6pPr>
              <a:lvl7pPr marL="29718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7pPr>
              <a:lvl8pPr marL="34290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8pPr>
              <a:lvl9pPr marL="38862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9pPr>
            </a:lstStyle>
            <a:p>
              <a:pPr algn="ctr" eaLnBrk="1" hangingPunct="1">
                <a:spcBef>
                  <a:spcPct val="0"/>
                </a:spcBef>
                <a:buClr>
                  <a:srgbClr val="000000"/>
                </a:buClr>
                <a:buSzPct val="100000"/>
                <a:buFont typeface="Tahoma" pitchFamily="34" charset="0"/>
                <a:buNone/>
              </a:pPr>
              <a:r>
                <a:rPr lang="en-GB" altLang="it-IT" sz="1600" b="1" dirty="0">
                  <a:solidFill>
                    <a:srgbClr val="000000"/>
                  </a:solidFill>
                </a:rPr>
                <a:t>training</a:t>
              </a:r>
              <a:r>
                <a:rPr lang="en-GB" altLang="it-IT" sz="1600" dirty="0"/>
                <a:t> </a:t>
              </a:r>
              <a:r>
                <a:rPr lang="en-GB" altLang="it-IT" sz="1600" b="1" dirty="0">
                  <a:solidFill>
                    <a:srgbClr val="000000"/>
                  </a:solidFill>
                  <a:ea typeface="Lucida Sans Unicode" pitchFamily="34" charset="0"/>
                  <a:cs typeface="Lucida Sans Unicode" pitchFamily="34" charset="0"/>
                </a:rPr>
                <a:t>data</a:t>
              </a:r>
            </a:p>
          </p:txBody>
        </p:sp>
        <p:sp>
          <p:nvSpPr>
            <p:cNvPr id="17470" name="Rectangle 104"/>
            <p:cNvSpPr>
              <a:spLocks noChangeArrowheads="1"/>
            </p:cNvSpPr>
            <p:nvPr/>
          </p:nvSpPr>
          <p:spPr bwMode="auto">
            <a:xfrm>
              <a:off x="978" y="733"/>
              <a:ext cx="137" cy="468"/>
            </a:xfrm>
            <a:prstGeom prst="rect">
              <a:avLst/>
            </a:prstGeom>
            <a:solidFill>
              <a:srgbClr val="00E4A8"/>
            </a:solidFill>
            <a:ln w="9360">
              <a:solidFill>
                <a:srgbClr val="000000"/>
              </a:solidFill>
              <a:miter lim="800000"/>
              <a:headEnd/>
              <a:tailEnd/>
            </a:ln>
          </p:spPr>
          <p:txBody>
            <a:bodyPr wrap="none" lIns="120000" tIns="62400" rIns="120000" bIns="62400" anchor="ctr"/>
            <a:lstStyle>
              <a:lvl1pPr defTabSz="449263" eaLnBrk="0" hangingPunct="0">
                <a:spcBef>
                  <a:spcPct val="20000"/>
                </a:spcBef>
                <a:buClr>
                  <a:schemeClr val="folHlink"/>
                </a:buClr>
                <a:buSzPct val="6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itchFamily="34" charset="0"/>
                </a:defRPr>
              </a:lvl1pPr>
              <a:lvl2pPr marL="742950" indent="-285750" defTabSz="449263" eaLnBrk="0" hangingPunct="0">
                <a:spcBef>
                  <a:spcPct val="20000"/>
                </a:spcBef>
                <a:buClr>
                  <a:schemeClr val="hlink"/>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itchFamily="34" charset="0"/>
                </a:defRPr>
              </a:lvl2pPr>
              <a:lvl3pPr marL="1143000" indent="-228600" defTabSz="449263" eaLnBrk="0" hangingPunct="0">
                <a:spcBef>
                  <a:spcPct val="20000"/>
                </a:spcBef>
                <a:buClr>
                  <a:schemeClr val="folHlink"/>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itchFamily="34" charset="0"/>
                </a:defRPr>
              </a:lvl3pPr>
              <a:lvl4pPr marL="1600200" indent="-228600" defTabSz="449263" eaLnBrk="0" hangingPunct="0">
                <a:spcBef>
                  <a:spcPct val="20000"/>
                </a:spcBef>
                <a:buClr>
                  <a:schemeClr val="accent2"/>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4pPr>
              <a:lvl5pPr marL="2057400" indent="-228600" defTabSz="449263" eaLnBrk="0" hangingPunct="0">
                <a:spcBef>
                  <a:spcPct val="20000"/>
                </a:spcBef>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5pPr>
              <a:lvl6pPr marL="25146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6pPr>
              <a:lvl7pPr marL="29718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7pPr>
              <a:lvl8pPr marL="34290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8pPr>
              <a:lvl9pPr marL="38862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9pPr>
            </a:lstStyle>
            <a:p>
              <a:pPr algn="ctr" eaLnBrk="1" hangingPunct="1">
                <a:spcBef>
                  <a:spcPct val="0"/>
                </a:spcBef>
                <a:buClr>
                  <a:srgbClr val="000000"/>
                </a:buClr>
                <a:buSzPct val="100000"/>
                <a:buFont typeface="Tahoma" pitchFamily="34" charset="0"/>
                <a:buNone/>
              </a:pPr>
              <a:endParaRPr lang="en-GB" altLang="it-IT" sz="1333" b="1">
                <a:solidFill>
                  <a:srgbClr val="000000"/>
                </a:solidFill>
                <a:ea typeface="Lucida Sans Unicode" pitchFamily="34" charset="0"/>
                <a:cs typeface="Lucida Sans Unicode" pitchFamily="34" charset="0"/>
              </a:endParaRPr>
            </a:p>
            <a:p>
              <a:pPr algn="ctr" eaLnBrk="1" hangingPunct="1">
                <a:spcBef>
                  <a:spcPct val="0"/>
                </a:spcBef>
                <a:buClr>
                  <a:srgbClr val="000000"/>
                </a:buClr>
                <a:buSzPct val="100000"/>
                <a:buFont typeface="Tahoma" pitchFamily="34" charset="0"/>
                <a:buNone/>
              </a:pPr>
              <a:endParaRPr lang="en-GB" altLang="it-IT" sz="1333" b="1">
                <a:solidFill>
                  <a:srgbClr val="000000"/>
                </a:solidFill>
                <a:ea typeface="Lucida Sans Unicode" pitchFamily="34" charset="0"/>
                <a:cs typeface="Lucida Sans Unicode" pitchFamily="34" charset="0"/>
              </a:endParaRPr>
            </a:p>
          </p:txBody>
        </p:sp>
        <p:sp>
          <p:nvSpPr>
            <p:cNvPr id="17471" name="Line 105"/>
            <p:cNvSpPr>
              <a:spLocks noChangeShapeType="1"/>
            </p:cNvSpPr>
            <p:nvPr/>
          </p:nvSpPr>
          <p:spPr bwMode="auto">
            <a:xfrm>
              <a:off x="978" y="827"/>
              <a:ext cx="870"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72" name="Line 106"/>
            <p:cNvSpPr>
              <a:spLocks noChangeShapeType="1"/>
            </p:cNvSpPr>
            <p:nvPr/>
          </p:nvSpPr>
          <p:spPr bwMode="auto">
            <a:xfrm>
              <a:off x="978" y="921"/>
              <a:ext cx="870"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73" name="Line 107"/>
            <p:cNvSpPr>
              <a:spLocks noChangeShapeType="1"/>
            </p:cNvSpPr>
            <p:nvPr/>
          </p:nvSpPr>
          <p:spPr bwMode="auto">
            <a:xfrm>
              <a:off x="978" y="1015"/>
              <a:ext cx="870"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74" name="Line 108"/>
            <p:cNvSpPr>
              <a:spLocks noChangeShapeType="1"/>
            </p:cNvSpPr>
            <p:nvPr/>
          </p:nvSpPr>
          <p:spPr bwMode="auto">
            <a:xfrm>
              <a:off x="978" y="1108"/>
              <a:ext cx="870"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75" name="Line 109"/>
            <p:cNvSpPr>
              <a:spLocks noChangeShapeType="1"/>
            </p:cNvSpPr>
            <p:nvPr/>
          </p:nvSpPr>
          <p:spPr bwMode="auto">
            <a:xfrm>
              <a:off x="977" y="734"/>
              <a:ext cx="862" cy="1"/>
            </a:xfrm>
            <a:prstGeom prst="line">
              <a:avLst/>
            </a:prstGeom>
            <a:noFill/>
            <a:ln w="19080">
              <a:solidFill>
                <a:srgbClr val="000000"/>
              </a:solidFill>
              <a:miter lim="800000"/>
              <a:headEnd/>
              <a:tailEnd/>
            </a:ln>
            <a:effectLst>
              <a:outerShdw dist="53966" dir="13500000" algn="ctr" rotWithShape="0">
                <a:srgbClr val="1C1C1C">
                  <a:alpha val="50026"/>
                </a:srgbClr>
              </a:outerShdw>
            </a:effectLst>
            <a:extLst>
              <a:ext uri="{909E8E84-426E-40DD-AFC4-6F175D3DCCD1}">
                <a14:hiddenFill xmlns:a14="http://schemas.microsoft.com/office/drawing/2010/main">
                  <a:noFill/>
                </a14:hiddenFill>
              </a:ext>
            </a:extLst>
          </p:spPr>
          <p:txBody>
            <a:bodyPr/>
            <a:lstStyle/>
            <a:p>
              <a:endParaRPr lang="it-IT" sz="2400"/>
            </a:p>
          </p:txBody>
        </p:sp>
        <p:sp>
          <p:nvSpPr>
            <p:cNvPr id="17476" name="Line 110"/>
            <p:cNvSpPr>
              <a:spLocks noChangeShapeType="1"/>
            </p:cNvSpPr>
            <p:nvPr/>
          </p:nvSpPr>
          <p:spPr bwMode="auto">
            <a:xfrm>
              <a:off x="976" y="734"/>
              <a:ext cx="1" cy="469"/>
            </a:xfrm>
            <a:prstGeom prst="line">
              <a:avLst/>
            </a:prstGeom>
            <a:noFill/>
            <a:ln w="19080">
              <a:solidFill>
                <a:srgbClr val="000000"/>
              </a:solidFill>
              <a:miter lim="800000"/>
              <a:headEnd/>
              <a:tailEnd/>
            </a:ln>
            <a:effectLst>
              <a:outerShdw dist="53966" dir="13500000" algn="ctr" rotWithShape="0">
                <a:srgbClr val="1C1C1C">
                  <a:alpha val="50026"/>
                </a:srgbClr>
              </a:outerShdw>
            </a:effectLst>
            <a:extLst>
              <a:ext uri="{909E8E84-426E-40DD-AFC4-6F175D3DCCD1}">
                <a14:hiddenFill xmlns:a14="http://schemas.microsoft.com/office/drawing/2010/main">
                  <a:noFill/>
                </a14:hiddenFill>
              </a:ext>
            </a:extLst>
          </p:spPr>
          <p:txBody>
            <a:bodyPr/>
            <a:lstStyle/>
            <a:p>
              <a:endParaRPr lang="it-IT" sz="2400"/>
            </a:p>
          </p:txBody>
        </p:sp>
      </p:grpSp>
      <p:grpSp>
        <p:nvGrpSpPr>
          <p:cNvPr id="10" name="Group 111"/>
          <p:cNvGrpSpPr>
            <a:grpSpLocks/>
          </p:cNvGrpSpPr>
          <p:nvPr/>
        </p:nvGrpSpPr>
        <p:grpSpPr bwMode="auto">
          <a:xfrm>
            <a:off x="1731280" y="5168701"/>
            <a:ext cx="2112433" cy="1177925"/>
            <a:chOff x="476" y="2387"/>
            <a:chExt cx="998" cy="742"/>
          </a:xfrm>
        </p:grpSpPr>
        <p:sp>
          <p:nvSpPr>
            <p:cNvPr id="17450" name="Rectangle 112"/>
            <p:cNvSpPr>
              <a:spLocks noChangeArrowheads="1"/>
            </p:cNvSpPr>
            <p:nvPr/>
          </p:nvSpPr>
          <p:spPr bwMode="auto">
            <a:xfrm>
              <a:off x="476" y="2387"/>
              <a:ext cx="998" cy="227"/>
            </a:xfrm>
            <a:prstGeom prst="rect">
              <a:avLst/>
            </a:prstGeom>
            <a:solidFill>
              <a:srgbClr val="99CCFF"/>
            </a:solidFill>
            <a:ln w="9360">
              <a:solidFill>
                <a:srgbClr val="000000"/>
              </a:solidFill>
              <a:miter lim="800000"/>
              <a:headEnd/>
              <a:tailEnd/>
            </a:ln>
          </p:spPr>
          <p:txBody>
            <a:bodyPr wrap="none" lIns="120000" tIns="62400" rIns="120000" bIns="62400" anchor="ctr"/>
            <a:lstStyle>
              <a:lvl1pPr defTabSz="449263" eaLnBrk="0" hangingPunct="0">
                <a:spcBef>
                  <a:spcPct val="20000"/>
                </a:spcBef>
                <a:buClr>
                  <a:schemeClr val="folHlink"/>
                </a:buClr>
                <a:buSzPct val="6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itchFamily="34" charset="0"/>
                </a:defRPr>
              </a:lvl1pPr>
              <a:lvl2pPr marL="742950" indent="-285750" defTabSz="449263" eaLnBrk="0" hangingPunct="0">
                <a:spcBef>
                  <a:spcPct val="20000"/>
                </a:spcBef>
                <a:buClr>
                  <a:schemeClr val="hlink"/>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itchFamily="34" charset="0"/>
                </a:defRPr>
              </a:lvl2pPr>
              <a:lvl3pPr marL="1143000" indent="-228600" defTabSz="449263" eaLnBrk="0" hangingPunct="0">
                <a:spcBef>
                  <a:spcPct val="20000"/>
                </a:spcBef>
                <a:buClr>
                  <a:schemeClr val="folHlink"/>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itchFamily="34" charset="0"/>
                </a:defRPr>
              </a:lvl3pPr>
              <a:lvl4pPr marL="1600200" indent="-228600" defTabSz="449263" eaLnBrk="0" hangingPunct="0">
                <a:spcBef>
                  <a:spcPct val="20000"/>
                </a:spcBef>
                <a:buClr>
                  <a:schemeClr val="accent2"/>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4pPr>
              <a:lvl5pPr marL="2057400" indent="-228600" defTabSz="449263" eaLnBrk="0" hangingPunct="0">
                <a:spcBef>
                  <a:spcPct val="20000"/>
                </a:spcBef>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5pPr>
              <a:lvl6pPr marL="25146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6pPr>
              <a:lvl7pPr marL="29718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7pPr>
              <a:lvl8pPr marL="34290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8pPr>
              <a:lvl9pPr marL="38862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9pPr>
            </a:lstStyle>
            <a:p>
              <a:pPr algn="ctr" eaLnBrk="1" hangingPunct="1">
                <a:spcBef>
                  <a:spcPct val="0"/>
                </a:spcBef>
                <a:buClr>
                  <a:srgbClr val="000000"/>
                </a:buClr>
                <a:buSzPct val="100000"/>
                <a:buFont typeface="Tahoma" pitchFamily="34" charset="0"/>
                <a:buNone/>
              </a:pPr>
              <a:r>
                <a:rPr lang="en-GB" altLang="it-IT" sz="1600" b="1">
                  <a:solidFill>
                    <a:srgbClr val="000000"/>
                  </a:solidFill>
                </a:rPr>
                <a:t>unclassified</a:t>
              </a:r>
              <a:r>
                <a:rPr lang="en-GB" altLang="it-IT" sz="1600"/>
                <a:t> </a:t>
              </a:r>
              <a:r>
                <a:rPr lang="en-GB" altLang="it-IT" sz="1600" b="1">
                  <a:solidFill>
                    <a:srgbClr val="000000"/>
                  </a:solidFill>
                  <a:ea typeface="Lucida Sans Unicode" pitchFamily="34" charset="0"/>
                  <a:cs typeface="Lucida Sans Unicode" pitchFamily="34" charset="0"/>
                </a:rPr>
                <a:t>data</a:t>
              </a:r>
            </a:p>
          </p:txBody>
        </p:sp>
        <p:sp>
          <p:nvSpPr>
            <p:cNvPr id="17451" name="Rectangle 113"/>
            <p:cNvSpPr>
              <a:spLocks noChangeArrowheads="1"/>
            </p:cNvSpPr>
            <p:nvPr/>
          </p:nvSpPr>
          <p:spPr bwMode="auto">
            <a:xfrm>
              <a:off x="569" y="2659"/>
              <a:ext cx="137" cy="468"/>
            </a:xfrm>
            <a:prstGeom prst="rect">
              <a:avLst/>
            </a:prstGeom>
            <a:solidFill>
              <a:srgbClr val="00E4A8"/>
            </a:solidFill>
            <a:ln w="9360">
              <a:solidFill>
                <a:srgbClr val="000000"/>
              </a:solidFill>
              <a:miter lim="800000"/>
              <a:headEnd/>
              <a:tailEnd/>
            </a:ln>
          </p:spPr>
          <p:txBody>
            <a:bodyPr wrap="none" lIns="120000" tIns="62400" rIns="120000" bIns="62400" anchor="ctr"/>
            <a:lstStyle>
              <a:lvl1pPr defTabSz="449263" eaLnBrk="0" hangingPunct="0">
                <a:spcBef>
                  <a:spcPct val="20000"/>
                </a:spcBef>
                <a:buClr>
                  <a:schemeClr val="folHlink"/>
                </a:buClr>
                <a:buSzPct val="6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itchFamily="34" charset="0"/>
                </a:defRPr>
              </a:lvl1pPr>
              <a:lvl2pPr marL="742950" indent="-285750" defTabSz="449263" eaLnBrk="0" hangingPunct="0">
                <a:spcBef>
                  <a:spcPct val="20000"/>
                </a:spcBef>
                <a:buClr>
                  <a:schemeClr val="hlink"/>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itchFamily="34" charset="0"/>
                </a:defRPr>
              </a:lvl2pPr>
              <a:lvl3pPr marL="1143000" indent="-228600" defTabSz="449263" eaLnBrk="0" hangingPunct="0">
                <a:spcBef>
                  <a:spcPct val="20000"/>
                </a:spcBef>
                <a:buClr>
                  <a:schemeClr val="folHlink"/>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itchFamily="34" charset="0"/>
                </a:defRPr>
              </a:lvl3pPr>
              <a:lvl4pPr marL="1600200" indent="-228600" defTabSz="449263" eaLnBrk="0" hangingPunct="0">
                <a:spcBef>
                  <a:spcPct val="20000"/>
                </a:spcBef>
                <a:buClr>
                  <a:schemeClr val="accent2"/>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4pPr>
              <a:lvl5pPr marL="2057400" indent="-228600" defTabSz="449263" eaLnBrk="0" hangingPunct="0">
                <a:spcBef>
                  <a:spcPct val="20000"/>
                </a:spcBef>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5pPr>
              <a:lvl6pPr marL="25146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6pPr>
              <a:lvl7pPr marL="29718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7pPr>
              <a:lvl8pPr marL="34290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8pPr>
              <a:lvl9pPr marL="38862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9pPr>
            </a:lstStyle>
            <a:p>
              <a:pPr algn="ctr" eaLnBrk="1" hangingPunct="1">
                <a:spcBef>
                  <a:spcPct val="0"/>
                </a:spcBef>
                <a:buClr>
                  <a:srgbClr val="000000"/>
                </a:buClr>
                <a:buSzPct val="100000"/>
                <a:buFont typeface="Tahoma" pitchFamily="34" charset="0"/>
                <a:buNone/>
              </a:pPr>
              <a:endParaRPr lang="en-GB" altLang="it-IT" sz="1333" b="1">
                <a:solidFill>
                  <a:srgbClr val="000000"/>
                </a:solidFill>
                <a:ea typeface="Lucida Sans Unicode" pitchFamily="34" charset="0"/>
                <a:cs typeface="Lucida Sans Unicode" pitchFamily="34" charset="0"/>
              </a:endParaRPr>
            </a:p>
            <a:p>
              <a:pPr algn="ctr" eaLnBrk="1" hangingPunct="1">
                <a:spcBef>
                  <a:spcPct val="0"/>
                </a:spcBef>
                <a:buClr>
                  <a:srgbClr val="000000"/>
                </a:buClr>
                <a:buSzPct val="100000"/>
                <a:buFont typeface="Tahoma" pitchFamily="34" charset="0"/>
                <a:buNone/>
              </a:pPr>
              <a:endParaRPr lang="en-GB" altLang="it-IT" sz="1333" b="1">
                <a:solidFill>
                  <a:srgbClr val="000000"/>
                </a:solidFill>
                <a:ea typeface="Lucida Sans Unicode" pitchFamily="34" charset="0"/>
                <a:cs typeface="Lucida Sans Unicode" pitchFamily="34" charset="0"/>
              </a:endParaRPr>
            </a:p>
          </p:txBody>
        </p:sp>
        <p:sp>
          <p:nvSpPr>
            <p:cNvPr id="17452" name="Rectangle 114"/>
            <p:cNvSpPr>
              <a:spLocks noChangeArrowheads="1"/>
            </p:cNvSpPr>
            <p:nvPr/>
          </p:nvSpPr>
          <p:spPr bwMode="auto">
            <a:xfrm>
              <a:off x="706" y="2660"/>
              <a:ext cx="183" cy="468"/>
            </a:xfrm>
            <a:prstGeom prst="rect">
              <a:avLst/>
            </a:prstGeom>
            <a:solidFill>
              <a:schemeClr val="folHlink"/>
            </a:solidFill>
            <a:ln w="9360">
              <a:solidFill>
                <a:srgbClr val="333399"/>
              </a:solidFill>
              <a:miter lim="800000"/>
              <a:headEnd/>
              <a:tailEnd/>
            </a:ln>
          </p:spPr>
          <p:txBody>
            <a:bodyPr wrap="none" lIns="120000" tIns="62400" rIns="120000" bIns="62400" anchor="ctr"/>
            <a:lstStyle>
              <a:lvl1pPr defTabSz="449263" eaLnBrk="0" hangingPunct="0">
                <a:spcBef>
                  <a:spcPct val="20000"/>
                </a:spcBef>
                <a:buClr>
                  <a:schemeClr val="folHlink"/>
                </a:buClr>
                <a:buSzPct val="6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itchFamily="34" charset="0"/>
                </a:defRPr>
              </a:lvl1pPr>
              <a:lvl2pPr marL="742950" indent="-285750" defTabSz="449263" eaLnBrk="0" hangingPunct="0">
                <a:spcBef>
                  <a:spcPct val="20000"/>
                </a:spcBef>
                <a:buClr>
                  <a:schemeClr val="hlink"/>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itchFamily="34" charset="0"/>
                </a:defRPr>
              </a:lvl2pPr>
              <a:lvl3pPr marL="1143000" indent="-228600" defTabSz="449263" eaLnBrk="0" hangingPunct="0">
                <a:spcBef>
                  <a:spcPct val="20000"/>
                </a:spcBef>
                <a:buClr>
                  <a:schemeClr val="folHlink"/>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itchFamily="34" charset="0"/>
                </a:defRPr>
              </a:lvl3pPr>
              <a:lvl4pPr marL="1600200" indent="-228600" defTabSz="449263" eaLnBrk="0" hangingPunct="0">
                <a:spcBef>
                  <a:spcPct val="20000"/>
                </a:spcBef>
                <a:buClr>
                  <a:schemeClr val="accent2"/>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4pPr>
              <a:lvl5pPr marL="2057400" indent="-228600" defTabSz="449263" eaLnBrk="0" hangingPunct="0">
                <a:spcBef>
                  <a:spcPct val="20000"/>
                </a:spcBef>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5pPr>
              <a:lvl6pPr marL="25146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6pPr>
              <a:lvl7pPr marL="29718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7pPr>
              <a:lvl8pPr marL="34290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8pPr>
              <a:lvl9pPr marL="38862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9pPr>
            </a:lstStyle>
            <a:p>
              <a:pPr algn="ctr" eaLnBrk="1" hangingPunct="1">
                <a:spcBef>
                  <a:spcPct val="0"/>
                </a:spcBef>
                <a:buClr>
                  <a:srgbClr val="000000"/>
                </a:buClr>
                <a:buSzPct val="100000"/>
                <a:buFont typeface="Tahoma" pitchFamily="34" charset="0"/>
                <a:buNone/>
              </a:pPr>
              <a:endParaRPr lang="en-GB" altLang="it-IT" sz="1333">
                <a:solidFill>
                  <a:srgbClr val="000000"/>
                </a:solidFill>
                <a:ea typeface="Lucida Sans Unicode" pitchFamily="34" charset="0"/>
                <a:cs typeface="Lucida Sans Unicode" pitchFamily="34" charset="0"/>
              </a:endParaRPr>
            </a:p>
            <a:p>
              <a:pPr algn="ctr" eaLnBrk="1" hangingPunct="1">
                <a:spcBef>
                  <a:spcPct val="0"/>
                </a:spcBef>
                <a:buClr>
                  <a:srgbClr val="000000"/>
                </a:buClr>
                <a:buSzPct val="100000"/>
                <a:buFont typeface="Tahoma" pitchFamily="34" charset="0"/>
                <a:buNone/>
              </a:pPr>
              <a:endParaRPr lang="en-GB" altLang="it-IT" sz="1333">
                <a:solidFill>
                  <a:srgbClr val="000000"/>
                </a:solidFill>
                <a:ea typeface="Lucida Sans Unicode" pitchFamily="34" charset="0"/>
                <a:cs typeface="Lucida Sans Unicode" pitchFamily="34" charset="0"/>
              </a:endParaRPr>
            </a:p>
          </p:txBody>
        </p:sp>
        <p:sp>
          <p:nvSpPr>
            <p:cNvPr id="17453" name="Rectangle 115"/>
            <p:cNvSpPr>
              <a:spLocks noChangeArrowheads="1"/>
            </p:cNvSpPr>
            <p:nvPr/>
          </p:nvSpPr>
          <p:spPr bwMode="auto">
            <a:xfrm>
              <a:off x="889" y="2660"/>
              <a:ext cx="184" cy="468"/>
            </a:xfrm>
            <a:prstGeom prst="rect">
              <a:avLst/>
            </a:prstGeom>
            <a:solidFill>
              <a:schemeClr val="folHlink"/>
            </a:solidFill>
            <a:ln w="9360">
              <a:solidFill>
                <a:srgbClr val="333399"/>
              </a:solidFill>
              <a:miter lim="800000"/>
              <a:headEnd/>
              <a:tailEnd/>
            </a:ln>
          </p:spPr>
          <p:txBody>
            <a:bodyPr wrap="none" lIns="120000" tIns="62400" rIns="120000" bIns="62400" anchor="ctr"/>
            <a:lstStyle>
              <a:lvl1pPr defTabSz="449263" eaLnBrk="0" hangingPunct="0">
                <a:spcBef>
                  <a:spcPct val="20000"/>
                </a:spcBef>
                <a:buClr>
                  <a:schemeClr val="folHlink"/>
                </a:buClr>
                <a:buSzPct val="6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itchFamily="34" charset="0"/>
                </a:defRPr>
              </a:lvl1pPr>
              <a:lvl2pPr marL="742950" indent="-285750" defTabSz="449263" eaLnBrk="0" hangingPunct="0">
                <a:spcBef>
                  <a:spcPct val="20000"/>
                </a:spcBef>
                <a:buClr>
                  <a:schemeClr val="hlink"/>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itchFamily="34" charset="0"/>
                </a:defRPr>
              </a:lvl2pPr>
              <a:lvl3pPr marL="1143000" indent="-228600" defTabSz="449263" eaLnBrk="0" hangingPunct="0">
                <a:spcBef>
                  <a:spcPct val="20000"/>
                </a:spcBef>
                <a:buClr>
                  <a:schemeClr val="folHlink"/>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itchFamily="34" charset="0"/>
                </a:defRPr>
              </a:lvl3pPr>
              <a:lvl4pPr marL="1600200" indent="-228600" defTabSz="449263" eaLnBrk="0" hangingPunct="0">
                <a:spcBef>
                  <a:spcPct val="20000"/>
                </a:spcBef>
                <a:buClr>
                  <a:schemeClr val="accent2"/>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4pPr>
              <a:lvl5pPr marL="2057400" indent="-228600" defTabSz="449263" eaLnBrk="0" hangingPunct="0">
                <a:spcBef>
                  <a:spcPct val="20000"/>
                </a:spcBef>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5pPr>
              <a:lvl6pPr marL="25146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6pPr>
              <a:lvl7pPr marL="29718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7pPr>
              <a:lvl8pPr marL="34290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8pPr>
              <a:lvl9pPr marL="38862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9pPr>
            </a:lstStyle>
            <a:p>
              <a:pPr algn="ctr" eaLnBrk="1" hangingPunct="1">
                <a:spcBef>
                  <a:spcPct val="0"/>
                </a:spcBef>
                <a:buClr>
                  <a:srgbClr val="000000"/>
                </a:buClr>
                <a:buSzPct val="100000"/>
                <a:buFont typeface="Tahoma" pitchFamily="34" charset="0"/>
                <a:buNone/>
              </a:pPr>
              <a:endParaRPr lang="en-GB" altLang="it-IT" sz="1333">
                <a:solidFill>
                  <a:srgbClr val="000000"/>
                </a:solidFill>
                <a:ea typeface="Lucida Sans Unicode" pitchFamily="34" charset="0"/>
                <a:cs typeface="Lucida Sans Unicode" pitchFamily="34" charset="0"/>
              </a:endParaRPr>
            </a:p>
            <a:p>
              <a:pPr algn="ctr" eaLnBrk="1" hangingPunct="1">
                <a:spcBef>
                  <a:spcPct val="0"/>
                </a:spcBef>
                <a:buClr>
                  <a:srgbClr val="000000"/>
                </a:buClr>
                <a:buSzPct val="100000"/>
                <a:buFont typeface="Tahoma" pitchFamily="34" charset="0"/>
                <a:buNone/>
              </a:pPr>
              <a:endParaRPr lang="en-GB" altLang="it-IT" sz="1333">
                <a:solidFill>
                  <a:srgbClr val="000000"/>
                </a:solidFill>
                <a:ea typeface="Lucida Sans Unicode" pitchFamily="34" charset="0"/>
                <a:cs typeface="Lucida Sans Unicode" pitchFamily="34" charset="0"/>
              </a:endParaRPr>
            </a:p>
          </p:txBody>
        </p:sp>
        <p:sp>
          <p:nvSpPr>
            <p:cNvPr id="17454" name="Rectangle 116"/>
            <p:cNvSpPr>
              <a:spLocks noChangeArrowheads="1"/>
            </p:cNvSpPr>
            <p:nvPr/>
          </p:nvSpPr>
          <p:spPr bwMode="auto">
            <a:xfrm>
              <a:off x="1073" y="2660"/>
              <a:ext cx="183" cy="468"/>
            </a:xfrm>
            <a:prstGeom prst="rect">
              <a:avLst/>
            </a:prstGeom>
            <a:solidFill>
              <a:schemeClr val="folHlink"/>
            </a:solidFill>
            <a:ln w="9360">
              <a:solidFill>
                <a:srgbClr val="333399"/>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55" name="Rectangle 117"/>
            <p:cNvSpPr>
              <a:spLocks noChangeArrowheads="1"/>
            </p:cNvSpPr>
            <p:nvPr/>
          </p:nvSpPr>
          <p:spPr bwMode="auto">
            <a:xfrm>
              <a:off x="1256" y="2660"/>
              <a:ext cx="183" cy="468"/>
            </a:xfrm>
            <a:prstGeom prst="rect">
              <a:avLst/>
            </a:prstGeom>
            <a:solidFill>
              <a:schemeClr val="folHlink"/>
            </a:solidFill>
            <a:ln w="9360">
              <a:solidFill>
                <a:srgbClr val="333399"/>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56" name="Line 118"/>
            <p:cNvSpPr>
              <a:spLocks noChangeShapeType="1"/>
            </p:cNvSpPr>
            <p:nvPr/>
          </p:nvSpPr>
          <p:spPr bwMode="auto">
            <a:xfrm>
              <a:off x="569" y="2753"/>
              <a:ext cx="870"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57" name="Line 119"/>
            <p:cNvSpPr>
              <a:spLocks noChangeShapeType="1"/>
            </p:cNvSpPr>
            <p:nvPr/>
          </p:nvSpPr>
          <p:spPr bwMode="auto">
            <a:xfrm>
              <a:off x="569" y="2847"/>
              <a:ext cx="870"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58" name="Line 120"/>
            <p:cNvSpPr>
              <a:spLocks noChangeShapeType="1"/>
            </p:cNvSpPr>
            <p:nvPr/>
          </p:nvSpPr>
          <p:spPr bwMode="auto">
            <a:xfrm>
              <a:off x="569" y="2941"/>
              <a:ext cx="870"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59" name="Line 121"/>
            <p:cNvSpPr>
              <a:spLocks noChangeShapeType="1"/>
            </p:cNvSpPr>
            <p:nvPr/>
          </p:nvSpPr>
          <p:spPr bwMode="auto">
            <a:xfrm>
              <a:off x="569" y="3034"/>
              <a:ext cx="870" cy="1"/>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60" name="Line 122"/>
            <p:cNvSpPr>
              <a:spLocks noChangeShapeType="1"/>
            </p:cNvSpPr>
            <p:nvPr/>
          </p:nvSpPr>
          <p:spPr bwMode="auto">
            <a:xfrm>
              <a:off x="568" y="2660"/>
              <a:ext cx="862" cy="1"/>
            </a:xfrm>
            <a:prstGeom prst="line">
              <a:avLst/>
            </a:prstGeom>
            <a:noFill/>
            <a:ln w="19080">
              <a:solidFill>
                <a:srgbClr val="000000"/>
              </a:solidFill>
              <a:miter lim="800000"/>
              <a:headEnd/>
              <a:tailEnd/>
            </a:ln>
            <a:effectLst>
              <a:outerShdw dist="53966" dir="13500000" algn="ctr" rotWithShape="0">
                <a:srgbClr val="1C1C1C">
                  <a:alpha val="50026"/>
                </a:srgbClr>
              </a:outerShdw>
            </a:effectLst>
            <a:extLst>
              <a:ext uri="{909E8E84-426E-40DD-AFC4-6F175D3DCCD1}">
                <a14:hiddenFill xmlns:a14="http://schemas.microsoft.com/office/drawing/2010/main">
                  <a:noFill/>
                </a14:hiddenFill>
              </a:ext>
            </a:extLst>
          </p:spPr>
          <p:txBody>
            <a:bodyPr/>
            <a:lstStyle/>
            <a:p>
              <a:endParaRPr lang="it-IT" sz="2400"/>
            </a:p>
          </p:txBody>
        </p:sp>
        <p:sp>
          <p:nvSpPr>
            <p:cNvPr id="17461" name="Line 123"/>
            <p:cNvSpPr>
              <a:spLocks noChangeShapeType="1"/>
            </p:cNvSpPr>
            <p:nvPr/>
          </p:nvSpPr>
          <p:spPr bwMode="auto">
            <a:xfrm>
              <a:off x="567" y="2660"/>
              <a:ext cx="1" cy="469"/>
            </a:xfrm>
            <a:prstGeom prst="line">
              <a:avLst/>
            </a:prstGeom>
            <a:noFill/>
            <a:ln w="19080">
              <a:solidFill>
                <a:srgbClr val="000000"/>
              </a:solidFill>
              <a:miter lim="800000"/>
              <a:headEnd/>
              <a:tailEnd/>
            </a:ln>
            <a:effectLst>
              <a:outerShdw dist="53966" dir="13500000" algn="ctr" rotWithShape="0">
                <a:srgbClr val="1C1C1C">
                  <a:alpha val="50026"/>
                </a:srgbClr>
              </a:outerShdw>
            </a:effectLst>
            <a:extLst>
              <a:ext uri="{909E8E84-426E-40DD-AFC4-6F175D3DCCD1}">
                <a14:hiddenFill xmlns:a14="http://schemas.microsoft.com/office/drawing/2010/main">
                  <a:noFill/>
                </a14:hiddenFill>
              </a:ext>
            </a:extLst>
          </p:spPr>
          <p:txBody>
            <a:bodyPr/>
            <a:lstStyle/>
            <a:p>
              <a:endParaRPr lang="it-IT" sz="2400"/>
            </a:p>
          </p:txBody>
        </p:sp>
      </p:grpSp>
      <p:grpSp>
        <p:nvGrpSpPr>
          <p:cNvPr id="11" name="Group 124"/>
          <p:cNvGrpSpPr>
            <a:grpSpLocks/>
          </p:cNvGrpSpPr>
          <p:nvPr/>
        </p:nvGrpSpPr>
        <p:grpSpPr bwMode="auto">
          <a:xfrm>
            <a:off x="8447459" y="5141713"/>
            <a:ext cx="1733549" cy="1152525"/>
            <a:chOff x="4035" y="1306"/>
            <a:chExt cx="819" cy="726"/>
          </a:xfrm>
        </p:grpSpPr>
        <p:sp>
          <p:nvSpPr>
            <p:cNvPr id="17417" name="Rectangle 125"/>
            <p:cNvSpPr>
              <a:spLocks noChangeArrowheads="1"/>
            </p:cNvSpPr>
            <p:nvPr/>
          </p:nvSpPr>
          <p:spPr bwMode="auto">
            <a:xfrm>
              <a:off x="4035" y="1306"/>
              <a:ext cx="794" cy="227"/>
            </a:xfrm>
            <a:prstGeom prst="rect">
              <a:avLst/>
            </a:prstGeom>
            <a:solidFill>
              <a:srgbClr val="99CCFF"/>
            </a:solidFill>
            <a:ln w="9360">
              <a:solidFill>
                <a:srgbClr val="000000"/>
              </a:solidFill>
              <a:miter lim="800000"/>
              <a:headEnd/>
              <a:tailEnd/>
            </a:ln>
          </p:spPr>
          <p:txBody>
            <a:bodyPr wrap="none" lIns="120000" tIns="62400" rIns="120000" bIns="62400" anchor="ctr"/>
            <a:lstStyle>
              <a:lvl1pPr defTabSz="449263" eaLnBrk="0" hangingPunct="0">
                <a:spcBef>
                  <a:spcPct val="20000"/>
                </a:spcBef>
                <a:buClr>
                  <a:schemeClr val="folHlink"/>
                </a:buClr>
                <a:buSzPct val="6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itchFamily="34" charset="0"/>
                </a:defRPr>
              </a:lvl1pPr>
              <a:lvl2pPr marL="742950" indent="-285750" defTabSz="449263" eaLnBrk="0" hangingPunct="0">
                <a:spcBef>
                  <a:spcPct val="20000"/>
                </a:spcBef>
                <a:buClr>
                  <a:schemeClr val="hlink"/>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itchFamily="34" charset="0"/>
                </a:defRPr>
              </a:lvl2pPr>
              <a:lvl3pPr marL="1143000" indent="-228600" defTabSz="449263" eaLnBrk="0" hangingPunct="0">
                <a:spcBef>
                  <a:spcPct val="20000"/>
                </a:spcBef>
                <a:buClr>
                  <a:schemeClr val="folHlink"/>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itchFamily="34" charset="0"/>
                </a:defRPr>
              </a:lvl3pPr>
              <a:lvl4pPr marL="1600200" indent="-228600" defTabSz="449263" eaLnBrk="0" hangingPunct="0">
                <a:spcBef>
                  <a:spcPct val="20000"/>
                </a:spcBef>
                <a:buClr>
                  <a:schemeClr val="accent2"/>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4pPr>
              <a:lvl5pPr marL="2057400" indent="-228600" defTabSz="449263" eaLnBrk="0" hangingPunct="0">
                <a:spcBef>
                  <a:spcPct val="20000"/>
                </a:spcBef>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5pPr>
              <a:lvl6pPr marL="25146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6pPr>
              <a:lvl7pPr marL="29718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7pPr>
              <a:lvl8pPr marL="34290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8pPr>
              <a:lvl9pPr marL="38862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9pPr>
            </a:lstStyle>
            <a:p>
              <a:pPr algn="ctr" eaLnBrk="1" hangingPunct="1">
                <a:spcBef>
                  <a:spcPct val="0"/>
                </a:spcBef>
                <a:buClr>
                  <a:srgbClr val="000000"/>
                </a:buClr>
                <a:buSzPct val="100000"/>
                <a:buFont typeface="Tahoma" pitchFamily="34" charset="0"/>
                <a:buNone/>
              </a:pPr>
              <a:r>
                <a:rPr lang="en-GB" altLang="it-IT" sz="1600" b="1">
                  <a:solidFill>
                    <a:srgbClr val="000000"/>
                  </a:solidFill>
                </a:rPr>
                <a:t>classified</a:t>
              </a:r>
              <a:r>
                <a:rPr lang="en-GB" altLang="it-IT" sz="1600"/>
                <a:t> </a:t>
              </a:r>
              <a:r>
                <a:rPr lang="en-GB" altLang="it-IT" sz="1600" b="1">
                  <a:solidFill>
                    <a:srgbClr val="000000"/>
                  </a:solidFill>
                  <a:ea typeface="Lucida Sans Unicode" pitchFamily="34" charset="0"/>
                  <a:cs typeface="Lucida Sans Unicode" pitchFamily="34" charset="0"/>
                </a:rPr>
                <a:t>data</a:t>
              </a:r>
            </a:p>
          </p:txBody>
        </p:sp>
        <p:grpSp>
          <p:nvGrpSpPr>
            <p:cNvPr id="17418" name="Group 126"/>
            <p:cNvGrpSpPr>
              <a:grpSpLocks/>
            </p:cNvGrpSpPr>
            <p:nvPr/>
          </p:nvGrpSpPr>
          <p:grpSpPr bwMode="auto">
            <a:xfrm>
              <a:off x="4174" y="1578"/>
              <a:ext cx="680" cy="91"/>
              <a:chOff x="3470" y="1661"/>
              <a:chExt cx="544" cy="87"/>
            </a:xfrm>
          </p:grpSpPr>
          <p:sp>
            <p:nvSpPr>
              <p:cNvPr id="17446" name="Rectangle 127"/>
              <p:cNvSpPr>
                <a:spLocks noChangeArrowheads="1"/>
              </p:cNvSpPr>
              <p:nvPr/>
            </p:nvSpPr>
            <p:spPr bwMode="auto">
              <a:xfrm>
                <a:off x="3470" y="1661"/>
                <a:ext cx="136" cy="87"/>
              </a:xfrm>
              <a:prstGeom prst="rect">
                <a:avLst/>
              </a:prstGeom>
              <a:solidFill>
                <a:srgbClr val="CCFF33"/>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47" name="Rectangle 128"/>
              <p:cNvSpPr>
                <a:spLocks noChangeArrowheads="1"/>
              </p:cNvSpPr>
              <p:nvPr/>
            </p:nvSpPr>
            <p:spPr bwMode="auto">
              <a:xfrm>
                <a:off x="3606" y="1661"/>
                <a:ext cx="136" cy="87"/>
              </a:xfrm>
              <a:prstGeom prst="rect">
                <a:avLst/>
              </a:prstGeom>
              <a:solidFill>
                <a:srgbClr val="CCFF33"/>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48" name="Rectangle 129"/>
              <p:cNvSpPr>
                <a:spLocks noChangeArrowheads="1"/>
              </p:cNvSpPr>
              <p:nvPr/>
            </p:nvSpPr>
            <p:spPr bwMode="auto">
              <a:xfrm>
                <a:off x="3742" y="1661"/>
                <a:ext cx="136" cy="87"/>
              </a:xfrm>
              <a:prstGeom prst="rect">
                <a:avLst/>
              </a:prstGeom>
              <a:solidFill>
                <a:srgbClr val="CCFF33"/>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49" name="Rectangle 130"/>
              <p:cNvSpPr>
                <a:spLocks noChangeArrowheads="1"/>
              </p:cNvSpPr>
              <p:nvPr/>
            </p:nvSpPr>
            <p:spPr bwMode="auto">
              <a:xfrm>
                <a:off x="3878" y="1661"/>
                <a:ext cx="136" cy="87"/>
              </a:xfrm>
              <a:prstGeom prst="rect">
                <a:avLst/>
              </a:prstGeom>
              <a:solidFill>
                <a:srgbClr val="CCFF33"/>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grpSp>
        <p:grpSp>
          <p:nvGrpSpPr>
            <p:cNvPr id="17419" name="Group 131"/>
            <p:cNvGrpSpPr>
              <a:grpSpLocks/>
            </p:cNvGrpSpPr>
            <p:nvPr/>
          </p:nvGrpSpPr>
          <p:grpSpPr bwMode="auto">
            <a:xfrm>
              <a:off x="4173" y="1759"/>
              <a:ext cx="681" cy="91"/>
              <a:chOff x="3424" y="1842"/>
              <a:chExt cx="545" cy="88"/>
            </a:xfrm>
          </p:grpSpPr>
          <p:sp>
            <p:nvSpPr>
              <p:cNvPr id="17442" name="Rectangle 132"/>
              <p:cNvSpPr>
                <a:spLocks noChangeArrowheads="1"/>
              </p:cNvSpPr>
              <p:nvPr/>
            </p:nvSpPr>
            <p:spPr bwMode="auto">
              <a:xfrm>
                <a:off x="3424" y="1842"/>
                <a:ext cx="136" cy="88"/>
              </a:xfrm>
              <a:prstGeom prst="rect">
                <a:avLst/>
              </a:prstGeom>
              <a:solidFill>
                <a:srgbClr val="FF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43" name="Rectangle 133"/>
              <p:cNvSpPr>
                <a:spLocks noChangeArrowheads="1"/>
              </p:cNvSpPr>
              <p:nvPr/>
            </p:nvSpPr>
            <p:spPr bwMode="auto">
              <a:xfrm>
                <a:off x="3560" y="1842"/>
                <a:ext cx="136" cy="88"/>
              </a:xfrm>
              <a:prstGeom prst="rect">
                <a:avLst/>
              </a:prstGeom>
              <a:solidFill>
                <a:srgbClr val="FF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44" name="Rectangle 134"/>
              <p:cNvSpPr>
                <a:spLocks noChangeArrowheads="1"/>
              </p:cNvSpPr>
              <p:nvPr/>
            </p:nvSpPr>
            <p:spPr bwMode="auto">
              <a:xfrm>
                <a:off x="3696" y="1842"/>
                <a:ext cx="136" cy="88"/>
              </a:xfrm>
              <a:prstGeom prst="rect">
                <a:avLst/>
              </a:prstGeom>
              <a:solidFill>
                <a:srgbClr val="FF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45" name="Rectangle 135"/>
              <p:cNvSpPr>
                <a:spLocks noChangeArrowheads="1"/>
              </p:cNvSpPr>
              <p:nvPr/>
            </p:nvSpPr>
            <p:spPr bwMode="auto">
              <a:xfrm>
                <a:off x="3833" y="1842"/>
                <a:ext cx="136" cy="88"/>
              </a:xfrm>
              <a:prstGeom prst="rect">
                <a:avLst/>
              </a:prstGeom>
              <a:solidFill>
                <a:srgbClr val="FF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grpSp>
        <p:grpSp>
          <p:nvGrpSpPr>
            <p:cNvPr id="17420" name="Group 136"/>
            <p:cNvGrpSpPr>
              <a:grpSpLocks/>
            </p:cNvGrpSpPr>
            <p:nvPr/>
          </p:nvGrpSpPr>
          <p:grpSpPr bwMode="auto">
            <a:xfrm>
              <a:off x="4173" y="1941"/>
              <a:ext cx="681" cy="91"/>
              <a:chOff x="3424" y="2024"/>
              <a:chExt cx="545" cy="87"/>
            </a:xfrm>
          </p:grpSpPr>
          <p:sp>
            <p:nvSpPr>
              <p:cNvPr id="17438" name="Rectangle 137"/>
              <p:cNvSpPr>
                <a:spLocks noChangeArrowheads="1"/>
              </p:cNvSpPr>
              <p:nvPr/>
            </p:nvSpPr>
            <p:spPr bwMode="auto">
              <a:xfrm>
                <a:off x="3424" y="2024"/>
                <a:ext cx="136" cy="87"/>
              </a:xfrm>
              <a:prstGeom prst="rect">
                <a:avLst/>
              </a:prstGeom>
              <a:solidFill>
                <a:srgbClr val="FF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39" name="Rectangle 138"/>
              <p:cNvSpPr>
                <a:spLocks noChangeArrowheads="1"/>
              </p:cNvSpPr>
              <p:nvPr/>
            </p:nvSpPr>
            <p:spPr bwMode="auto">
              <a:xfrm>
                <a:off x="3560" y="2024"/>
                <a:ext cx="136" cy="87"/>
              </a:xfrm>
              <a:prstGeom prst="rect">
                <a:avLst/>
              </a:prstGeom>
              <a:solidFill>
                <a:srgbClr val="FF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40" name="Rectangle 139"/>
              <p:cNvSpPr>
                <a:spLocks noChangeArrowheads="1"/>
              </p:cNvSpPr>
              <p:nvPr/>
            </p:nvSpPr>
            <p:spPr bwMode="auto">
              <a:xfrm>
                <a:off x="3696" y="2024"/>
                <a:ext cx="136" cy="87"/>
              </a:xfrm>
              <a:prstGeom prst="rect">
                <a:avLst/>
              </a:prstGeom>
              <a:solidFill>
                <a:srgbClr val="FF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41" name="Rectangle 140"/>
              <p:cNvSpPr>
                <a:spLocks noChangeArrowheads="1"/>
              </p:cNvSpPr>
              <p:nvPr/>
            </p:nvSpPr>
            <p:spPr bwMode="auto">
              <a:xfrm>
                <a:off x="3833" y="2024"/>
                <a:ext cx="136" cy="87"/>
              </a:xfrm>
              <a:prstGeom prst="rect">
                <a:avLst/>
              </a:prstGeom>
              <a:solidFill>
                <a:srgbClr val="FFFF66"/>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grpSp>
        <p:sp>
          <p:nvSpPr>
            <p:cNvPr id="17421" name="Rectangle 141"/>
            <p:cNvSpPr>
              <a:spLocks noChangeArrowheads="1"/>
            </p:cNvSpPr>
            <p:nvPr/>
          </p:nvSpPr>
          <p:spPr bwMode="auto">
            <a:xfrm>
              <a:off x="4037" y="1578"/>
              <a:ext cx="137" cy="453"/>
            </a:xfrm>
            <a:prstGeom prst="rect">
              <a:avLst/>
            </a:prstGeom>
            <a:solidFill>
              <a:srgbClr val="00E4A8"/>
            </a:solidFill>
            <a:ln w="9398">
              <a:solidFill>
                <a:srgbClr val="000000"/>
              </a:solidFill>
              <a:miter lim="800000"/>
              <a:headEnd/>
              <a:tailEnd/>
            </a:ln>
          </p:spPr>
          <p:txBody>
            <a:bodyPr wrap="none" lIns="120000" tIns="62400" rIns="120000" bIns="62400" anchor="ctr"/>
            <a:lstStyle>
              <a:lvl1pPr defTabSz="449263" eaLnBrk="0" hangingPunct="0">
                <a:spcBef>
                  <a:spcPct val="20000"/>
                </a:spcBef>
                <a:buClr>
                  <a:schemeClr val="folHlink"/>
                </a:buClr>
                <a:buSzPct val="6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ahoma" pitchFamily="34" charset="0"/>
                </a:defRPr>
              </a:lvl1pPr>
              <a:lvl2pPr marL="742950" indent="-285750" defTabSz="449263" eaLnBrk="0" hangingPunct="0">
                <a:spcBef>
                  <a:spcPct val="20000"/>
                </a:spcBef>
                <a:buClr>
                  <a:schemeClr val="hlink"/>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ahoma" pitchFamily="34" charset="0"/>
                </a:defRPr>
              </a:lvl2pPr>
              <a:lvl3pPr marL="1143000" indent="-228600" defTabSz="449263" eaLnBrk="0" hangingPunct="0">
                <a:spcBef>
                  <a:spcPct val="20000"/>
                </a:spcBef>
                <a:buClr>
                  <a:schemeClr val="folHlink"/>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ahoma" pitchFamily="34" charset="0"/>
                </a:defRPr>
              </a:lvl3pPr>
              <a:lvl4pPr marL="1600200" indent="-228600" defTabSz="449263" eaLnBrk="0" hangingPunct="0">
                <a:spcBef>
                  <a:spcPct val="20000"/>
                </a:spcBef>
                <a:buClr>
                  <a:schemeClr val="accent2"/>
                </a:buClr>
                <a:buSzPct val="55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4pPr>
              <a:lvl5pPr marL="2057400" indent="-228600" defTabSz="449263" eaLnBrk="0" hangingPunct="0">
                <a:spcBef>
                  <a:spcPct val="20000"/>
                </a:spcBef>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5pPr>
              <a:lvl6pPr marL="25146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6pPr>
              <a:lvl7pPr marL="29718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7pPr>
              <a:lvl8pPr marL="34290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8pPr>
              <a:lvl9pPr marL="3886200" indent="-228600" defTabSz="449263" eaLnBrk="0" fontAlgn="base" hangingPunct="0">
                <a:spcBef>
                  <a:spcPct val="20000"/>
                </a:spcBef>
                <a:spcAft>
                  <a:spcPct val="0"/>
                </a:spcAft>
                <a:buClr>
                  <a:schemeClr val="accent1"/>
                </a:buClr>
                <a:buSzPct val="50000"/>
                <a:buFont typeface="Wingdings" pitchFamily="2" charset="2"/>
                <a:buChar char="n"/>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ahoma" pitchFamily="34" charset="0"/>
                </a:defRPr>
              </a:lvl9pPr>
            </a:lstStyle>
            <a:p>
              <a:pPr algn="ctr" eaLnBrk="1" hangingPunct="1">
                <a:spcBef>
                  <a:spcPct val="0"/>
                </a:spcBef>
                <a:buClr>
                  <a:srgbClr val="000000"/>
                </a:buClr>
                <a:buSzPct val="100000"/>
                <a:buFont typeface="Tahoma" pitchFamily="34" charset="0"/>
                <a:buNone/>
              </a:pPr>
              <a:endParaRPr lang="en-GB" altLang="it-IT" sz="1333" b="1">
                <a:solidFill>
                  <a:srgbClr val="000000"/>
                </a:solidFill>
                <a:ea typeface="Lucida Sans Unicode" pitchFamily="34" charset="0"/>
                <a:cs typeface="Lucida Sans Unicode" pitchFamily="34" charset="0"/>
              </a:endParaRPr>
            </a:p>
            <a:p>
              <a:pPr algn="ctr" eaLnBrk="1" hangingPunct="1">
                <a:spcBef>
                  <a:spcPct val="0"/>
                </a:spcBef>
                <a:buClr>
                  <a:srgbClr val="000000"/>
                </a:buClr>
                <a:buSzPct val="100000"/>
                <a:buFont typeface="Tahoma" pitchFamily="34" charset="0"/>
                <a:buNone/>
              </a:pPr>
              <a:endParaRPr lang="en-GB" altLang="it-IT" sz="1333" b="1">
                <a:solidFill>
                  <a:srgbClr val="000000"/>
                </a:solidFill>
                <a:ea typeface="Lucida Sans Unicode" pitchFamily="34" charset="0"/>
                <a:cs typeface="Lucida Sans Unicode" pitchFamily="34" charset="0"/>
              </a:endParaRPr>
            </a:p>
          </p:txBody>
        </p:sp>
        <p:sp>
          <p:nvSpPr>
            <p:cNvPr id="17422" name="Line 142"/>
            <p:cNvSpPr>
              <a:spLocks noChangeShapeType="1"/>
            </p:cNvSpPr>
            <p:nvPr/>
          </p:nvSpPr>
          <p:spPr bwMode="auto">
            <a:xfrm>
              <a:off x="4037" y="1669"/>
              <a:ext cx="817" cy="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23" name="Line 143"/>
            <p:cNvSpPr>
              <a:spLocks noChangeShapeType="1"/>
            </p:cNvSpPr>
            <p:nvPr/>
          </p:nvSpPr>
          <p:spPr bwMode="auto">
            <a:xfrm>
              <a:off x="4037" y="1759"/>
              <a:ext cx="817" cy="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24" name="Line 144"/>
            <p:cNvSpPr>
              <a:spLocks noChangeShapeType="1"/>
            </p:cNvSpPr>
            <p:nvPr/>
          </p:nvSpPr>
          <p:spPr bwMode="auto">
            <a:xfrm>
              <a:off x="4037" y="1850"/>
              <a:ext cx="817" cy="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25" name="Line 145"/>
            <p:cNvSpPr>
              <a:spLocks noChangeShapeType="1"/>
            </p:cNvSpPr>
            <p:nvPr/>
          </p:nvSpPr>
          <p:spPr bwMode="auto">
            <a:xfrm>
              <a:off x="4037" y="1941"/>
              <a:ext cx="817" cy="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26" name="Line 146"/>
            <p:cNvSpPr>
              <a:spLocks noChangeShapeType="1"/>
            </p:cNvSpPr>
            <p:nvPr/>
          </p:nvSpPr>
          <p:spPr bwMode="auto">
            <a:xfrm>
              <a:off x="4037" y="2032"/>
              <a:ext cx="817" cy="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sp>
          <p:nvSpPr>
            <p:cNvPr id="17427" name="Line 147"/>
            <p:cNvSpPr>
              <a:spLocks noChangeShapeType="1"/>
            </p:cNvSpPr>
            <p:nvPr/>
          </p:nvSpPr>
          <p:spPr bwMode="auto">
            <a:xfrm>
              <a:off x="4037" y="1578"/>
              <a:ext cx="817" cy="0"/>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it-IT" sz="2400"/>
            </a:p>
          </p:txBody>
        </p:sp>
        <p:grpSp>
          <p:nvGrpSpPr>
            <p:cNvPr id="17428" name="Group 148"/>
            <p:cNvGrpSpPr>
              <a:grpSpLocks/>
            </p:cNvGrpSpPr>
            <p:nvPr/>
          </p:nvGrpSpPr>
          <p:grpSpPr bwMode="auto">
            <a:xfrm>
              <a:off x="4174" y="1668"/>
              <a:ext cx="680" cy="91"/>
              <a:chOff x="3470" y="1661"/>
              <a:chExt cx="544" cy="87"/>
            </a:xfrm>
          </p:grpSpPr>
          <p:sp>
            <p:nvSpPr>
              <p:cNvPr id="17434" name="Rectangle 149"/>
              <p:cNvSpPr>
                <a:spLocks noChangeArrowheads="1"/>
              </p:cNvSpPr>
              <p:nvPr/>
            </p:nvSpPr>
            <p:spPr bwMode="auto">
              <a:xfrm>
                <a:off x="3470" y="1661"/>
                <a:ext cx="136" cy="87"/>
              </a:xfrm>
              <a:prstGeom prst="rect">
                <a:avLst/>
              </a:prstGeom>
              <a:solidFill>
                <a:srgbClr val="33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35" name="Rectangle 150"/>
              <p:cNvSpPr>
                <a:spLocks noChangeArrowheads="1"/>
              </p:cNvSpPr>
              <p:nvPr/>
            </p:nvSpPr>
            <p:spPr bwMode="auto">
              <a:xfrm>
                <a:off x="3606" y="1661"/>
                <a:ext cx="136" cy="87"/>
              </a:xfrm>
              <a:prstGeom prst="rect">
                <a:avLst/>
              </a:prstGeom>
              <a:solidFill>
                <a:srgbClr val="33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36" name="Rectangle 151"/>
              <p:cNvSpPr>
                <a:spLocks noChangeArrowheads="1"/>
              </p:cNvSpPr>
              <p:nvPr/>
            </p:nvSpPr>
            <p:spPr bwMode="auto">
              <a:xfrm>
                <a:off x="3742" y="1661"/>
                <a:ext cx="136" cy="87"/>
              </a:xfrm>
              <a:prstGeom prst="rect">
                <a:avLst/>
              </a:prstGeom>
              <a:solidFill>
                <a:srgbClr val="33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37" name="Rectangle 152"/>
              <p:cNvSpPr>
                <a:spLocks noChangeArrowheads="1"/>
              </p:cNvSpPr>
              <p:nvPr/>
            </p:nvSpPr>
            <p:spPr bwMode="auto">
              <a:xfrm>
                <a:off x="3878" y="1661"/>
                <a:ext cx="136" cy="87"/>
              </a:xfrm>
              <a:prstGeom prst="rect">
                <a:avLst/>
              </a:prstGeom>
              <a:solidFill>
                <a:srgbClr val="333399"/>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grpSp>
        <p:grpSp>
          <p:nvGrpSpPr>
            <p:cNvPr id="17429" name="Group 153"/>
            <p:cNvGrpSpPr>
              <a:grpSpLocks/>
            </p:cNvGrpSpPr>
            <p:nvPr/>
          </p:nvGrpSpPr>
          <p:grpSpPr bwMode="auto">
            <a:xfrm>
              <a:off x="4173" y="1850"/>
              <a:ext cx="680" cy="91"/>
              <a:chOff x="3470" y="1661"/>
              <a:chExt cx="544" cy="87"/>
            </a:xfrm>
          </p:grpSpPr>
          <p:sp>
            <p:nvSpPr>
              <p:cNvPr id="17430" name="Rectangle 154"/>
              <p:cNvSpPr>
                <a:spLocks noChangeArrowheads="1"/>
              </p:cNvSpPr>
              <p:nvPr/>
            </p:nvSpPr>
            <p:spPr bwMode="auto">
              <a:xfrm>
                <a:off x="3470" y="1661"/>
                <a:ext cx="136" cy="87"/>
              </a:xfrm>
              <a:prstGeom prst="rect">
                <a:avLst/>
              </a:prstGeom>
              <a:solidFill>
                <a:srgbClr val="FF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31" name="Rectangle 155"/>
              <p:cNvSpPr>
                <a:spLocks noChangeArrowheads="1"/>
              </p:cNvSpPr>
              <p:nvPr/>
            </p:nvSpPr>
            <p:spPr bwMode="auto">
              <a:xfrm>
                <a:off x="3606" y="1661"/>
                <a:ext cx="136" cy="87"/>
              </a:xfrm>
              <a:prstGeom prst="rect">
                <a:avLst/>
              </a:prstGeom>
              <a:solidFill>
                <a:srgbClr val="FF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32" name="Rectangle 156"/>
              <p:cNvSpPr>
                <a:spLocks noChangeArrowheads="1"/>
              </p:cNvSpPr>
              <p:nvPr/>
            </p:nvSpPr>
            <p:spPr bwMode="auto">
              <a:xfrm>
                <a:off x="3742" y="1661"/>
                <a:ext cx="136" cy="87"/>
              </a:xfrm>
              <a:prstGeom prst="rect">
                <a:avLst/>
              </a:prstGeom>
              <a:solidFill>
                <a:srgbClr val="FF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sp>
            <p:nvSpPr>
              <p:cNvPr id="17433" name="Rectangle 157"/>
              <p:cNvSpPr>
                <a:spLocks noChangeArrowheads="1"/>
              </p:cNvSpPr>
              <p:nvPr/>
            </p:nvSpPr>
            <p:spPr bwMode="auto">
              <a:xfrm>
                <a:off x="3878" y="1661"/>
                <a:ext cx="136" cy="87"/>
              </a:xfrm>
              <a:prstGeom prst="rect">
                <a:avLst/>
              </a:prstGeom>
              <a:solidFill>
                <a:srgbClr val="FF6600"/>
              </a:solidFill>
              <a:ln w="9360">
                <a:solidFill>
                  <a:srgbClr val="000000"/>
                </a:solidFill>
                <a:miter lim="800000"/>
                <a:headEnd/>
                <a:tailEnd/>
              </a:ln>
            </p:spPr>
            <p:txBody>
              <a:bodyPr wrap="none" anchor="ct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endParaRPr lang="en-US" altLang="it-IT" sz="1867"/>
              </a:p>
            </p:txBody>
          </p:sp>
        </p:grpSp>
      </p:grpSp>
      <p:sp>
        <p:nvSpPr>
          <p:cNvPr id="3" name="Titolo 1">
            <a:extLst>
              <a:ext uri="{FF2B5EF4-FFF2-40B4-BE49-F238E27FC236}">
                <a16:creationId xmlns:a16="http://schemas.microsoft.com/office/drawing/2014/main" id="{9A5E61C7-FD0B-BF64-D85C-EFF6DE721D4C}"/>
              </a:ext>
            </a:extLst>
          </p:cNvPr>
          <p:cNvSpPr>
            <a:spLocks noGrp="1"/>
          </p:cNvSpPr>
          <p:nvPr>
            <p:ph type="title"/>
          </p:nvPr>
        </p:nvSpPr>
        <p:spPr>
          <a:xfrm>
            <a:off x="838200" y="207465"/>
            <a:ext cx="10515600" cy="1325563"/>
          </a:xfrm>
        </p:spPr>
        <p:txBody>
          <a:bodyPr/>
          <a:lstStyle/>
          <a:p>
            <a:r>
              <a:rPr lang="it-IT" dirty="0" err="1"/>
              <a:t>Classification</a:t>
            </a:r>
            <a:endParaRPr lang="it-IT" dirty="0"/>
          </a:p>
        </p:txBody>
      </p:sp>
      <p:grpSp>
        <p:nvGrpSpPr>
          <p:cNvPr id="5" name="Gruppo 4">
            <a:extLst>
              <a:ext uri="{FF2B5EF4-FFF2-40B4-BE49-F238E27FC236}">
                <a16:creationId xmlns:a16="http://schemas.microsoft.com/office/drawing/2014/main" id="{22CF3381-6490-C590-9C3B-6D2022C002EF}"/>
              </a:ext>
            </a:extLst>
          </p:cNvPr>
          <p:cNvGrpSpPr/>
          <p:nvPr/>
        </p:nvGrpSpPr>
        <p:grpSpPr>
          <a:xfrm>
            <a:off x="-2686" y="6217852"/>
            <a:ext cx="1455344" cy="648233"/>
            <a:chOff x="-2686" y="6217852"/>
            <a:chExt cx="1455344" cy="648233"/>
          </a:xfrm>
        </p:grpSpPr>
        <p:pic>
          <p:nvPicPr>
            <p:cNvPr id="6" name="Google Shape;89;p13">
              <a:extLst>
                <a:ext uri="{FF2B5EF4-FFF2-40B4-BE49-F238E27FC236}">
                  <a16:creationId xmlns:a16="http://schemas.microsoft.com/office/drawing/2014/main" id="{D9435FB5-1352-6446-6E34-C02A9E36F84F}"/>
                </a:ext>
              </a:extLst>
            </p:cNvPr>
            <p:cNvPicPr preferRelativeResize="0"/>
            <p:nvPr userDrawn="1"/>
          </p:nvPicPr>
          <p:blipFill>
            <a:blip r:embed="rId3">
              <a:alphaModFix/>
            </a:blip>
            <a:stretch>
              <a:fillRect/>
            </a:stretch>
          </p:blipFill>
          <p:spPr>
            <a:xfrm>
              <a:off x="725558" y="6217853"/>
              <a:ext cx="727100" cy="640148"/>
            </a:xfrm>
            <a:prstGeom prst="rect">
              <a:avLst/>
            </a:prstGeom>
            <a:noFill/>
            <a:ln>
              <a:noFill/>
            </a:ln>
          </p:spPr>
        </p:pic>
        <p:pic>
          <p:nvPicPr>
            <p:cNvPr id="7" name="Google Shape;88;p13">
              <a:extLst>
                <a:ext uri="{FF2B5EF4-FFF2-40B4-BE49-F238E27FC236}">
                  <a16:creationId xmlns:a16="http://schemas.microsoft.com/office/drawing/2014/main" id="{128D8B4B-103D-6228-D7A9-4F796A9BE9FC}"/>
                </a:ext>
              </a:extLst>
            </p:cNvPr>
            <p:cNvPicPr preferRelativeResize="0"/>
            <p:nvPr userDrawn="1"/>
          </p:nvPicPr>
          <p:blipFill>
            <a:blip r:embed="rId4">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30575468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Effect transition="in" filter="fade">
                                      <p:cBhvr>
                                        <p:cTn id="7" dur="500"/>
                                        <p:tgtEl>
                                          <p:spTgt spid="11673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739">
                                            <p:txEl>
                                              <p:pRg st="1" end="1"/>
                                            </p:txEl>
                                          </p:spTgt>
                                        </p:tgtEl>
                                        <p:attrNameLst>
                                          <p:attrName>style.visibility</p:attrName>
                                        </p:attrNameLst>
                                      </p:cBhvr>
                                      <p:to>
                                        <p:strVal val="visible"/>
                                      </p:to>
                                    </p:set>
                                    <p:animEffect transition="in" filter="fade">
                                      <p:cBhvr>
                                        <p:cTn id="10" dur="500"/>
                                        <p:tgtEl>
                                          <p:spTgt spid="11673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739">
                                            <p:txEl>
                                              <p:pRg st="2" end="2"/>
                                            </p:txEl>
                                          </p:spTgt>
                                        </p:tgtEl>
                                        <p:attrNameLst>
                                          <p:attrName>style.visibility</p:attrName>
                                        </p:attrNameLst>
                                      </p:cBhvr>
                                      <p:to>
                                        <p:strVal val="visible"/>
                                      </p:to>
                                    </p:set>
                                    <p:animEffect transition="in" filter="fade">
                                      <p:cBhvr>
                                        <p:cTn id="13" dur="500"/>
                                        <p:tgtEl>
                                          <p:spTgt spid="11673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Classification</a:t>
            </a:r>
            <a:endParaRPr lang="it-IT" dirty="0"/>
          </a:p>
        </p:txBody>
      </p:sp>
      <p:pic>
        <p:nvPicPr>
          <p:cNvPr id="6" name="Picture 2" descr="Image result for image recognition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192" y="3791390"/>
            <a:ext cx="9500728" cy="25549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image recognition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066" y="1014715"/>
            <a:ext cx="5430060" cy="27819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CNN architecture image recogn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821" y="2032321"/>
            <a:ext cx="5863459" cy="1565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o 2">
            <a:extLst>
              <a:ext uri="{FF2B5EF4-FFF2-40B4-BE49-F238E27FC236}">
                <a16:creationId xmlns:a16="http://schemas.microsoft.com/office/drawing/2014/main" id="{9FA23E3F-FB59-E90C-0BE8-614F2EDAF5F9}"/>
              </a:ext>
            </a:extLst>
          </p:cNvPr>
          <p:cNvGrpSpPr/>
          <p:nvPr/>
        </p:nvGrpSpPr>
        <p:grpSpPr>
          <a:xfrm>
            <a:off x="-2686" y="6217852"/>
            <a:ext cx="1455344" cy="648233"/>
            <a:chOff x="-2686" y="6217852"/>
            <a:chExt cx="1455344" cy="648233"/>
          </a:xfrm>
        </p:grpSpPr>
        <p:pic>
          <p:nvPicPr>
            <p:cNvPr id="4" name="Google Shape;89;p13">
              <a:extLst>
                <a:ext uri="{FF2B5EF4-FFF2-40B4-BE49-F238E27FC236}">
                  <a16:creationId xmlns:a16="http://schemas.microsoft.com/office/drawing/2014/main" id="{1F973B65-C048-09E2-9FD9-F3ABB20743BE}"/>
                </a:ext>
              </a:extLst>
            </p:cNvPr>
            <p:cNvPicPr preferRelativeResize="0"/>
            <p:nvPr userDrawn="1"/>
          </p:nvPicPr>
          <p:blipFill>
            <a:blip r:embed="rId5">
              <a:alphaModFix/>
            </a:blip>
            <a:stretch>
              <a:fillRect/>
            </a:stretch>
          </p:blipFill>
          <p:spPr>
            <a:xfrm>
              <a:off x="725558" y="6217853"/>
              <a:ext cx="727100" cy="640148"/>
            </a:xfrm>
            <a:prstGeom prst="rect">
              <a:avLst/>
            </a:prstGeom>
            <a:noFill/>
            <a:ln>
              <a:noFill/>
            </a:ln>
          </p:spPr>
        </p:pic>
        <p:pic>
          <p:nvPicPr>
            <p:cNvPr id="5" name="Google Shape;88;p13">
              <a:extLst>
                <a:ext uri="{FF2B5EF4-FFF2-40B4-BE49-F238E27FC236}">
                  <a16:creationId xmlns:a16="http://schemas.microsoft.com/office/drawing/2014/main" id="{E21563B0-0D1C-921A-7BDC-0CF185406448}"/>
                </a:ext>
              </a:extLst>
            </p:cNvPr>
            <p:cNvPicPr preferRelativeResize="0"/>
            <p:nvPr userDrawn="1"/>
          </p:nvPicPr>
          <p:blipFill>
            <a:blip r:embed="rId6">
              <a:alphaModFix/>
            </a:blip>
            <a:stretch>
              <a:fillRect/>
            </a:stretch>
          </p:blipFill>
          <p:spPr>
            <a:xfrm>
              <a:off x="-2686" y="6217852"/>
              <a:ext cx="727100" cy="648233"/>
            </a:xfrm>
            <a:prstGeom prst="rect">
              <a:avLst/>
            </a:prstGeom>
            <a:solidFill>
              <a:schemeClr val="bg1"/>
            </a:solidFill>
            <a:ln>
              <a:noFill/>
            </a:ln>
          </p:spPr>
        </p:pic>
      </p:grpSp>
    </p:spTree>
    <p:extLst>
      <p:ext uri="{BB962C8B-B14F-4D97-AF65-F5344CB8AC3E}">
        <p14:creationId xmlns:p14="http://schemas.microsoft.com/office/powerpoint/2010/main" val="234540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20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2567</TotalTime>
  <Words>1226</Words>
  <Application>Microsoft Macintosh PowerPoint</Application>
  <PresentationFormat>Widescreen</PresentationFormat>
  <Paragraphs>149</Paragraphs>
  <Slides>71</Slides>
  <Notes>10</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71</vt:i4>
      </vt:variant>
    </vt:vector>
  </HeadingPairs>
  <TitlesOfParts>
    <vt:vector size="81" baseType="lpstr">
      <vt:lpstr>Aptos</vt:lpstr>
      <vt:lpstr>Arial</vt:lpstr>
      <vt:lpstr>Calibri</vt:lpstr>
      <vt:lpstr>CMU SANS SERIF</vt:lpstr>
      <vt:lpstr>Open Sans</vt:lpstr>
      <vt:lpstr>Tahoma</vt:lpstr>
      <vt:lpstr>Times New Roman</vt:lpstr>
      <vt:lpstr>Ubuntu</vt:lpstr>
      <vt:lpstr>Wingdings</vt:lpstr>
      <vt:lpstr>Office Theme</vt:lpstr>
      <vt:lpstr>Presentazione standard di PowerPoint</vt:lpstr>
      <vt:lpstr>Presentazione standard di PowerPoint</vt:lpstr>
      <vt:lpstr>Our journey</vt:lpstr>
      <vt:lpstr>Machine Learning</vt:lpstr>
      <vt:lpstr>Generative AI</vt:lpstr>
      <vt:lpstr>Supervised Learning</vt:lpstr>
      <vt:lpstr>Spam or Ham?</vt:lpstr>
      <vt:lpstr>Classification</vt:lpstr>
      <vt:lpstr>Classification</vt:lpstr>
      <vt:lpstr>Unsupervised Learning</vt:lpstr>
      <vt:lpstr>Clustering</vt:lpstr>
      <vt:lpstr>Clustering</vt:lpstr>
      <vt:lpstr>Clustering</vt:lpstr>
      <vt:lpstr>Notion of a Cluster can be Ambiguous</vt:lpstr>
      <vt:lpstr>Large Language Models</vt:lpstr>
      <vt:lpstr>Next Token Prediction</vt:lpstr>
      <vt:lpstr>Conditional Text Generation</vt:lpstr>
      <vt:lpstr>Conditional Text Generation</vt:lpstr>
      <vt:lpstr>Chain-Of-Thought Prompting</vt:lpstr>
      <vt:lpstr>Multimodal LLM</vt:lpstr>
      <vt:lpstr>The training process</vt:lpstr>
      <vt:lpstr>Our journey</vt:lpstr>
      <vt:lpstr>Interpretability in machine learning</vt:lpstr>
      <vt:lpstr>Interpretability</vt:lpstr>
      <vt:lpstr>Algorithmic and data bias </vt:lpstr>
      <vt:lpstr>Hallucination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Explaining machine learning models: the local and subgroup perspective</dc:title>
  <dc:creator>Eliana  Pastor</dc:creator>
  <cp:lastModifiedBy>Vittorio Di Tomaso</cp:lastModifiedBy>
  <cp:revision>79</cp:revision>
  <dcterms:created xsi:type="dcterms:W3CDTF">2023-02-07T16:03:04Z</dcterms:created>
  <dcterms:modified xsi:type="dcterms:W3CDTF">2025-02-25T16:45:52Z</dcterms:modified>
</cp:coreProperties>
</file>