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307775-9BE3-B416-4CD7-C783FFEC9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C1CBE0-621E-8E88-59B6-02F61864F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64DE73-8E76-CDAF-CC1D-0F6363A67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DAACDC-46C5-301B-2FF3-849BE694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A42677-10E3-8B4A-493B-292309AA2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1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7C0854-0311-CC58-A6EF-E30B711D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88FA9B-B0EA-9281-4B89-A1EA82305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9914A3-2C99-463F-54BC-AE9FD587F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49835E-1B61-543F-A0F4-464B48391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F4D742-67F4-3FB8-B64E-C7B55C0F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960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0D75CEE-9C72-19F0-1907-308959F32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BA14C3-D845-7DBE-CEAD-86D0D82D2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A4EA75-4AA1-A365-259F-F8507B463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3EFAA0-2CE6-EBC6-83EF-28A480F8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DCA0F0-4E0E-C98B-3487-AA9CADF1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42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CDCB98-E92D-FB33-574D-A2E17024D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3B4969-3F73-FFD4-1F5E-B8EB35B02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68449F-C940-2EB1-45E8-41F51A857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D2F8F3-62BB-300E-4584-E3C11F56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3F87DC-DA05-0C91-0214-6D97012C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91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48536-3A0D-B2BC-29F0-95616A045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03C7AD-1754-907E-D050-43CCDF2CC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041FE5-434F-F864-7F9F-3CDC8C4F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83DF28-F71B-9F4F-56C3-C2474090C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1A96CE-DC64-38E4-0239-38EABE8D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4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BC981B-90A3-3D98-8FE7-AB734A2F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14CF0-C81C-0CE0-7FEE-280A1E3AC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4FD5FD1-3353-FFE7-D503-B2F802ABE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B46288-AD82-37A6-8E2D-FCB6B34AF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53CB3D-8EFA-D22F-AE9E-7CC53EA3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7B1C49-0013-B375-80F3-6B6F64135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26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5BE2EC-BDAF-0299-5D83-5A76BA0C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0B6980-5FA4-9C67-3FDC-702014984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12C63B-84A4-255A-8DAA-78FAAFFDA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563EA8C-2320-784F-A58A-C3F1817FD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D8B3476-E4D5-2F23-61EA-0285735DA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B98AC05-F43C-5036-A949-769780A3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24A762-C612-BBF2-EC7E-527D144E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542B7FA-30E5-3332-A1F4-CA5D3A12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66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FE202F-DF1A-7A5C-5C42-B10FB3B1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1F20389-7C98-EE23-95D8-BC2253C5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4D56832-34B6-CD58-8144-4154DBB0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50181A0-BA71-7850-6C0A-D4C60933B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770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65555F9-0CB5-50DC-E0A1-F29A1D7A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560FDA7-D5BC-33C3-F394-E72D287C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0FDDA8-F1B0-14BC-A48B-7B07BB1CA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322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12AEC4-B448-9E0C-41BE-23ABE696A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EF22DF-2152-0A8A-083A-4119246F3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4C2BB8-CF1B-FA5B-C8D0-8B857EB4D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63B0EA-B675-1347-8775-043DB6171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50C6047-0F3D-42C5-6016-6C97A0C5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2DC61A-B0A2-9114-0D2B-EBD7FC35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32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68E5D4-BA6F-F2B7-8D19-34EEDE004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55166FA-A426-B16F-2864-DD7105937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46B08B-F059-18D1-A415-0DBE4258F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64C442-17C3-F79F-772F-01790023A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29C61D-6943-183A-1503-58001C18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2AC2DE-47A0-CB14-8904-B607D442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384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82860B1-5299-8B16-9861-70DFB3E0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31A0C0-19AC-B4AC-0322-A8C83D657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B43048-07B3-116C-EBF9-CA85015ED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E6313-7C4E-B547-9EE5-0FEFD1ED3CAD}" type="datetimeFigureOut">
              <a:rPr lang="it-IT" smtClean="0"/>
              <a:t>20/06/25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BB3A56-1F30-0259-67D9-CC1D2B39D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7C1E1A-BDBB-2D1C-3AE2-EF80D08C0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D17C-82D0-6645-9F22-4A04BAAF57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49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0D231C-06CF-0619-FFB0-A9B4B7A48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5143" y="627630"/>
            <a:ext cx="9144000" cy="847951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L’Induismo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158C4B2-A95C-85CE-C5D0-2053A44E7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143" y="1371601"/>
            <a:ext cx="9361714" cy="5159828"/>
          </a:xfrm>
        </p:spPr>
        <p:txBody>
          <a:bodyPr/>
          <a:lstStyle/>
          <a:p>
            <a:pPr algn="l"/>
            <a:r>
              <a:rPr lang="it-IT" dirty="0"/>
              <a:t>I dati sulle religioni presenti in India: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F971A42-93F3-5AD5-2D32-991C1B01D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890" y="1872342"/>
            <a:ext cx="7244506" cy="456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534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C21B74-28CC-7A8F-B500-F10384ED6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596"/>
            <a:ext cx="10545566" cy="6143946"/>
          </a:xfrm>
        </p:spPr>
        <p:txBody>
          <a:bodyPr/>
          <a:lstStyle/>
          <a:p>
            <a:r>
              <a:rPr lang="it-IT" sz="2400" dirty="0"/>
              <a:t>L’induismo nel mondo ha oltre un miliardo di fedeli in tutti i continenti (circa il 15% dell’intera popolazione). Insieme con il cristianesimo (31,5%), l’islam (23,2%), l’induismo è una delle maggiori religioni esistenti per percentuale di aderenti.</a:t>
            </a:r>
          </a:p>
          <a:p>
            <a:r>
              <a:rPr lang="it-IT" sz="2000" dirty="0"/>
              <a:t>Tabella dati dell’Unione Induista Italiana (</a:t>
            </a:r>
            <a:r>
              <a:rPr lang="it-IT" sz="2000" dirty="0" err="1"/>
              <a:t>induismo.it</a:t>
            </a:r>
            <a:r>
              <a:rPr lang="it-IT" sz="2000" dirty="0"/>
              <a:t>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4A30F4D-7C07-050D-8819-67172B3EA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331" y="1887091"/>
            <a:ext cx="7772400" cy="427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14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838C78-7531-C735-A7D5-C95DCE57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2" y="413656"/>
            <a:ext cx="11473543" cy="598714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Per la situazione circa la libertà religiosa in India, consiglio la lettura di </a:t>
            </a:r>
            <a:r>
              <a:rPr lang="it-IT" dirty="0">
                <a:solidFill>
                  <a:srgbClr val="0070C0"/>
                </a:solidFill>
              </a:rPr>
              <a:t>https://</a:t>
            </a:r>
            <a:r>
              <a:rPr lang="it-IT" dirty="0" err="1">
                <a:solidFill>
                  <a:srgbClr val="0070C0"/>
                </a:solidFill>
              </a:rPr>
              <a:t>acninternational.org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 err="1">
                <a:solidFill>
                  <a:srgbClr val="0070C0"/>
                </a:solidFill>
              </a:rPr>
              <a:t>religiousfreedomreport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 err="1">
                <a:solidFill>
                  <a:srgbClr val="0070C0"/>
                </a:solidFill>
              </a:rPr>
              <a:t>it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 err="1">
                <a:solidFill>
                  <a:srgbClr val="0070C0"/>
                </a:solidFill>
              </a:rPr>
              <a:t>rapportos</a:t>
            </a:r>
            <a:r>
              <a:rPr lang="it-IT" dirty="0">
                <a:solidFill>
                  <a:srgbClr val="0070C0"/>
                </a:solidFill>
              </a:rPr>
              <a:t>/paese/2023/india</a:t>
            </a:r>
            <a:r>
              <a:rPr lang="it-IT" dirty="0"/>
              <a:t>  (non riguarda direttamente il nostro corso, ma può essere utile)</a:t>
            </a:r>
          </a:p>
          <a:p>
            <a:r>
              <a:rPr lang="it-IT" dirty="0"/>
              <a:t>Il termine </a:t>
            </a:r>
            <a:r>
              <a:rPr lang="it-IT" dirty="0">
                <a:solidFill>
                  <a:srgbClr val="FF0000"/>
                </a:solidFill>
              </a:rPr>
              <a:t>«hindu» </a:t>
            </a:r>
            <a:r>
              <a:rPr lang="it-IT" dirty="0"/>
              <a:t>appare per la prima volta come denominazione geografica, usata dai persiani per indicare i popoli che vivevano al di là del fiume Indo.</a:t>
            </a:r>
          </a:p>
          <a:p>
            <a:r>
              <a:rPr lang="it-IT" dirty="0"/>
              <a:t>Nel XVI sec. nei testi agiografici il termine «hindu» appare in opposizione a «</a:t>
            </a:r>
            <a:r>
              <a:rPr lang="it-IT" dirty="0" err="1"/>
              <a:t>yavana</a:t>
            </a:r>
            <a:r>
              <a:rPr lang="it-IT" dirty="0"/>
              <a:t>» (musulmano).</a:t>
            </a:r>
          </a:p>
          <a:p>
            <a:r>
              <a:rPr lang="it-IT" dirty="0"/>
              <a:t>Gli inglesi alla fine del XVIII secolo chiamavano «hindu» le genti dello «</a:t>
            </a:r>
            <a:r>
              <a:rPr lang="it-IT" dirty="0" err="1"/>
              <a:t>Hindustan</a:t>
            </a:r>
            <a:r>
              <a:rPr lang="it-IT" dirty="0"/>
              <a:t>», cioè dell’India nordoccidentale.</a:t>
            </a:r>
          </a:p>
          <a:p>
            <a:r>
              <a:rPr lang="it-IT" dirty="0"/>
              <a:t>Nell’Ottocento passò ad indicare ogni indiano che non fosse cristiano o musulmano; vi è un’evoluzione da un significato geografico ad uno di appartenenza religiosa. </a:t>
            </a:r>
          </a:p>
          <a:p>
            <a:r>
              <a:rPr lang="it-IT" dirty="0"/>
              <a:t>Verso il 1830 nasce il termine </a:t>
            </a:r>
            <a:r>
              <a:rPr lang="it-IT" dirty="0">
                <a:solidFill>
                  <a:srgbClr val="FF0000"/>
                </a:solidFill>
              </a:rPr>
              <a:t>«induismo»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509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4AF7C5-DB81-5C21-3930-9075AD7FF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96937" cy="949967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Problematiche circa il termine «induismo»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8A9024-D499-E83C-4052-ED0CC3E83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1254"/>
            <a:ext cx="10596936" cy="5005709"/>
          </a:xfrm>
        </p:spPr>
        <p:txBody>
          <a:bodyPr/>
          <a:lstStyle/>
          <a:p>
            <a:r>
              <a:rPr lang="it-IT" dirty="0"/>
              <a:t>Il termine è abbastanza recente, come tentativo occidentale di dare una inquadratura unitaria ai vari culti presenti nel subcontinente indiano.</a:t>
            </a:r>
          </a:p>
          <a:p>
            <a:r>
              <a:rPr lang="it-IT" dirty="0"/>
              <a:t>Come tutti gli </a:t>
            </a:r>
            <a:r>
              <a:rPr lang="it-IT" dirty="0">
                <a:solidFill>
                  <a:srgbClr val="FF0000"/>
                </a:solidFill>
              </a:rPr>
              <a:t>«-ismi»</a:t>
            </a:r>
            <a:r>
              <a:rPr lang="it-IT" dirty="0"/>
              <a:t> post-illuministici risentono delle categorie mentali delle filosofie europee. Non si tratta dunque di una definizione generata dall’esperienza stessa, ma di una etichetta usata dall’esterno.</a:t>
            </a:r>
          </a:p>
          <a:p>
            <a:r>
              <a:rPr lang="it-IT" dirty="0"/>
              <a:t>Il moderno induismo è il risultato di un lungo processo culturale. Ci si è anche chiesti se valga la pena di usare ancora questo termine, che tenderebbe troppo ad assimilare l’esperienza religiosa indiana al concetto occidentale di religione.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814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374D0D-7330-AC0A-DD70-1D4EE931B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362" y="356420"/>
            <a:ext cx="10463373" cy="5674510"/>
          </a:xfrm>
        </p:spPr>
        <p:txBody>
          <a:bodyPr/>
          <a:lstStyle/>
          <a:p>
            <a:r>
              <a:rPr lang="it-IT" dirty="0"/>
              <a:t>Si è proposto l’uso della definizione </a:t>
            </a:r>
            <a:r>
              <a:rPr lang="it-IT" dirty="0">
                <a:solidFill>
                  <a:srgbClr val="FF0000"/>
                </a:solidFill>
              </a:rPr>
              <a:t>«</a:t>
            </a:r>
            <a:r>
              <a:rPr lang="it-IT" dirty="0" err="1">
                <a:solidFill>
                  <a:srgbClr val="FF0000"/>
                </a:solidFill>
              </a:rPr>
              <a:t>Sanatana</a:t>
            </a:r>
            <a:r>
              <a:rPr lang="it-IT" dirty="0">
                <a:solidFill>
                  <a:srgbClr val="FF0000"/>
                </a:solidFill>
              </a:rPr>
              <a:t> Dharma»</a:t>
            </a:r>
            <a:r>
              <a:rPr lang="it-IT" dirty="0"/>
              <a:t> (eterna legge, o via, o religione …). E’ anche il titolo di uno dei manuali proposti.</a:t>
            </a:r>
          </a:p>
          <a:p>
            <a:r>
              <a:rPr lang="it-IT" dirty="0"/>
              <a:t>Tuttavia ormai il termine induismo è entrato troppo nell’uso per eliminarlo; continueremo ad usarlo, tenendone presente i limiti (come ogni tentativo di classificazione si usi se e nella misura in cui può essere di aiuto)</a:t>
            </a:r>
          </a:p>
          <a:p>
            <a:r>
              <a:rPr lang="it-IT" dirty="0"/>
              <a:t>Induismo si riferisce a una tale molteplicità di tradizioni che è difficile arrivare ad una definizione univoca e precisa.</a:t>
            </a:r>
          </a:p>
          <a:p>
            <a:r>
              <a:rPr lang="it-IT" dirty="0"/>
              <a:t>Certamente risulta molto diverso dalle tradizioni monoteistiche del cristianesimo e dell’islam e quindi dalle nostre categorie circa il mondo della religione.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6138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B3484-ABBD-6D54-CF01-E6777B91C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951"/>
            <a:ext cx="10515600" cy="5879012"/>
          </a:xfrm>
        </p:spPr>
        <p:txBody>
          <a:bodyPr/>
          <a:lstStyle/>
          <a:p>
            <a:r>
              <a:rPr lang="it-IT" dirty="0"/>
              <a:t>L’Induismo:</a:t>
            </a:r>
          </a:p>
          <a:p>
            <a:pPr lvl="1"/>
            <a:r>
              <a:rPr lang="it-IT" dirty="0"/>
              <a:t>Non ha un singolo fondatore storico</a:t>
            </a:r>
          </a:p>
          <a:p>
            <a:pPr lvl="1"/>
            <a:r>
              <a:rPr lang="it-IT" dirty="0"/>
              <a:t>Non ha un sistema unitario di credenze</a:t>
            </a:r>
          </a:p>
          <a:p>
            <a:pPr lvl="1"/>
            <a:r>
              <a:rPr lang="it-IT" dirty="0"/>
              <a:t>Non ha un unico sistema soteriologico</a:t>
            </a:r>
          </a:p>
          <a:p>
            <a:pPr lvl="1"/>
            <a:r>
              <a:rPr lang="it-IT" dirty="0"/>
              <a:t>Non ha un’autorità centrale di riferimento</a:t>
            </a:r>
          </a:p>
          <a:p>
            <a:pPr lvl="1"/>
            <a:r>
              <a:rPr lang="it-IT" dirty="0"/>
              <a:t>Non ha una struttura «ecclesiale» di riferimento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Vi sono però alcune credenze e alcuni testi che risultano centrali per l’identità «hindu»,  mentre altri si collocano ai margini.</a:t>
            </a:r>
          </a:p>
          <a:p>
            <a:pPr lvl="1"/>
            <a:r>
              <a:rPr lang="it-IT" dirty="0"/>
              <a:t>Vi è un corpo di pratiche rituali, regole di condotta, dottrine, testi ed esperienze profondamente sentite e condivise, che cerchiamo di cogliere.</a:t>
            </a:r>
          </a:p>
        </p:txBody>
      </p:sp>
    </p:spTree>
    <p:extLst>
      <p:ext uri="{BB962C8B-B14F-4D97-AF65-F5344CB8AC3E}">
        <p14:creationId xmlns:p14="http://schemas.microsoft.com/office/powerpoint/2010/main" val="1963330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5155D6-70A8-53C7-6665-5DEF1D0D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50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Caratteristiche generali dell’Induismo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11A81B-9FB6-50FF-6FAD-A4923ADE3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626"/>
            <a:ext cx="10515600" cy="4962417"/>
          </a:xfrm>
        </p:spPr>
        <p:txBody>
          <a:bodyPr/>
          <a:lstStyle/>
          <a:p>
            <a:r>
              <a:rPr lang="it-IT" dirty="0"/>
              <a:t>Molti hindu credono in un </a:t>
            </a:r>
            <a:r>
              <a:rPr lang="it-IT" dirty="0">
                <a:solidFill>
                  <a:srgbClr val="FF0000"/>
                </a:solidFill>
              </a:rPr>
              <a:t>dio trascendente</a:t>
            </a:r>
            <a:r>
              <a:rPr lang="it-IT" dirty="0"/>
              <a:t>, che si trova oltre l’universo, ma che può risiedere anche in tutti gli esseri viventi e che può essere venerato sotto molte forme. Il trascendente è </a:t>
            </a:r>
            <a:r>
              <a:rPr lang="it-IT" dirty="0">
                <a:solidFill>
                  <a:srgbClr val="FF0000"/>
                </a:solidFill>
              </a:rPr>
              <a:t>mediato in vari modi</a:t>
            </a:r>
            <a:r>
              <a:rPr lang="it-IT" dirty="0"/>
              <a:t> (immagini dei templi, fenomeni naturali, figure di santi o maestri…)</a:t>
            </a:r>
          </a:p>
          <a:p>
            <a:r>
              <a:rPr lang="it-IT" dirty="0"/>
              <a:t>L’induismo è considerato spesso un </a:t>
            </a:r>
            <a:r>
              <a:rPr lang="it-IT" dirty="0">
                <a:solidFill>
                  <a:srgbClr val="FF0000"/>
                </a:solidFill>
              </a:rPr>
              <a:t>politeismo</a:t>
            </a:r>
            <a:r>
              <a:rPr lang="it-IT" dirty="0"/>
              <a:t>, e ciò in parte è vero, ma è anche vero che molti hindu considerano le varie divinità come manifestazioni di </a:t>
            </a:r>
            <a:r>
              <a:rPr lang="it-IT" dirty="0">
                <a:solidFill>
                  <a:srgbClr val="FF0000"/>
                </a:solidFill>
              </a:rPr>
              <a:t>un'unica potenza sacra</a:t>
            </a:r>
            <a:r>
              <a:rPr lang="it-IT" dirty="0"/>
              <a:t>. La </a:t>
            </a:r>
            <a:r>
              <a:rPr lang="it-IT" dirty="0">
                <a:solidFill>
                  <a:srgbClr val="0070C0"/>
                </a:solidFill>
              </a:rPr>
              <a:t>devozione</a:t>
            </a:r>
            <a:r>
              <a:rPr lang="it-IT" dirty="0"/>
              <a:t> (</a:t>
            </a:r>
            <a:r>
              <a:rPr lang="it-IT" dirty="0">
                <a:solidFill>
                  <a:srgbClr val="0070C0"/>
                </a:solidFill>
              </a:rPr>
              <a:t>bhakti</a:t>
            </a:r>
            <a:r>
              <a:rPr lang="it-IT" dirty="0"/>
              <a:t>) per le divinità costituisce un aspetto importante dell’induismo e permette di raggiungere la </a:t>
            </a:r>
            <a:r>
              <a:rPr lang="it-IT" dirty="0">
                <a:solidFill>
                  <a:srgbClr val="0070C0"/>
                </a:solidFill>
              </a:rPr>
              <a:t>liberazione</a:t>
            </a:r>
            <a:r>
              <a:rPr lang="it-IT" dirty="0"/>
              <a:t> (</a:t>
            </a:r>
            <a:r>
              <a:rPr lang="it-IT" dirty="0">
                <a:solidFill>
                  <a:srgbClr val="0070C0"/>
                </a:solidFill>
              </a:rPr>
              <a:t>moksha</a:t>
            </a:r>
            <a:r>
              <a:rPr lang="it-IT" dirty="0"/>
              <a:t>) dall’</a:t>
            </a:r>
            <a:r>
              <a:rPr lang="it-IT" dirty="0">
                <a:solidFill>
                  <a:srgbClr val="0070C0"/>
                </a:solidFill>
              </a:rPr>
              <a:t>azione</a:t>
            </a:r>
            <a:r>
              <a:rPr lang="it-IT" dirty="0"/>
              <a:t> (</a:t>
            </a:r>
            <a:r>
              <a:rPr lang="it-IT" dirty="0">
                <a:solidFill>
                  <a:srgbClr val="0070C0"/>
                </a:solidFill>
              </a:rPr>
              <a:t>karman</a:t>
            </a:r>
            <a:r>
              <a:rPr lang="it-IT" dirty="0"/>
              <a:t>) e dal ciclo delle </a:t>
            </a:r>
            <a:r>
              <a:rPr lang="it-IT" dirty="0">
                <a:solidFill>
                  <a:srgbClr val="0070C0"/>
                </a:solidFill>
              </a:rPr>
              <a:t>reincarnazioni</a:t>
            </a:r>
            <a:r>
              <a:rPr lang="it-IT" dirty="0"/>
              <a:t> (</a:t>
            </a:r>
            <a:r>
              <a:rPr lang="it-IT" dirty="0">
                <a:solidFill>
                  <a:srgbClr val="0070C0"/>
                </a:solidFill>
              </a:rPr>
              <a:t>samsara</a:t>
            </a:r>
            <a:r>
              <a:rPr lang="it-IT" dirty="0"/>
              <a:t>). Il trascendente si trova anche nella letteratura sacra e nel codice di condotta rituale ed 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78638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655</Words>
  <Application>Microsoft Macintosh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L’Induismo</vt:lpstr>
      <vt:lpstr>Presentazione standard di PowerPoint</vt:lpstr>
      <vt:lpstr>Presentazione standard di PowerPoint</vt:lpstr>
      <vt:lpstr>Problematiche circa il termine «induismo»</vt:lpstr>
      <vt:lpstr>Presentazione standard di PowerPoint</vt:lpstr>
      <vt:lpstr>Presentazione standard di PowerPoint</vt:lpstr>
      <vt:lpstr>Caratteristiche generali dell’Induismo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L’Induismo</dc:title>
  <dc:creator>Microsoft Office User</dc:creator>
  <cp:lastModifiedBy>Microsoft Office User</cp:lastModifiedBy>
  <cp:revision>4</cp:revision>
  <dcterms:created xsi:type="dcterms:W3CDTF">2025-06-19T08:21:58Z</dcterms:created>
  <dcterms:modified xsi:type="dcterms:W3CDTF">2025-06-20T09:27:09Z</dcterms:modified>
</cp:coreProperties>
</file>